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6" r:id="rId2"/>
    <p:sldId id="330" r:id="rId3"/>
    <p:sldId id="351" r:id="rId4"/>
    <p:sldId id="353" r:id="rId5"/>
    <p:sldId id="341" r:id="rId6"/>
    <p:sldId id="354" r:id="rId7"/>
    <p:sldId id="350" r:id="rId8"/>
    <p:sldId id="356" r:id="rId9"/>
    <p:sldId id="355" r:id="rId10"/>
    <p:sldId id="267" r:id="rId11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47"/>
    <a:srgbClr val="0F8A69"/>
    <a:srgbClr val="F5F3E9"/>
    <a:srgbClr val="DAD6C3"/>
    <a:srgbClr val="CFC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6BAAB9-0CE0-4DE5-A3B9-6B20809BAF4C}" v="3" dt="2024-02-19T20:43:03.6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ndy Baker" userId="H5743v+Fa8NyL/SXG4qxU/N2BFuvAvSWomz3LIvZ2EA=" providerId="None" clId="Web-{05E05332-2883-45B3-B878-3637AAF649A4}"/>
    <pc:docChg chg="modSld">
      <pc:chgData name="Wendy Baker" userId="H5743v+Fa8NyL/SXG4qxU/N2BFuvAvSWomz3LIvZ2EA=" providerId="None" clId="Web-{05E05332-2883-45B3-B878-3637AAF649A4}" dt="2023-06-08T20:27:20.862" v="1" actId="20577"/>
      <pc:docMkLst>
        <pc:docMk/>
      </pc:docMkLst>
      <pc:sldChg chg="modSp">
        <pc:chgData name="Wendy Baker" userId="H5743v+Fa8NyL/SXG4qxU/N2BFuvAvSWomz3LIvZ2EA=" providerId="None" clId="Web-{05E05332-2883-45B3-B878-3637AAF649A4}" dt="2023-06-08T20:27:20.862" v="1" actId="20577"/>
        <pc:sldMkLst>
          <pc:docMk/>
          <pc:sldMk cId="1421179086" sldId="355"/>
        </pc:sldMkLst>
        <pc:spChg chg="mod">
          <ac:chgData name="Wendy Baker" userId="H5743v+Fa8NyL/SXG4qxU/N2BFuvAvSWomz3LIvZ2EA=" providerId="None" clId="Web-{05E05332-2883-45B3-B878-3637AAF649A4}" dt="2023-06-08T20:27:20.862" v="1" actId="20577"/>
          <ac:spMkLst>
            <pc:docMk/>
            <pc:sldMk cId="1421179086" sldId="355"/>
            <ac:spMk id="11" creationId="{69265256-89F9-484D-9F6D-246C7361A3DE}"/>
          </ac:spMkLst>
        </pc:spChg>
      </pc:sldChg>
    </pc:docChg>
  </pc:docChgLst>
  <pc:docChgLst>
    <pc:chgData name="Wendy Baker" clId="Web-{EF6BAAB9-0CE0-4DE5-A3B9-6B20809BAF4C}"/>
    <pc:docChg chg="modSld">
      <pc:chgData name="Wendy Baker" userId="" providerId="" clId="Web-{EF6BAAB9-0CE0-4DE5-A3B9-6B20809BAF4C}" dt="2024-02-19T20:43:01.386" v="1" actId="20577"/>
      <pc:docMkLst>
        <pc:docMk/>
      </pc:docMkLst>
      <pc:sldChg chg="modSp">
        <pc:chgData name="Wendy Baker" userId="" providerId="" clId="Web-{EF6BAAB9-0CE0-4DE5-A3B9-6B20809BAF4C}" dt="2024-02-19T20:43:01.386" v="1" actId="20577"/>
        <pc:sldMkLst>
          <pc:docMk/>
          <pc:sldMk cId="1421179086" sldId="355"/>
        </pc:sldMkLst>
        <pc:spChg chg="mod">
          <ac:chgData name="Wendy Baker" userId="" providerId="" clId="Web-{EF6BAAB9-0CE0-4DE5-A3B9-6B20809BAF4C}" dt="2024-02-19T20:43:01.386" v="1" actId="20577"/>
          <ac:spMkLst>
            <pc:docMk/>
            <pc:sldMk cId="1421179086" sldId="355"/>
            <ac:spMk id="10" creationId="{5E0F0673-D726-4B9F-A9D3-9FFD548A932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33B2E9-8F83-4A58-ACE5-F7148DE5E0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2421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ECEF11-7245-4452-8974-A8CED21300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028" y="2"/>
            <a:ext cx="2972421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90779-6EB2-4BA0-90DD-94AEF3AD428B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293E3B-6F1B-4384-88A8-D6857B2D02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30783"/>
            <a:ext cx="2972421" cy="4656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48A0AF-BA9D-4B4B-BB9F-55CB472F0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028" y="8830783"/>
            <a:ext cx="2972421" cy="4656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8FD72-EC22-473E-9180-4319425DF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59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6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6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C7D7C17B-9EAC-4C80-A6A7-AEC1D17AB34A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73893"/>
            <a:ext cx="5486400" cy="3660458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1"/>
            <a:ext cx="2971800" cy="466434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71"/>
            <a:ext cx="2971800" cy="466434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598A6FE5-022C-4430-8C18-18A506F2E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2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A6FE5-022C-4430-8C18-18A506F2EB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83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A6FE5-022C-4430-8C18-18A506F2EB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99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A6FE5-022C-4430-8C18-18A506F2EB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37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A6FE5-022C-4430-8C18-18A506F2EB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67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A6FE5-022C-4430-8C18-18A506F2EB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26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A6FE5-022C-4430-8C18-18A506F2EB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17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A6FE5-022C-4430-8C18-18A506F2EB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83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A6FE5-022C-4430-8C18-18A506F2EB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37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532C6E-E501-9646-AF83-23D00C93E2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02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B83B81-C8D3-554E-A22E-26565FB4DD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46703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E85BE7D-6222-41B9-8C25-5685875FC74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B484CC1-C2B4-4D54-8495-E3098DC4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86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85BE7D-6222-41B9-8C25-5685875FC74D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484CC1-C2B4-4D54-8495-E3098DC44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6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302D18-0405-42FC-9CEE-7A26AAA4A73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D6910B-BBB5-412E-8154-4519B953D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8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302D18-0405-42FC-9CEE-7A26AAA4A73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D6910B-BBB5-412E-8154-4519B953D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3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96CAA-4DBF-4BE7-A60D-3E77C4488222}" type="datetime1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D6910B-BBB5-412E-8154-4519B953D9F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440964" y="222997"/>
            <a:ext cx="8229600" cy="6255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674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01071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096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35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00674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laguardiactl.commons.gc.cuny.edu/2020/05/15/distance-learning-youre-not-alon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hyperlink" Target="https://srinivaspublication.com/innovations-and-implications-in-information-technology-management-social-sciences-and-education/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hyperlink" Target="https://creativecommons.org/licenses/by-nc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www.thebluediamondgallery.com/handwriting/s/student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teach21too.us/global-education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lWRMIfhlnQ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sf.edu/world/for-faculty/virtual-exchange/index.aspx" TargetMode="Externa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askatechteacher.com/online-training-concept-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611" y="54171"/>
            <a:ext cx="4909489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dirty="0">
                <a:cs typeface="Calibri"/>
              </a:rPr>
              <a:t>Developing a Virtual Global Exchange (VGE)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93809" y="5266639"/>
            <a:ext cx="5100377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  <a:cs typeface="Calibri"/>
            </a:endParaRPr>
          </a:p>
          <a:p>
            <a:pPr algn="ctr"/>
            <a:r>
              <a:rPr lang="en-US" b="1" dirty="0">
                <a:latin typeface="+mj-lt"/>
                <a:cs typeface="Calibri"/>
              </a:rPr>
              <a:t>Wendy Baker</a:t>
            </a:r>
          </a:p>
          <a:p>
            <a:pPr algn="ctr"/>
            <a:r>
              <a:rPr lang="en-US" sz="1600" dirty="0">
                <a:latin typeface="+mj-lt"/>
                <a:cs typeface="Calibri"/>
              </a:rPr>
              <a:t>USF World Campus Director, St. Petersburg 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8B61F0-FE8A-5A4B-83DE-C7D4CE71AEAE}"/>
              </a:ext>
            </a:extLst>
          </p:cNvPr>
          <p:cNvSpPr/>
          <p:nvPr/>
        </p:nvSpPr>
        <p:spPr>
          <a:xfrm>
            <a:off x="5176148" y="2083489"/>
            <a:ext cx="3825803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b="1" dirty="0"/>
              <a:t>Rene Sanchez</a:t>
            </a:r>
            <a:endParaRPr lang="en-US" b="1" dirty="0">
              <a:cs typeface="Calibri"/>
            </a:endParaRPr>
          </a:p>
          <a:p>
            <a:r>
              <a:rPr lang="en-US" dirty="0">
                <a:cs typeface="Calibri"/>
              </a:rPr>
              <a:t>Assistant Director, Education Abroad 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D629B0-5694-46FB-91EB-3A69E7D74B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528" y="3590098"/>
            <a:ext cx="1636941" cy="1640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</p:spPr>
      </p:pic>
      <p:pic>
        <p:nvPicPr>
          <p:cNvPr id="9" name="Picture 8" descr="A person wearing glasses posing for the camera&#10;&#10;Description automatically generated">
            <a:extLst>
              <a:ext uri="{FF2B5EF4-FFF2-40B4-BE49-F238E27FC236}">
                <a16:creationId xmlns:a16="http://schemas.microsoft.com/office/drawing/2014/main" id="{DD789D9E-7799-4F56-9DB1-A7F1E8C41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3283" y="351895"/>
            <a:ext cx="1815548" cy="182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Kristina (KC) Kirchner - Student Programs Coordinator for ...">
            <a:extLst>
              <a:ext uri="{FF2B5EF4-FFF2-40B4-BE49-F238E27FC236}">
                <a16:creationId xmlns:a16="http://schemas.microsoft.com/office/drawing/2014/main" id="{603A73A7-A970-4756-846E-4F3874456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242" y="442724"/>
            <a:ext cx="1640765" cy="164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07D5A0-7A81-4B1F-9AC8-3F566D64E521}"/>
              </a:ext>
            </a:extLst>
          </p:cNvPr>
          <p:cNvSpPr txBox="1"/>
          <p:nvPr/>
        </p:nvSpPr>
        <p:spPr>
          <a:xfrm>
            <a:off x="9271221" y="2174320"/>
            <a:ext cx="2806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KC Kirchner, </a:t>
            </a:r>
          </a:p>
          <a:p>
            <a:pPr algn="ctr"/>
            <a:r>
              <a:rPr lang="en-US" dirty="0"/>
              <a:t>VGE Coordinator </a:t>
            </a:r>
          </a:p>
        </p:txBody>
      </p:sp>
    </p:spTree>
    <p:extLst>
      <p:ext uri="{BB962C8B-B14F-4D97-AF65-F5344CB8AC3E}">
        <p14:creationId xmlns:p14="http://schemas.microsoft.com/office/powerpoint/2010/main" val="2063818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174BE-6CAA-48CF-8CCF-59E3BCB5CC3D}"/>
              </a:ext>
            </a:extLst>
          </p:cNvPr>
          <p:cNvSpPr txBox="1">
            <a:spLocks/>
          </p:cNvSpPr>
          <p:nvPr/>
        </p:nvSpPr>
        <p:spPr>
          <a:xfrm>
            <a:off x="3101788" y="1093696"/>
            <a:ext cx="8511092" cy="291347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Questions?</a:t>
            </a:r>
          </a:p>
          <a:p>
            <a:endParaRPr lang="en-US" sz="4000" dirty="0">
              <a:solidFill>
                <a:schemeClr val="bg1"/>
              </a:solidFill>
              <a:latin typeface="+mj-lt"/>
            </a:endParaRPr>
          </a:p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Contacts</a:t>
            </a:r>
          </a:p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	Wendy Baker: wbaker@usf.edu</a:t>
            </a:r>
          </a:p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	Rene Sanchez: rene@usf.edu</a:t>
            </a:r>
          </a:p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	KC Kirchner: kkirchner@usf.edu</a:t>
            </a:r>
          </a:p>
          <a:p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293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82"/>
    </mc:Choice>
    <mc:Fallback xmlns="">
      <p:transition spd="slow" advTm="918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4ACD94B-F81C-DB42-B48C-8EE55866C476}"/>
              </a:ext>
            </a:extLst>
          </p:cNvPr>
          <p:cNvSpPr/>
          <p:nvPr/>
        </p:nvSpPr>
        <p:spPr>
          <a:xfrm>
            <a:off x="5569526" y="5677623"/>
            <a:ext cx="6622473" cy="2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i="1">
              <a:solidFill>
                <a:srgbClr val="006747"/>
              </a:solidFill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82E5D-E128-8E43-BB43-068282F9C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3" y="392874"/>
            <a:ext cx="10515600" cy="1325563"/>
          </a:xfrm>
        </p:spPr>
        <p:txBody>
          <a:bodyPr lIns="91440" tIns="45720" rIns="91440" bIns="45720" anchor="t"/>
          <a:lstStyle/>
          <a:p>
            <a:r>
              <a:rPr lang="en-US" sz="3200" u="sng">
                <a:cs typeface="Calibri"/>
              </a:rPr>
              <a:t>What is Virtual Global Exchange? </a:t>
            </a:r>
          </a:p>
        </p:txBody>
      </p:sp>
      <p:pic>
        <p:nvPicPr>
          <p:cNvPr id="11" name="Graphic 10" descr="Professor">
            <a:extLst>
              <a:ext uri="{FF2B5EF4-FFF2-40B4-BE49-F238E27FC236}">
                <a16:creationId xmlns:a16="http://schemas.microsoft.com/office/drawing/2014/main" id="{A52E68DA-AEB1-4EF5-94FB-B51B077BD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75166" y="1766860"/>
            <a:ext cx="1325563" cy="1325563"/>
          </a:xfrm>
          <a:prstGeom prst="rect">
            <a:avLst/>
          </a:prstGeom>
        </p:spPr>
      </p:pic>
      <p:pic>
        <p:nvPicPr>
          <p:cNvPr id="2054" name="Picture 6" descr="Usf Rocky The Bull Logo, HD Png Download - kindpng">
            <a:extLst>
              <a:ext uri="{FF2B5EF4-FFF2-40B4-BE49-F238E27FC236}">
                <a16:creationId xmlns:a16="http://schemas.microsoft.com/office/drawing/2014/main" id="{DBFEE04C-8357-4D2C-8F85-83FEF0C45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55" y="1376880"/>
            <a:ext cx="1774128" cy="18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Left-Right-Up 15">
            <a:extLst>
              <a:ext uri="{FF2B5EF4-FFF2-40B4-BE49-F238E27FC236}">
                <a16:creationId xmlns:a16="http://schemas.microsoft.com/office/drawing/2014/main" id="{0F60E080-7975-4DDA-B058-E1526264BACF}"/>
              </a:ext>
            </a:extLst>
          </p:cNvPr>
          <p:cNvSpPr/>
          <p:nvPr/>
        </p:nvSpPr>
        <p:spPr>
          <a:xfrm rot="10800000">
            <a:off x="3382722" y="1290729"/>
            <a:ext cx="5097325" cy="2666608"/>
          </a:xfrm>
          <a:prstGeom prst="leftRightUpArrow">
            <a:avLst>
              <a:gd name="adj1" fmla="val 35868"/>
              <a:gd name="adj2" fmla="val 25000"/>
              <a:gd name="adj3" fmla="val 25000"/>
            </a:avLst>
          </a:prstGeom>
          <a:solidFill>
            <a:srgbClr val="0F8A6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C427A7-BCDF-4D0A-A8E5-91334D9B4C65}"/>
              </a:ext>
            </a:extLst>
          </p:cNvPr>
          <p:cNvSpPr txBox="1"/>
          <p:nvPr/>
        </p:nvSpPr>
        <p:spPr>
          <a:xfrm>
            <a:off x="4312105" y="1700266"/>
            <a:ext cx="3847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Collaborate on Planning &amp; Design for Course Project and Discussions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6156C5-206F-4B4D-BEFD-12636E6C79CE}"/>
              </a:ext>
            </a:extLst>
          </p:cNvPr>
          <p:cNvSpPr txBox="1"/>
          <p:nvPr/>
        </p:nvSpPr>
        <p:spPr>
          <a:xfrm>
            <a:off x="1073905" y="3045953"/>
            <a:ext cx="2016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USF Faculty Member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474A87-8021-4A69-B4F4-066149909718}"/>
              </a:ext>
            </a:extLst>
          </p:cNvPr>
          <p:cNvSpPr txBox="1"/>
          <p:nvPr/>
        </p:nvSpPr>
        <p:spPr>
          <a:xfrm>
            <a:off x="8564577" y="3012320"/>
            <a:ext cx="2725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International Partner Faculty Member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D480772-E75C-4656-A848-A83FEF421E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762940" y="3957759"/>
            <a:ext cx="2452246" cy="130569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77FEBC6-9C7F-47BA-8C51-73E2D3E54590}"/>
              </a:ext>
            </a:extLst>
          </p:cNvPr>
          <p:cNvSpPr txBox="1"/>
          <p:nvPr/>
        </p:nvSpPr>
        <p:spPr>
          <a:xfrm>
            <a:off x="4729073" y="5446791"/>
            <a:ext cx="43357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7" tooltip="https://laguardiactl.commons.gc.cuny.edu/2020/05/15/distance-learning-youre-not-alon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8" tooltip="https://creativecommons.org/licenses/by-nc-sa/3.0/"/>
              </a:rPr>
              <a:t>CC BY-SA-NC</a:t>
            </a:r>
            <a:endParaRPr lang="en-US" sz="900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4B8683DD-D692-49E8-A96B-3747BAD12A85}"/>
              </a:ext>
            </a:extLst>
          </p:cNvPr>
          <p:cNvSpPr/>
          <p:nvPr/>
        </p:nvSpPr>
        <p:spPr>
          <a:xfrm>
            <a:off x="1831998" y="3520977"/>
            <a:ext cx="344032" cy="527978"/>
          </a:xfrm>
          <a:prstGeom prst="downArrow">
            <a:avLst/>
          </a:prstGeom>
          <a:solidFill>
            <a:srgbClr val="00674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FACA1941-BA73-4BDC-B26A-44E22F61023A}"/>
              </a:ext>
            </a:extLst>
          </p:cNvPr>
          <p:cNvSpPr/>
          <p:nvPr/>
        </p:nvSpPr>
        <p:spPr>
          <a:xfrm>
            <a:off x="9734363" y="3582181"/>
            <a:ext cx="344032" cy="527978"/>
          </a:xfrm>
          <a:prstGeom prst="downArrow">
            <a:avLst/>
          </a:prstGeom>
          <a:solidFill>
            <a:srgbClr val="00674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6C2A72A-7103-47C8-AC9F-F2362BC5E251}"/>
              </a:ext>
            </a:extLst>
          </p:cNvPr>
          <p:cNvSpPr/>
          <p:nvPr/>
        </p:nvSpPr>
        <p:spPr>
          <a:xfrm>
            <a:off x="1186004" y="4110159"/>
            <a:ext cx="1792586" cy="1158958"/>
          </a:xfrm>
          <a:prstGeom prst="roundRect">
            <a:avLst/>
          </a:prstGeom>
          <a:solidFill>
            <a:srgbClr val="0F8A6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USF Course Credit 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46C4FAC-E780-42BD-83C2-0F4399FCC748}"/>
              </a:ext>
            </a:extLst>
          </p:cNvPr>
          <p:cNvSpPr/>
          <p:nvPr/>
        </p:nvSpPr>
        <p:spPr>
          <a:xfrm>
            <a:off x="9064860" y="4197634"/>
            <a:ext cx="1790245" cy="1249157"/>
          </a:xfrm>
          <a:prstGeom prst="roundRect">
            <a:avLst/>
          </a:prstGeom>
          <a:solidFill>
            <a:srgbClr val="0F8A6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Partner Course Credit</a:t>
            </a:r>
          </a:p>
        </p:txBody>
      </p:sp>
      <p:sp>
        <p:nvSpPr>
          <p:cNvPr id="34" name="Scroll: Horizontal 33">
            <a:extLst>
              <a:ext uri="{FF2B5EF4-FFF2-40B4-BE49-F238E27FC236}">
                <a16:creationId xmlns:a16="http://schemas.microsoft.com/office/drawing/2014/main" id="{65C3E8C3-4FAF-42E7-8356-7B4BDA709C4C}"/>
              </a:ext>
            </a:extLst>
          </p:cNvPr>
          <p:cNvSpPr/>
          <p:nvPr/>
        </p:nvSpPr>
        <p:spPr>
          <a:xfrm>
            <a:off x="4483501" y="931664"/>
            <a:ext cx="2805840" cy="479833"/>
          </a:xfrm>
          <a:prstGeom prst="horizontalScroll">
            <a:avLst/>
          </a:prstGeom>
          <a:solidFill>
            <a:srgbClr val="00674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Adapting Existing Course </a:t>
            </a:r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9C9DCD2D-3EE8-94A4-B9A8-0E0B454FB01B}"/>
              </a:ext>
            </a:extLst>
          </p:cNvPr>
          <p:cNvSpPr/>
          <p:nvPr/>
        </p:nvSpPr>
        <p:spPr>
          <a:xfrm>
            <a:off x="4025900" y="5621698"/>
            <a:ext cx="4284132" cy="1033271"/>
          </a:xfrm>
          <a:prstGeom prst="horizontalScroll">
            <a:avLst/>
          </a:prstGeom>
          <a:solidFill>
            <a:srgbClr val="0F8A6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B54F6C-1C2A-A497-D80C-8D9F1301E98A}"/>
              </a:ext>
            </a:extLst>
          </p:cNvPr>
          <p:cNvSpPr txBox="1"/>
          <p:nvPr/>
        </p:nvSpPr>
        <p:spPr>
          <a:xfrm>
            <a:off x="4379383" y="5757333"/>
            <a:ext cx="373591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cs typeface="Calibri"/>
              </a:rPr>
              <a:t>Students interact for class assignment/project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90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4ACD94B-F81C-DB42-B48C-8EE55866C476}"/>
              </a:ext>
            </a:extLst>
          </p:cNvPr>
          <p:cNvSpPr/>
          <p:nvPr/>
        </p:nvSpPr>
        <p:spPr>
          <a:xfrm>
            <a:off x="5569526" y="5677623"/>
            <a:ext cx="6622473" cy="2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i="1">
              <a:solidFill>
                <a:srgbClr val="006747"/>
              </a:solidFill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82E5D-E128-8E43-BB43-068282F9C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3200" u="sng">
                <a:cs typeface="Calibri"/>
              </a:rPr>
              <a:t>What is Virtual Global Exchange?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48DAD3-8B3E-CB84-B531-997B3D19D717}"/>
              </a:ext>
            </a:extLst>
          </p:cNvPr>
          <p:cNvSpPr txBox="1"/>
          <p:nvPr/>
        </p:nvSpPr>
        <p:spPr>
          <a:xfrm>
            <a:off x="47625" y="1174750"/>
            <a:ext cx="757872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ea typeface="Calibri"/>
                <a:cs typeface="Calibri"/>
              </a:rPr>
              <a:t>Fundamental Design Components</a:t>
            </a:r>
            <a:endParaRPr lang="en-US" sz="3200">
              <a:cs typeface="Calibri"/>
            </a:endParaRPr>
          </a:p>
        </p:txBody>
      </p:sp>
      <p:pic>
        <p:nvPicPr>
          <p:cNvPr id="4" name="Picture 4" descr="Icebreaker Free Stock Photo - Public Domain Pictures">
            <a:extLst>
              <a:ext uri="{FF2B5EF4-FFF2-40B4-BE49-F238E27FC236}">
                <a16:creationId xmlns:a16="http://schemas.microsoft.com/office/drawing/2014/main" id="{88845E2E-42E5-8406-2C82-12998B9BC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22" y="3927285"/>
            <a:ext cx="2956559" cy="1987930"/>
          </a:xfrm>
          <a:prstGeom prst="rect">
            <a:avLst/>
          </a:prstGeom>
        </p:spPr>
      </p:pic>
      <p:pic>
        <p:nvPicPr>
          <p:cNvPr id="5" name="Graphic 5" descr="Badge 1 with solid fill">
            <a:extLst>
              <a:ext uri="{FF2B5EF4-FFF2-40B4-BE49-F238E27FC236}">
                <a16:creationId xmlns:a16="http://schemas.microsoft.com/office/drawing/2014/main" id="{0EE25477-8691-738A-62B6-8E9B104EE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988" y="3702050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14CB3A-8A1F-3191-A1AF-59BF62FBFBAE}"/>
              </a:ext>
            </a:extLst>
          </p:cNvPr>
          <p:cNvSpPr txBox="1"/>
          <p:nvPr/>
        </p:nvSpPr>
        <p:spPr>
          <a:xfrm>
            <a:off x="1166813" y="4159250"/>
            <a:ext cx="170656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Calibri"/>
                <a:cs typeface="Calibri"/>
              </a:rPr>
              <a:t>Icebreakers </a:t>
            </a:r>
          </a:p>
        </p:txBody>
      </p:sp>
      <p:pic>
        <p:nvPicPr>
          <p:cNvPr id="8" name="Picture 8" descr="WikiAlpha:Types of Software - WikiAlpha">
            <a:extLst>
              <a:ext uri="{FF2B5EF4-FFF2-40B4-BE49-F238E27FC236}">
                <a16:creationId xmlns:a16="http://schemas.microsoft.com/office/drawing/2014/main" id="{739346C5-50E5-D147-1108-E7406BF841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5400" y="3926840"/>
            <a:ext cx="3457575" cy="1941194"/>
          </a:xfrm>
          <a:prstGeom prst="rect">
            <a:avLst/>
          </a:prstGeom>
        </p:spPr>
      </p:pic>
      <p:pic>
        <p:nvPicPr>
          <p:cNvPr id="9" name="Graphic 9" descr="Badge with solid fill">
            <a:extLst>
              <a:ext uri="{FF2B5EF4-FFF2-40B4-BE49-F238E27FC236}">
                <a16:creationId xmlns:a16="http://schemas.microsoft.com/office/drawing/2014/main" id="{9B69B95D-E659-AFE3-97E5-B90C3EEB4C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38548" y="3702050"/>
            <a:ext cx="811213" cy="8112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87BF92-DF5D-5F8E-9D4E-DBF017F6D900}"/>
              </a:ext>
            </a:extLst>
          </p:cNvPr>
          <p:cNvSpPr txBox="1"/>
          <p:nvPr/>
        </p:nvSpPr>
        <p:spPr>
          <a:xfrm>
            <a:off x="3921125" y="5476873"/>
            <a:ext cx="404812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Calibri"/>
                <a:cs typeface="Calibri"/>
              </a:rPr>
              <a:t>Collaborative Assignment</a:t>
            </a:r>
          </a:p>
        </p:txBody>
      </p:sp>
      <p:pic>
        <p:nvPicPr>
          <p:cNvPr id="11" name="Picture 11" descr="5-Step Critical Thinking – Student Voices">
            <a:extLst>
              <a:ext uri="{FF2B5EF4-FFF2-40B4-BE49-F238E27FC236}">
                <a16:creationId xmlns:a16="http://schemas.microsoft.com/office/drawing/2014/main" id="{81D36FEA-5E00-D8D9-6F30-9615C4E936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3212" y="3925888"/>
            <a:ext cx="3830637" cy="1903412"/>
          </a:xfrm>
          <a:prstGeom prst="rect">
            <a:avLst/>
          </a:prstGeom>
        </p:spPr>
      </p:pic>
      <p:pic>
        <p:nvPicPr>
          <p:cNvPr id="12" name="Graphic 12" descr="Badge 3 with solid fill">
            <a:extLst>
              <a:ext uri="{FF2B5EF4-FFF2-40B4-BE49-F238E27FC236}">
                <a16:creationId xmlns:a16="http://schemas.microsoft.com/office/drawing/2014/main" id="{26AB1D04-ED91-102C-3055-66244158DB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78737" y="3646488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7C21FB6-BB55-4E4B-0AC6-D00E3196940E}"/>
              </a:ext>
            </a:extLst>
          </p:cNvPr>
          <p:cNvSpPr txBox="1"/>
          <p:nvPr/>
        </p:nvSpPr>
        <p:spPr>
          <a:xfrm>
            <a:off x="9675812" y="3762375"/>
            <a:ext cx="2230437" cy="2460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183543-BA3E-D22F-5F41-25B9634C664B}"/>
              </a:ext>
            </a:extLst>
          </p:cNvPr>
          <p:cNvSpPr txBox="1"/>
          <p:nvPr/>
        </p:nvSpPr>
        <p:spPr>
          <a:xfrm>
            <a:off x="9120186" y="5405438"/>
            <a:ext cx="216693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cs typeface="Calibri"/>
              </a:rPr>
              <a:t>Reflection </a:t>
            </a:r>
          </a:p>
        </p:txBody>
      </p:sp>
      <p:pic>
        <p:nvPicPr>
          <p:cNvPr id="15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EEAD3790-75D9-D876-07B0-1A8D826CA71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7137400" y="1403985"/>
            <a:ext cx="3957637" cy="15814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01504C-1B0C-2A0E-BE05-A63449826C64}"/>
              </a:ext>
            </a:extLst>
          </p:cNvPr>
          <p:cNvSpPr txBox="1"/>
          <p:nvPr/>
        </p:nvSpPr>
        <p:spPr>
          <a:xfrm>
            <a:off x="9169400" y="3073400"/>
            <a:ext cx="2060575" cy="15875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>
                <a:hlinkClick r:id="rId1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14"/>
              </a:rPr>
              <a:t>CC BY-NC</a:t>
            </a:r>
            <a:r>
              <a:rPr lang="en-US"/>
              <a:t>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B362EB4-2F3F-B91A-BE52-CDD0CC38FDE5}"/>
              </a:ext>
            </a:extLst>
          </p:cNvPr>
          <p:cNvSpPr/>
          <p:nvPr/>
        </p:nvSpPr>
        <p:spPr>
          <a:xfrm>
            <a:off x="1416050" y="2106613"/>
            <a:ext cx="4954587" cy="914400"/>
          </a:xfrm>
          <a:prstGeom prst="roundRect">
            <a:avLst/>
          </a:prstGeom>
          <a:solidFill>
            <a:srgbClr val="00674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BEF93E-D8E9-CD39-549A-B045ECF5F8FF}"/>
              </a:ext>
            </a:extLst>
          </p:cNvPr>
          <p:cNvSpPr txBox="1"/>
          <p:nvPr/>
        </p:nvSpPr>
        <p:spPr>
          <a:xfrm>
            <a:off x="1936748" y="2151061"/>
            <a:ext cx="477837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Calibri"/>
              </a:rPr>
              <a:t>Technology and tools support learning goal of project 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5E95CC-75D5-8DC7-FFEC-97F5DB65D5CD}"/>
              </a:ext>
            </a:extLst>
          </p:cNvPr>
          <p:cNvSpPr txBox="1"/>
          <p:nvPr/>
        </p:nvSpPr>
        <p:spPr>
          <a:xfrm>
            <a:off x="1785937" y="1793874"/>
            <a:ext cx="928687" cy="10556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24" name="Graphic 19" descr="Tools with solid fill">
            <a:extLst>
              <a:ext uri="{FF2B5EF4-FFF2-40B4-BE49-F238E27FC236}">
                <a16:creationId xmlns:a16="http://schemas.microsoft.com/office/drawing/2014/main" id="{E7422E36-6944-3168-F066-5551419FFF3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027738" y="210661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55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4ACD94B-F81C-DB42-B48C-8EE55866C476}"/>
              </a:ext>
            </a:extLst>
          </p:cNvPr>
          <p:cNvSpPr/>
          <p:nvPr/>
        </p:nvSpPr>
        <p:spPr>
          <a:xfrm>
            <a:off x="5569526" y="5677623"/>
            <a:ext cx="6622473" cy="2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i="1">
              <a:solidFill>
                <a:srgbClr val="006747"/>
              </a:solidFill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82E5D-E128-8E43-BB43-068282F9C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3200" u="sng" dirty="0">
                <a:cs typeface="Calibri"/>
              </a:rPr>
              <a:t>Why Virtual Global Exchange?</a:t>
            </a:r>
            <a:br>
              <a:rPr lang="en-US" sz="3200" u="sng" dirty="0">
                <a:cs typeface="Calibri"/>
              </a:rPr>
            </a:br>
            <a:br>
              <a:rPr lang="en-US" sz="3200" u="sng" dirty="0">
                <a:cs typeface="Calibri"/>
              </a:rPr>
            </a:br>
            <a:endParaRPr lang="en-US" sz="3200" u="sng" dirty="0"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010D4E-1AB8-A244-88FD-74A79AE2E770}"/>
              </a:ext>
            </a:extLst>
          </p:cNvPr>
          <p:cNvSpPr/>
          <p:nvPr/>
        </p:nvSpPr>
        <p:spPr>
          <a:xfrm>
            <a:off x="302800" y="1666039"/>
            <a:ext cx="6670986" cy="1015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1"/>
            <a:br>
              <a:rPr lang="en-US" sz="2000" b="1">
                <a:solidFill>
                  <a:srgbClr val="000000"/>
                </a:solidFill>
                <a:latin typeface="Calibri"/>
                <a:cs typeface="Calibri"/>
              </a:rPr>
            </a:br>
            <a:endParaRPr lang="en-US" sz="2000" b="1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AutoNum type="arabicPeriod"/>
            </a:pPr>
            <a:endParaRPr lang="en-US" sz="2000" b="1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1ED987-3180-4CC6-953D-71E6FE1C619C}"/>
              </a:ext>
            </a:extLst>
          </p:cNvPr>
          <p:cNvSpPr txBox="1"/>
          <p:nvPr/>
        </p:nvSpPr>
        <p:spPr>
          <a:xfrm>
            <a:off x="7763328" y="4959805"/>
            <a:ext cx="3840843" cy="47171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endParaRPr lang="en-US" sz="90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CE29F5-3EF7-3D6A-C8EF-F0273984DF94}"/>
              </a:ext>
            </a:extLst>
          </p:cNvPr>
          <p:cNvSpPr txBox="1"/>
          <p:nvPr/>
        </p:nvSpPr>
        <p:spPr>
          <a:xfrm>
            <a:off x="203200" y="1524000"/>
            <a:ext cx="30988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6747"/>
                </a:solidFill>
                <a:cs typeface="Calibri"/>
              </a:rPr>
              <a:t>Student Benefits:</a:t>
            </a:r>
          </a:p>
          <a:p>
            <a:endParaRPr lang="en-US" sz="2400" dirty="0">
              <a:solidFill>
                <a:srgbClr val="006747"/>
              </a:solidFill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022D64-BA28-9341-3427-650D2208E7CC}"/>
              </a:ext>
            </a:extLst>
          </p:cNvPr>
          <p:cNvSpPr txBox="1"/>
          <p:nvPr/>
        </p:nvSpPr>
        <p:spPr>
          <a:xfrm>
            <a:off x="359833" y="2243666"/>
            <a:ext cx="11430000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lvl="0" indent="-285750" rtl="0">
              <a:buFont typeface="Arial"/>
              <a:buChar char="•"/>
            </a:pPr>
            <a:r>
              <a:rPr lang="en-US" sz="3200" dirty="0">
                <a:solidFill>
                  <a:srgbClr val="006747"/>
                </a:solidFill>
                <a:latin typeface="Calibri"/>
                <a:ea typeface="Arial"/>
                <a:cs typeface="Arial"/>
              </a:rPr>
              <a:t>Development of intercultural communication skills</a:t>
            </a:r>
            <a:r>
              <a:rPr lang="en-US" sz="3200" dirty="0">
                <a:latin typeface="Calibri"/>
                <a:ea typeface="Arial"/>
                <a:cs typeface="Arial"/>
              </a:rPr>
              <a:t>​</a:t>
            </a:r>
            <a:endParaRPr lang="en-US" sz="3200" dirty="0">
              <a:cs typeface="Calibri"/>
            </a:endParaRPr>
          </a:p>
          <a:p>
            <a:pPr marL="285750" lvl="0" indent="-285750" rtl="0">
              <a:buFont typeface="Arial"/>
              <a:buChar char="•"/>
            </a:pPr>
            <a:r>
              <a:rPr lang="en-US" sz="3200" dirty="0">
                <a:solidFill>
                  <a:srgbClr val="006747"/>
                </a:solidFill>
                <a:latin typeface="Calibri"/>
                <a:ea typeface="Arial"/>
                <a:cs typeface="Arial"/>
              </a:rPr>
              <a:t>Development of critical thinking skills through teamwork (e.g., Rodríguez-</a:t>
            </a:r>
            <a:r>
              <a:rPr lang="en-US" sz="3200" dirty="0" err="1">
                <a:solidFill>
                  <a:srgbClr val="006747"/>
                </a:solidFill>
                <a:latin typeface="Calibri"/>
                <a:ea typeface="Arial"/>
                <a:cs typeface="Arial"/>
              </a:rPr>
              <a:t>Sabiote</a:t>
            </a:r>
            <a:r>
              <a:rPr lang="en-US" sz="3200" dirty="0">
                <a:solidFill>
                  <a:srgbClr val="006747"/>
                </a:solidFill>
                <a:latin typeface="Calibri"/>
                <a:ea typeface="Arial"/>
                <a:cs typeface="Arial"/>
              </a:rPr>
              <a:t> et al., 2022)</a:t>
            </a:r>
            <a:r>
              <a:rPr lang="en-US" sz="3200" dirty="0">
                <a:latin typeface="Calibri"/>
                <a:ea typeface="Arial"/>
                <a:cs typeface="Arial"/>
              </a:rPr>
              <a:t>​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>
                <a:solidFill>
                  <a:srgbClr val="006747"/>
                </a:solidFill>
                <a:latin typeface="Calibri"/>
                <a:ea typeface="Arial"/>
                <a:cs typeface="Arial"/>
              </a:rPr>
              <a:t>Increase in student satisfaction with the course (e.g., West et al., 2022)</a:t>
            </a:r>
            <a:r>
              <a:rPr lang="en-US" sz="3200" dirty="0">
                <a:latin typeface="Calibri"/>
                <a:ea typeface="Arial"/>
                <a:cs typeface="Arial"/>
              </a:rPr>
              <a:t>​</a:t>
            </a:r>
            <a:endParaRPr lang="en-US" sz="3200" dirty="0">
              <a:latin typeface="Calibri"/>
              <a:ea typeface="Arial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3200" dirty="0">
                <a:solidFill>
                  <a:srgbClr val="006747"/>
                </a:solidFill>
                <a:latin typeface="Calibri"/>
                <a:ea typeface="Arial"/>
                <a:cs typeface="Arial"/>
              </a:rPr>
              <a:t>Career readiness (practical experience working on a global team)</a:t>
            </a:r>
            <a:endParaRPr lang="en-US" sz="3200" dirty="0">
              <a:latin typeface="Calibri"/>
              <a:ea typeface="Arial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3200" dirty="0">
                <a:solidFill>
                  <a:srgbClr val="006747"/>
                </a:solidFill>
                <a:latin typeface="Calibri"/>
                <a:ea typeface="Arial"/>
                <a:cs typeface="Arial"/>
              </a:rPr>
              <a:t>Increase access to a global experience​</a:t>
            </a:r>
            <a:br>
              <a:rPr lang="en-US" sz="3200" dirty="0">
                <a:latin typeface="Calibri"/>
                <a:ea typeface="Arial"/>
                <a:cs typeface="Arial"/>
              </a:rPr>
            </a:br>
            <a:r>
              <a:rPr lang="en-US" sz="3200" dirty="0">
                <a:latin typeface="Calibri"/>
                <a:ea typeface="Arial"/>
                <a:cs typeface="Arial"/>
              </a:rPr>
              <a:t>​</a:t>
            </a:r>
            <a:endParaRPr lang="en-US" sz="3200" dirty="0">
              <a:cs typeface="Calibri"/>
            </a:endParaRPr>
          </a:p>
        </p:txBody>
      </p:sp>
      <p:pic>
        <p:nvPicPr>
          <p:cNvPr id="8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78D9895E-1E77-6CD2-44F5-18EC8A72B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144000" y="643467"/>
            <a:ext cx="2743200" cy="182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4384C8-A0F0-79A6-4799-BBA242D5516F}"/>
              </a:ext>
            </a:extLst>
          </p:cNvPr>
          <p:cNvSpPr txBox="1"/>
          <p:nvPr/>
        </p:nvSpPr>
        <p:spPr>
          <a:xfrm>
            <a:off x="10143067" y="2472267"/>
            <a:ext cx="1701800" cy="20743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>
                <a:hlinkClick r:id="rId4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5"/>
              </a:rPr>
              <a:t>CC BY-SA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5353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4ACD94B-F81C-DB42-B48C-8EE55866C476}"/>
              </a:ext>
            </a:extLst>
          </p:cNvPr>
          <p:cNvSpPr/>
          <p:nvPr/>
        </p:nvSpPr>
        <p:spPr>
          <a:xfrm>
            <a:off x="5569526" y="5677623"/>
            <a:ext cx="6622473" cy="2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i="1">
              <a:solidFill>
                <a:srgbClr val="006747"/>
              </a:solidFill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82E5D-E128-8E43-BB43-068282F9C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3200" u="sng" dirty="0">
                <a:cs typeface="Calibri"/>
              </a:rPr>
              <a:t>Why Virtual Global Exchange?</a:t>
            </a:r>
            <a:br>
              <a:rPr lang="en-US" sz="3200" u="sng" dirty="0">
                <a:cs typeface="Calibri"/>
              </a:rPr>
            </a:br>
            <a:br>
              <a:rPr lang="en-US" sz="3200" u="sng" dirty="0">
                <a:cs typeface="Calibri"/>
              </a:rPr>
            </a:br>
            <a:r>
              <a:rPr lang="en-US" sz="3200" b="0" dirty="0">
                <a:ea typeface="+mj-lt"/>
                <a:cs typeface="+mj-lt"/>
              </a:rPr>
              <a:t>Faculty Benefits:</a:t>
            </a:r>
            <a:br>
              <a:rPr lang="en-US" sz="3200" b="0" dirty="0">
                <a:ea typeface="+mj-lt"/>
                <a:cs typeface="+mj-lt"/>
              </a:rPr>
            </a:br>
            <a:br>
              <a:rPr lang="en-US" sz="3200" b="0" dirty="0">
                <a:ea typeface="+mj-lt"/>
                <a:cs typeface="+mj-lt"/>
              </a:rPr>
            </a:br>
            <a:endParaRPr lang="en-US" sz="3200" u="sng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0" dirty="0">
                <a:ea typeface="+mj-lt"/>
                <a:cs typeface="+mj-lt"/>
              </a:rPr>
              <a:t>International collaboration opportunities (research connections) </a:t>
            </a:r>
          </a:p>
          <a:p>
            <a:pPr marL="457200" indent="-457200">
              <a:buFont typeface="Arial"/>
              <a:buChar char="•"/>
            </a:pPr>
            <a:r>
              <a:rPr lang="en-US" sz="3200" b="0" dirty="0">
                <a:ea typeface="+mj-lt"/>
                <a:cs typeface="+mj-lt"/>
              </a:rPr>
              <a:t>Internationalization of the curriculum (Internationalization at Home)</a:t>
            </a:r>
          </a:p>
          <a:p>
            <a:pPr marL="457200" indent="-457200">
              <a:buFont typeface="Arial"/>
              <a:buChar char="•"/>
            </a:pPr>
            <a:r>
              <a:rPr lang="en-US" sz="3200" b="0" dirty="0">
                <a:ea typeface="+mj-lt"/>
                <a:cs typeface="+mj-lt"/>
              </a:rPr>
              <a:t>May lead to increased course evaluations</a:t>
            </a:r>
            <a:endParaRPr lang="en-US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0" dirty="0">
                <a:ea typeface="+mj-lt"/>
                <a:cs typeface="+mj-lt"/>
              </a:rPr>
              <a:t>Build teaching portfolio </a:t>
            </a:r>
            <a:br>
              <a:rPr lang="en-US" sz="3200" b="0" dirty="0">
                <a:ea typeface="+mj-lt"/>
                <a:cs typeface="+mj-lt"/>
              </a:rPr>
            </a:br>
            <a:br>
              <a:rPr lang="en-US" sz="3200" b="0" dirty="0">
                <a:ea typeface="+mj-lt"/>
                <a:cs typeface="+mj-lt"/>
              </a:rPr>
            </a:br>
            <a:br>
              <a:rPr lang="en-US" sz="3200" b="0" dirty="0">
                <a:ea typeface="+mj-lt"/>
                <a:cs typeface="+mj-lt"/>
              </a:rPr>
            </a:br>
            <a:br>
              <a:rPr lang="en-US" sz="3200" b="0" dirty="0">
                <a:ea typeface="+mj-lt"/>
                <a:cs typeface="+mj-lt"/>
              </a:rPr>
            </a:br>
            <a:br>
              <a:rPr lang="en-US" sz="3200" b="0" dirty="0">
                <a:ea typeface="+mj-lt"/>
                <a:cs typeface="+mj-lt"/>
              </a:rPr>
            </a:br>
            <a:br>
              <a:rPr lang="en-US" sz="3200" b="0" dirty="0">
                <a:ea typeface="+mj-lt"/>
                <a:cs typeface="+mj-lt"/>
              </a:rPr>
            </a:br>
            <a:endParaRPr lang="en-US" dirty="0">
              <a:cs typeface="Calibri"/>
            </a:endParaRPr>
          </a:p>
          <a:p>
            <a:endParaRPr lang="en-US" sz="3200" b="0" dirty="0">
              <a:cs typeface="Calibri"/>
            </a:endParaRPr>
          </a:p>
          <a:p>
            <a:endParaRPr lang="en-US" sz="3200" u="sng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1ED987-3180-4CC6-953D-71E6FE1C619C}"/>
              </a:ext>
            </a:extLst>
          </p:cNvPr>
          <p:cNvSpPr txBox="1"/>
          <p:nvPr/>
        </p:nvSpPr>
        <p:spPr>
          <a:xfrm>
            <a:off x="7763328" y="4959805"/>
            <a:ext cx="3840843" cy="47171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endParaRPr lang="en-US" sz="900">
              <a:cs typeface="Calibri"/>
            </a:endParaRPr>
          </a:p>
        </p:txBody>
      </p:sp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FB58F68C-02AD-F402-F21E-81C3F161B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09468" y="896471"/>
            <a:ext cx="3225798" cy="14751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269DAB-EAD4-9128-7725-9D56D7E2DA9E}"/>
              </a:ext>
            </a:extLst>
          </p:cNvPr>
          <p:cNvSpPr txBox="1"/>
          <p:nvPr/>
        </p:nvSpPr>
        <p:spPr>
          <a:xfrm>
            <a:off x="8492067" y="2430463"/>
            <a:ext cx="274320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4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5"/>
              </a:rPr>
              <a:t>CC BY-SA-NC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26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4ACD94B-F81C-DB42-B48C-8EE55866C476}"/>
              </a:ext>
            </a:extLst>
          </p:cNvPr>
          <p:cNvSpPr/>
          <p:nvPr/>
        </p:nvSpPr>
        <p:spPr>
          <a:xfrm>
            <a:off x="5569526" y="5677623"/>
            <a:ext cx="6622473" cy="2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i="1">
              <a:solidFill>
                <a:srgbClr val="006747"/>
              </a:solidFill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82E5D-E128-8E43-BB43-068282F9C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3200" u="sng" dirty="0">
                <a:cs typeface="Calibri"/>
              </a:rPr>
              <a:t>VGE and Fulbright</a:t>
            </a:r>
            <a:br>
              <a:rPr lang="en-US" sz="3200" u="sng" dirty="0">
                <a:cs typeface="Calibri"/>
              </a:rPr>
            </a:br>
            <a:br>
              <a:rPr lang="en-US" sz="3200" u="sng" dirty="0">
                <a:cs typeface="Calibri"/>
              </a:rPr>
            </a:br>
            <a:br>
              <a:rPr lang="en-US" sz="3200" b="0" dirty="0">
                <a:ea typeface="+mj-lt"/>
                <a:cs typeface="+mj-lt"/>
              </a:rPr>
            </a:br>
            <a:br>
              <a:rPr lang="en-US" sz="3200" b="0" dirty="0">
                <a:ea typeface="+mj-lt"/>
                <a:cs typeface="+mj-lt"/>
              </a:rPr>
            </a:br>
            <a:r>
              <a:rPr lang="en-US" sz="3200" b="0" dirty="0">
                <a:ea typeface="+mj-lt"/>
                <a:cs typeface="+mj-lt"/>
              </a:rPr>
              <a:t>In the spirit of the Fulbright program, VGE allows you to    continue to build people to people connections after returning to US by designing a facilitated joint learning experience for students from both institutions.  </a:t>
            </a:r>
            <a:br>
              <a:rPr lang="en-US" sz="3200" b="0" dirty="0">
                <a:ea typeface="+mj-lt"/>
                <a:cs typeface="+mj-lt"/>
              </a:rPr>
            </a:br>
            <a:br>
              <a:rPr lang="en-US" sz="3200" b="0" dirty="0">
                <a:ea typeface="+mj-lt"/>
                <a:cs typeface="+mj-lt"/>
              </a:rPr>
            </a:br>
            <a:br>
              <a:rPr lang="en-US" sz="3200" b="0" dirty="0">
                <a:ea typeface="+mj-lt"/>
                <a:cs typeface="+mj-lt"/>
              </a:rPr>
            </a:br>
            <a:br>
              <a:rPr lang="en-US" sz="3200" b="0" dirty="0">
                <a:ea typeface="+mj-lt"/>
                <a:cs typeface="+mj-lt"/>
              </a:rPr>
            </a:br>
            <a:endParaRPr lang="en-US" dirty="0">
              <a:cs typeface="Calibri"/>
            </a:endParaRPr>
          </a:p>
          <a:p>
            <a:endParaRPr lang="en-US" sz="3200" b="0" dirty="0">
              <a:cs typeface="Calibri"/>
            </a:endParaRPr>
          </a:p>
          <a:p>
            <a:endParaRPr lang="en-US" sz="3200" u="sng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1ED987-3180-4CC6-953D-71E6FE1C619C}"/>
              </a:ext>
            </a:extLst>
          </p:cNvPr>
          <p:cNvSpPr txBox="1"/>
          <p:nvPr/>
        </p:nvSpPr>
        <p:spPr>
          <a:xfrm>
            <a:off x="7763328" y="4959805"/>
            <a:ext cx="3840843" cy="47171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endParaRPr lang="en-US" sz="90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269DAB-EAD4-9128-7725-9D56D7E2DA9E}"/>
              </a:ext>
            </a:extLst>
          </p:cNvPr>
          <p:cNvSpPr txBox="1"/>
          <p:nvPr/>
        </p:nvSpPr>
        <p:spPr>
          <a:xfrm>
            <a:off x="8492067" y="2430463"/>
            <a:ext cx="2743200" cy="317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DD0074-9831-4EC6-B139-F3E88F602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2067" y="1239994"/>
            <a:ext cx="28956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00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4ACD94B-F81C-DB42-B48C-8EE55866C476}"/>
              </a:ext>
            </a:extLst>
          </p:cNvPr>
          <p:cNvSpPr/>
          <p:nvPr/>
        </p:nvSpPr>
        <p:spPr>
          <a:xfrm>
            <a:off x="5569526" y="5677623"/>
            <a:ext cx="6622473" cy="2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i="1">
              <a:solidFill>
                <a:srgbClr val="006747"/>
              </a:solidFill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82E5D-E128-8E43-BB43-068282F9C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3200" u="sng" dirty="0">
                <a:cs typeface="Calibri"/>
              </a:rPr>
              <a:t>Next Steps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010D4E-1AB8-A244-88FD-74A79AE2E770}"/>
              </a:ext>
            </a:extLst>
          </p:cNvPr>
          <p:cNvSpPr/>
          <p:nvPr/>
        </p:nvSpPr>
        <p:spPr>
          <a:xfrm>
            <a:off x="302800" y="1666039"/>
            <a:ext cx="6670986" cy="1015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1"/>
            <a:br>
              <a:rPr lang="en-US" sz="2000" b="1">
                <a:solidFill>
                  <a:srgbClr val="000000"/>
                </a:solidFill>
                <a:latin typeface="Calibri"/>
                <a:cs typeface="Calibri"/>
              </a:rPr>
            </a:br>
            <a:endParaRPr lang="en-US" sz="2000" b="1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AutoNum type="arabicPeriod"/>
            </a:pPr>
            <a:endParaRPr lang="en-US" sz="2000" b="1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1ED987-3180-4CC6-953D-71E6FE1C619C}"/>
              </a:ext>
            </a:extLst>
          </p:cNvPr>
          <p:cNvSpPr txBox="1"/>
          <p:nvPr/>
        </p:nvSpPr>
        <p:spPr>
          <a:xfrm>
            <a:off x="7763328" y="4959805"/>
            <a:ext cx="3840843" cy="47171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endParaRPr lang="en-US" sz="90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E928BD-940F-869D-1F30-32E7F2383748}"/>
              </a:ext>
            </a:extLst>
          </p:cNvPr>
          <p:cNvSpPr txBox="1"/>
          <p:nvPr/>
        </p:nvSpPr>
        <p:spPr>
          <a:xfrm>
            <a:off x="301625" y="1247322"/>
            <a:ext cx="7578725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cs typeface="Calibri"/>
              </a:rPr>
              <a:t>Identify courses</a:t>
            </a:r>
          </a:p>
          <a:p>
            <a:pPr marL="514350" indent="-514350">
              <a:buAutoNum type="arabicPeriod"/>
            </a:pPr>
            <a:r>
              <a:rPr lang="en-US" sz="3200" dirty="0">
                <a:cs typeface="Calibri"/>
              </a:rPr>
              <a:t>Design experience with partner</a:t>
            </a:r>
          </a:p>
          <a:p>
            <a:pPr marL="514350" indent="-514350">
              <a:buAutoNum type="arabicPeriod"/>
            </a:pPr>
            <a:r>
              <a:rPr lang="en-US" sz="3200" dirty="0">
                <a:cs typeface="Calibri"/>
              </a:rPr>
              <a:t>Implement upon return</a:t>
            </a:r>
          </a:p>
          <a:p>
            <a:pPr marL="514350" indent="-514350">
              <a:buAutoNum type="arabicPeriod"/>
            </a:pPr>
            <a:r>
              <a:rPr lang="en-US" sz="3200" dirty="0">
                <a:cs typeface="Calibri"/>
              </a:rPr>
              <a:t>Let us know so we can track VGE  participation and recognize your efforts  </a:t>
            </a:r>
          </a:p>
        </p:txBody>
      </p:sp>
      <p:pic>
        <p:nvPicPr>
          <p:cNvPr id="15" name="Picture 15" descr="business, the next step, next, success, stairs, board, drawing ...">
            <a:extLst>
              <a:ext uri="{FF2B5EF4-FFF2-40B4-BE49-F238E27FC236}">
                <a16:creationId xmlns:a16="http://schemas.microsoft.com/office/drawing/2014/main" id="{E02D70E0-6988-23C6-2DF4-E388CBB5F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3328" y="427780"/>
            <a:ext cx="3939007" cy="2633447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A4C1012D-67C3-860E-60E3-AE2A1480E7F8}"/>
              </a:ext>
            </a:extLst>
          </p:cNvPr>
          <p:cNvSpPr txBox="1">
            <a:spLocks/>
          </p:cNvSpPr>
          <p:nvPr/>
        </p:nvSpPr>
        <p:spPr>
          <a:xfrm>
            <a:off x="184603" y="4402619"/>
            <a:ext cx="105156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674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>
                <a:cs typeface="Calibri"/>
              </a:rPr>
              <a:t>Support for Faculty and Partner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FF77A9-9881-619B-AD8D-BAB84ECD5EDA}"/>
              </a:ext>
            </a:extLst>
          </p:cNvPr>
          <p:cNvSpPr txBox="1"/>
          <p:nvPr/>
        </p:nvSpPr>
        <p:spPr>
          <a:xfrm>
            <a:off x="184603" y="4975725"/>
            <a:ext cx="757872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cs typeface="Calibri"/>
              </a:rPr>
              <a:t>Self-paced canvas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732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7A700-4E86-4496-A547-ADFD934E8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pic>
        <p:nvPicPr>
          <p:cNvPr id="4" name="Online Media 3" title="Virtual Global Exchange Faculty Workshop Promo">
            <a:hlinkClick r:id="" action="ppaction://media"/>
            <a:extLst>
              <a:ext uri="{FF2B5EF4-FFF2-40B4-BE49-F238E27FC236}">
                <a16:creationId xmlns:a16="http://schemas.microsoft.com/office/drawing/2014/main" id="{8A17D12B-8064-48C6-B843-DF17B8AFAB6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17197" y="1443410"/>
            <a:ext cx="6767885" cy="380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03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4ACD94B-F81C-DB42-B48C-8EE55866C476}"/>
              </a:ext>
            </a:extLst>
          </p:cNvPr>
          <p:cNvSpPr/>
          <p:nvPr/>
        </p:nvSpPr>
        <p:spPr>
          <a:xfrm>
            <a:off x="5569526" y="5677623"/>
            <a:ext cx="6622473" cy="2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i="1">
              <a:solidFill>
                <a:srgbClr val="006747"/>
              </a:solidFill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82E5D-E128-8E43-BB43-068282F9C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VGE Training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010D4E-1AB8-A244-88FD-74A79AE2E770}"/>
              </a:ext>
            </a:extLst>
          </p:cNvPr>
          <p:cNvSpPr/>
          <p:nvPr/>
        </p:nvSpPr>
        <p:spPr>
          <a:xfrm>
            <a:off x="302800" y="1666039"/>
            <a:ext cx="6670986" cy="1015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1"/>
            <a:br>
              <a:rPr lang="en-US" sz="2000" b="1" dirty="0">
                <a:solidFill>
                  <a:srgbClr val="000000"/>
                </a:solidFill>
                <a:latin typeface="Calibri"/>
                <a:cs typeface="Calibri"/>
              </a:rPr>
            </a:br>
            <a:endParaRPr lang="en-US" sz="2000" b="1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AutoNum type="arabicPeriod"/>
            </a:pP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1ED987-3180-4CC6-953D-71E6FE1C619C}"/>
              </a:ext>
            </a:extLst>
          </p:cNvPr>
          <p:cNvSpPr txBox="1"/>
          <p:nvPr/>
        </p:nvSpPr>
        <p:spPr>
          <a:xfrm>
            <a:off x="7763328" y="4959805"/>
            <a:ext cx="3840843" cy="47171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endParaRPr lang="en-US" sz="90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E928BD-940F-869D-1F30-32E7F2383748}"/>
              </a:ext>
            </a:extLst>
          </p:cNvPr>
          <p:cNvSpPr txBox="1"/>
          <p:nvPr/>
        </p:nvSpPr>
        <p:spPr>
          <a:xfrm>
            <a:off x="301625" y="1247322"/>
            <a:ext cx="757872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>
                <a:cs typeface="Calibri"/>
              </a:rPr>
              <a:t>Register for on-line asynchronous workshop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4C1012D-67C3-860E-60E3-AE2A1480E7F8}"/>
              </a:ext>
            </a:extLst>
          </p:cNvPr>
          <p:cNvSpPr txBox="1">
            <a:spLocks/>
          </p:cNvSpPr>
          <p:nvPr/>
        </p:nvSpPr>
        <p:spPr>
          <a:xfrm>
            <a:off x="195187" y="3171533"/>
            <a:ext cx="105156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6747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u="sng" dirty="0"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80C013-106A-440B-A085-D1022E5A24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360786" y="687789"/>
            <a:ext cx="4488790" cy="29931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7D12B6-DE9F-4BD4-AB15-F5C13078E89C}"/>
              </a:ext>
            </a:extLst>
          </p:cNvPr>
          <p:cNvSpPr txBox="1"/>
          <p:nvPr/>
        </p:nvSpPr>
        <p:spPr>
          <a:xfrm>
            <a:off x="7828980" y="4844389"/>
            <a:ext cx="40205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askatechteacher.com/online-training-concept-2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3.0/"/>
              </a:rPr>
              <a:t>CC BY-SA-NC</a:t>
            </a:r>
            <a:endParaRPr lang="en-US" sz="9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0F0673-D726-4B9F-A9D3-9FFD548A9328}"/>
              </a:ext>
            </a:extLst>
          </p:cNvPr>
          <p:cNvSpPr/>
          <p:nvPr/>
        </p:nvSpPr>
        <p:spPr>
          <a:xfrm>
            <a:off x="301625" y="2255184"/>
            <a:ext cx="6096000" cy="923330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r>
              <a:rPr lang="en-US" dirty="0"/>
              <a:t>USF Faculty: </a:t>
            </a:r>
            <a:r>
              <a:rPr lang="en-US" dirty="0">
                <a:hlinkClick r:id="rId6"/>
              </a:rPr>
              <a:t>https://www.usf.edu/world/for-faculty/virtual-exchange/index.aspx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265256-89F9-484D-9F6D-246C7361A3DE}"/>
              </a:ext>
            </a:extLst>
          </p:cNvPr>
          <p:cNvSpPr txBox="1"/>
          <p:nvPr/>
        </p:nvSpPr>
        <p:spPr>
          <a:xfrm>
            <a:off x="301625" y="3701617"/>
            <a:ext cx="5454594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/>
              <a:t>2. Need additional guidance -  contact our VGE team</a:t>
            </a:r>
          </a:p>
        </p:txBody>
      </p:sp>
    </p:spTree>
    <p:extLst>
      <p:ext uri="{BB962C8B-B14F-4D97-AF65-F5344CB8AC3E}">
        <p14:creationId xmlns:p14="http://schemas.microsoft.com/office/powerpoint/2010/main" val="142117908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441</Words>
  <Application>Microsoft Office PowerPoint</Application>
  <PresentationFormat>Widescreen</PresentationFormat>
  <Paragraphs>71</Paragraphs>
  <Slides>10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Blank</vt:lpstr>
      <vt:lpstr>PowerPoint Presentation</vt:lpstr>
      <vt:lpstr>What is Virtual Global Exchange? </vt:lpstr>
      <vt:lpstr>What is Virtual Global Exchange? </vt:lpstr>
      <vt:lpstr>Why Virtual Global Exchange?  </vt:lpstr>
      <vt:lpstr>Why Virtual Global Exchange?  Faculty Benefits:   International collaboration opportunities (research connections)  Internationalization of the curriculum (Internationalization at Home) May lead to increased course evaluations Build teaching portfolio         </vt:lpstr>
      <vt:lpstr>VGE and Fulbright    In the spirit of the Fulbright program, VGE allows you to    continue to build people to people connections after returning to US by designing a facilitated joint learning experience for students from both institutions.        </vt:lpstr>
      <vt:lpstr>Next Steps</vt:lpstr>
      <vt:lpstr>Video</vt:lpstr>
      <vt:lpstr>VGE Training</vt:lpstr>
      <vt:lpstr>PowerPoint Presentation</vt:lpstr>
    </vt:vector>
  </TitlesOfParts>
  <Company>University of South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Caruson, Kiki</dc:creator>
  <cp:lastModifiedBy>Wendy Sage Baker</cp:lastModifiedBy>
  <cp:revision>130</cp:revision>
  <cp:lastPrinted>2019-08-08T16:22:11Z</cp:lastPrinted>
  <dcterms:created xsi:type="dcterms:W3CDTF">2017-03-09T21:24:45Z</dcterms:created>
  <dcterms:modified xsi:type="dcterms:W3CDTF">2024-02-19T20:43:12Z</dcterms:modified>
</cp:coreProperties>
</file>