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9" r:id="rId5"/>
  </p:sldMasterIdLst>
  <p:notesMasterIdLst>
    <p:notesMasterId r:id="rId26"/>
  </p:notesMasterIdLst>
  <p:sldIdLst>
    <p:sldId id="290" r:id="rId6"/>
    <p:sldId id="979" r:id="rId7"/>
    <p:sldId id="966" r:id="rId8"/>
    <p:sldId id="1018" r:id="rId9"/>
    <p:sldId id="1027" r:id="rId10"/>
    <p:sldId id="1026" r:id="rId11"/>
    <p:sldId id="1025" r:id="rId12"/>
    <p:sldId id="1024" r:id="rId13"/>
    <p:sldId id="1023" r:id="rId14"/>
    <p:sldId id="1020" r:id="rId15"/>
    <p:sldId id="1022" r:id="rId16"/>
    <p:sldId id="1021" r:id="rId17"/>
    <p:sldId id="1019" r:id="rId18"/>
    <p:sldId id="977" r:id="rId19"/>
    <p:sldId id="1005" r:id="rId20"/>
    <p:sldId id="999" r:id="rId21"/>
    <p:sldId id="978" r:id="rId22"/>
    <p:sldId id="992" r:id="rId23"/>
    <p:sldId id="1003" r:id="rId24"/>
    <p:sldId id="990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A18765-798D-419E-A54D-E932F35C98F6}">
          <p14:sldIdLst>
            <p14:sldId id="290"/>
            <p14:sldId id="979"/>
            <p14:sldId id="966"/>
            <p14:sldId id="1018"/>
            <p14:sldId id="1027"/>
            <p14:sldId id="1026"/>
            <p14:sldId id="1025"/>
            <p14:sldId id="1024"/>
            <p14:sldId id="1023"/>
            <p14:sldId id="1020"/>
            <p14:sldId id="1022"/>
            <p14:sldId id="1021"/>
            <p14:sldId id="1019"/>
            <p14:sldId id="977"/>
            <p14:sldId id="1005"/>
            <p14:sldId id="999"/>
            <p14:sldId id="978"/>
            <p14:sldId id="992"/>
            <p14:sldId id="1003"/>
            <p14:sldId id="9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65D219-CF71-E044-938F-B390AA4328AC}" name="Thiago Dos Santos" initials="TS" userId="YudNMFKok3CK5gnON/tRnmf0bxxV47qabTJTyvlLTPk=" providerId="None"/>
  <p188:author id="{C6FFE42C-57F3-6AAB-55F3-EFA7A069D274}" name="Sean Gilmore" initials="SG" userId="S::gilmore@usf.edu::63ad5b68-11d5-435d-b305-3e0573475a82" providerId="AD"/>
  <p188:author id="{D6C17F31-9A97-85A7-98F8-7775449B0E56}" name="Margarita Parker" initials="MP" userId="S6NyTz6MnL4SZnIQ6Qu7esaglqllSMrWeKNuibnL5H8=" providerId="None"/>
  <p188:author id="{96941D53-24A8-BD09-42AF-78B5EE1ED16E}" name="Margarita Parker" initials="" userId="S::mparker7@usf.edu::972402b6-c2fe-4a2c-b35d-528ef58ece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74"/>
    <a:srgbClr val="006747"/>
    <a:srgbClr val="9CCB3B"/>
    <a:srgbClr val="B0B0B0"/>
    <a:srgbClr val="595959"/>
    <a:srgbClr val="ECEAD1"/>
    <a:srgbClr val="C5E0B4"/>
    <a:srgbClr val="7E96A0"/>
    <a:srgbClr val="005432"/>
    <a:srgbClr val="46606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658"/>
  </p:normalViewPr>
  <p:slideViewPr>
    <p:cSldViewPr snapToGrid="0">
      <p:cViewPr varScale="1">
        <p:scale>
          <a:sx n="90" d="100"/>
          <a:sy n="90" d="100"/>
        </p:scale>
        <p:origin x="9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ECDB-6DE7-1F44-AE0C-281B5B4FB76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C9047-C28E-944B-BB71-72D629F09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DF9B0A13-155C-66B9-A03D-379BFE9A7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9E75A250-6152-7AF2-149F-6CDEE37730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8EDB660A-56AA-C60E-0F36-A42D05364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862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5B809449-25E5-398E-8690-6D65D3DB6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ED9652E2-0BC1-9913-D45F-6D01032505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B451E1B8-6D04-D313-C25A-8FDE344636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167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08764E15-73E9-2CEF-5353-BEBC7E9A8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44F8D631-FBEB-313B-37DA-E499ED0F16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426379A1-4274-B8A5-6E33-E1DE547260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42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24E39429-BA33-BEBE-F2D0-C30908D07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47BAA16C-2BFE-6CDD-74C3-4E918E3741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1D706C94-271A-AA2A-F045-A03123021D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42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0C34CE99-A842-6B64-E1A7-4C5240F4C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35AD4089-3DDD-1A46-0446-844DBC3B4B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A57A4D76-D2B1-B150-A959-3EF1442D1D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944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C930F192-9714-C58C-5AD7-60EAA3F58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9CF19CC4-578B-EA24-EA3A-2E7B2C085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5ABFBF08-A8DC-7AC0-40EE-E8855E6FE0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076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6C74231B-B34C-8BBE-3EAD-D1DB82C58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CB604062-D4E0-6410-0FA3-B42BC3E3E6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02D0B6B4-FC35-2C68-4A61-F3B59C8F60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556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6A857DAB-BA9B-1D35-2AB1-6D0E7ED90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85177CBA-48E7-01DE-56B9-758526E0FD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20CDD6C1-5F88-5B69-2853-678D03387B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8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A60E29FD-7C8B-D8D1-7DAC-676D93FAB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00A79ECF-DE6C-72D0-C81E-96FE81969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6E1EE820-5F18-8E20-A987-10B05C743E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040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0B075809-E4BA-A2FC-AC55-9D86A2E2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457A7A0C-A800-DCC8-9B4E-29E191C59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E219EB0D-7BF9-629E-F30A-30A100C22C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9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214A0F46-6B48-3771-C135-E5E488410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BD036169-75D2-AAAE-235C-D17ADB57D4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623D5061-0F66-0A3E-6124-2F4C94280E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321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37C28A43-AC11-DD50-0B26-968839046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609BADF5-8C1C-031B-C8AC-3CAB1CDFE0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3FF0508E-F9BF-BDC2-9806-BF01B13C08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26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E7215786-4A49-C4CE-62DB-B422C133B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30F4AA8C-7B10-F85D-73A4-11160E2A64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9916FF42-A344-DC3E-A886-BE69CB3ECE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258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AEF8EBBA-F9F8-0C58-ECB2-08FC9525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9E1715A9-2848-CA0E-7195-5789C7C40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049FF33C-2DC2-E352-708A-EFEBB5CCEF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6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7CE1DBCE-84DE-1297-4D05-C147DE05A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8FC72351-066D-9A20-BD26-3C4F90F00F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9385F7ED-1DEF-A967-10BB-56106F6202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05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5EC698EA-F6EA-4960-177C-AFFA2C6F5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B459053C-A06D-2149-7E24-5ABCD81AE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AFFB0BCF-376B-2322-B339-F85678F5A7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65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F93110D7-7389-C7CF-3153-234B3AE79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6F856D26-16E0-B861-4104-E8F2617C70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87D63ACD-4F11-995A-FB47-34DFCC836F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3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328C3B97-D9AD-4C9E-06A4-FD4CE7B66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25FD0CB6-609D-3D88-B67E-AFBAB7DF34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1DC7F3C6-61D1-D28B-C025-2132445346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862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8703CF1C-03AF-BD67-D6AF-292676456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9592C4BC-B33D-32DB-234F-B66AD57516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>
            <a:extLst>
              <a:ext uri="{FF2B5EF4-FFF2-40B4-BE49-F238E27FC236}">
                <a16:creationId xmlns:a16="http://schemas.microsoft.com/office/drawing/2014/main" id="{D3AFA73B-5FCB-AF61-DF79-62924A483D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65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F04F-DD4E-394D-86C1-BA14F54ED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18220"/>
            <a:ext cx="7886700" cy="1087964"/>
          </a:xfrm>
        </p:spPr>
        <p:txBody>
          <a:bodyPr anchor="b"/>
          <a:lstStyle>
            <a:lvl1pPr algn="ctr">
              <a:defRPr sz="4500">
                <a:solidFill>
                  <a:srgbClr val="006747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F421A-9BFE-5349-80D4-91EE0389E4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726425"/>
            <a:ext cx="7886700" cy="562570"/>
          </a:xfrm>
        </p:spPr>
        <p:txBody>
          <a:bodyPr>
            <a:normAutofit/>
          </a:bodyPr>
          <a:lstStyle>
            <a:lvl1pPr marL="0" indent="0" algn="ctr">
              <a:buNone/>
              <a:defRPr sz="1600" b="1" spc="100" baseline="0">
                <a:solidFill>
                  <a:srgbClr val="466069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BA24C0-15E1-094B-A8F2-37236D2997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308401"/>
            <a:ext cx="7886700" cy="297332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466069"/>
                </a:solidFill>
                <a:effectLst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087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 marL="68580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 marL="10287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5D063-BF2A-4D0A-56C0-7495F4B59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lumn 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870" y="1369219"/>
            <a:ext cx="4127980" cy="3263504"/>
          </a:xfrm>
        </p:spPr>
        <p:txBody>
          <a:bodyPr/>
          <a:lstStyle>
            <a:lvl1pPr>
              <a:buClr>
                <a:srgbClr val="9CCB3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buClr>
                <a:srgbClr val="9CCB3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buClr>
                <a:srgbClr val="9CCB3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7370" y="1369219"/>
            <a:ext cx="4127980" cy="3263504"/>
          </a:xfrm>
        </p:spPr>
        <p:txBody>
          <a:bodyPr/>
          <a:lstStyle>
            <a:lvl1pPr>
              <a:buClr>
                <a:srgbClr val="9CCB3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buClr>
                <a:srgbClr val="9CCB3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buClr>
                <a:srgbClr val="9CCB3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4DB11-A834-299C-77B0-30980E5AE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ef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3768" y="273844"/>
            <a:ext cx="7886700" cy="994172"/>
          </a:xfrm>
        </p:spPr>
        <p:txBody>
          <a:bodyPr/>
          <a:lstStyle>
            <a:lvl1pPr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3541" y="1369219"/>
            <a:ext cx="4138232" cy="3263504"/>
          </a:xfrm>
        </p:spPr>
        <p:txBody>
          <a:bodyPr/>
          <a:lstStyle>
            <a:lvl1pPr>
              <a:buClr>
                <a:srgbClr val="9CCB3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buClr>
                <a:srgbClr val="9CCB3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buClr>
                <a:srgbClr val="9CCB3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68" y="1369219"/>
            <a:ext cx="4126289" cy="3263504"/>
          </a:xfrm>
        </p:spPr>
        <p:txBody>
          <a:bodyPr>
            <a:normAutofit/>
          </a:bodyPr>
          <a:lstStyle>
            <a:lvl1pPr>
              <a:defRPr sz="18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400EA-9C5C-40A9-94FB-E7EC71159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reak 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reak Section -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- B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51" y="1834808"/>
            <a:ext cx="7886700" cy="994172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- Spl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011204"/>
            <a:ext cx="3145064" cy="2734967"/>
          </a:xfrm>
        </p:spPr>
        <p:txBody>
          <a:bodyPr anchor="t"/>
          <a:lstStyle>
            <a:lvl1pPr algn="l"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0433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1" y="0"/>
            <a:ext cx="3887391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70"/>
            <a:ext cx="4371831" cy="3655219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78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Gree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3099679" cy="1200150"/>
          </a:xfr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5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4" y="-34016"/>
            <a:ext cx="3606800" cy="37322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4" y="3871645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16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346" y="342900"/>
            <a:ext cx="2949178" cy="1200150"/>
          </a:xfrm>
        </p:spPr>
        <p:txBody>
          <a:bodyPr anchor="b">
            <a:normAutofit/>
          </a:bodyPr>
          <a:lstStyle>
            <a:lvl1pPr>
              <a:defRPr sz="3000"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346" y="1543051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  <a:latin typeface="Franklin Gothic Book" panose="020B0503020102020204" pitchFamily="34" charset="0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E57B5-2385-2AD0-25F1-9C146F1B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911508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rgbClr val="006747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19713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rgbClr val="466069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740498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466069"/>
                </a:solidFill>
                <a:effectLst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10655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3" y="1064171"/>
            <a:ext cx="2949178" cy="811926"/>
          </a:xfrm>
        </p:spPr>
        <p:txBody>
          <a:bodyPr anchor="b">
            <a:noAutofit/>
          </a:bodyPr>
          <a:lstStyle>
            <a:lvl1pPr>
              <a:defRPr sz="3000"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3" y="1978573"/>
            <a:ext cx="2949178" cy="2423169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  <a:latin typeface="Franklin Gothic Book" panose="020B0503020102020204" pitchFamily="34" charset="0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4" y="1064172"/>
            <a:ext cx="4627562" cy="333082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66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title"/>
          </p:nvPr>
        </p:nvSpPr>
        <p:spPr>
          <a:xfrm>
            <a:off x="623888" y="470008"/>
            <a:ext cx="7886700" cy="151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337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body" idx="1"/>
          </p:nvPr>
        </p:nvSpPr>
        <p:spPr>
          <a:xfrm>
            <a:off x="623888" y="2002287"/>
            <a:ext cx="7886700" cy="56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>
                <a:solidFill>
                  <a:schemeClr val="lt1"/>
                </a:solidFill>
              </a:defRPr>
            </a:lvl1pPr>
            <a:lvl2pPr marL="685783" lvl="1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675" lvl="2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566" lvl="3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457" lvl="4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348" lvl="5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240" lvl="6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3132" lvl="7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6023" lvl="8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body" idx="2"/>
          </p:nvPr>
        </p:nvSpPr>
        <p:spPr>
          <a:xfrm>
            <a:off x="623888" y="4409632"/>
            <a:ext cx="7886700" cy="2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CEAD1"/>
              </a:buClr>
              <a:buSzPts val="1400"/>
              <a:buNone/>
              <a:defRPr sz="1050" b="0">
                <a:solidFill>
                  <a:srgbClr val="ECEAD1"/>
                </a:solidFill>
              </a:defRPr>
            </a:lvl1pPr>
            <a:lvl2pPr marL="685783" lvl="1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675" lvl="2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566" lvl="3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457" lvl="4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348" lvl="5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240" lvl="6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3132" lvl="7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6023" lvl="8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461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20737"/>
            <a:ext cx="3090672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052936"/>
            <a:ext cx="3090672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A0F-8B97-B341-A3C5-C8B6A4804FD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6FD7-024E-724A-A51B-810E43B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36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7200"/>
            <a:ext cx="6347714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352800"/>
            <a:ext cx="6347714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A0F-8B97-B341-A3C5-C8B6A4804FD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6FD7-024E-724A-A51B-810E43B7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45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ection - Spl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0"/>
            <a:ext cx="3887391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Gree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4016"/>
            <a:ext cx="3606800" cy="37322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345" y="342900"/>
            <a:ext cx="2949178" cy="1200150"/>
          </a:xfrm>
        </p:spPr>
        <p:txBody>
          <a:bodyPr anchor="b">
            <a:normAutofit/>
          </a:bodyPr>
          <a:lstStyle>
            <a:lvl1pPr>
              <a:defRPr sz="3000"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345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E57B5-2385-2AD0-25F1-9C146F1B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1064171"/>
            <a:ext cx="2949178" cy="811926"/>
          </a:xfrm>
        </p:spPr>
        <p:txBody>
          <a:bodyPr anchor="b">
            <a:noAutofit/>
          </a:bodyPr>
          <a:lstStyle>
            <a:lvl1pPr>
              <a:defRPr sz="3000"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978572"/>
            <a:ext cx="2949178" cy="2423169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1064172"/>
            <a:ext cx="4627562" cy="333082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6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CBF99-85E5-FE43-9B00-DC36EFE3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522D-F838-8042-B1B6-36E53B5E84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E4D21-8B82-DE46-A07D-3372DBAE0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6198F-5DF0-9645-9FC7-DA0384A9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C798-9CF9-8545-96D4-2A18D13B9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6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F04F-DD4E-394D-86C1-BA14F54ED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18219"/>
            <a:ext cx="7886700" cy="1087964"/>
          </a:xfrm>
        </p:spPr>
        <p:txBody>
          <a:bodyPr anchor="b"/>
          <a:lstStyle>
            <a:lvl1pPr algn="ctr">
              <a:defRPr sz="4500">
                <a:solidFill>
                  <a:srgbClr val="006747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F421A-9BFE-5349-80D4-91EE0389E4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726424"/>
            <a:ext cx="7886700" cy="562570"/>
          </a:xfrm>
        </p:spPr>
        <p:txBody>
          <a:bodyPr>
            <a:normAutofit/>
          </a:bodyPr>
          <a:lstStyle>
            <a:lvl1pPr marL="0" indent="0" algn="ctr">
              <a:buNone/>
              <a:defRPr sz="1600" b="1" spc="100" baseline="0">
                <a:solidFill>
                  <a:srgbClr val="466069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BA24C0-15E1-094B-A8F2-37236D2997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308400"/>
            <a:ext cx="7886700" cy="297332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466069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2544977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title"/>
          </p:nvPr>
        </p:nvSpPr>
        <p:spPr>
          <a:xfrm>
            <a:off x="623888" y="470008"/>
            <a:ext cx="7886700" cy="151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337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body" idx="1"/>
          </p:nvPr>
        </p:nvSpPr>
        <p:spPr>
          <a:xfrm>
            <a:off x="623888" y="2002287"/>
            <a:ext cx="7886700" cy="56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body" idx="2"/>
          </p:nvPr>
        </p:nvSpPr>
        <p:spPr>
          <a:xfrm>
            <a:off x="623888" y="4409632"/>
            <a:ext cx="7886700" cy="2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CEAD1"/>
              </a:buClr>
              <a:buSzPts val="1400"/>
              <a:buNone/>
              <a:defRPr sz="1050" b="0">
                <a:solidFill>
                  <a:srgbClr val="ECEAD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24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title"/>
          </p:nvPr>
        </p:nvSpPr>
        <p:spPr>
          <a:xfrm>
            <a:off x="623888" y="470008"/>
            <a:ext cx="7886700" cy="151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337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body" idx="1"/>
          </p:nvPr>
        </p:nvSpPr>
        <p:spPr>
          <a:xfrm>
            <a:off x="623888" y="2002287"/>
            <a:ext cx="7886700" cy="56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>
                <a:solidFill>
                  <a:schemeClr val="lt1"/>
                </a:solidFill>
              </a:defRPr>
            </a:lvl1pPr>
            <a:lvl2pPr marL="685783" lvl="1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675" lvl="2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566" lvl="3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457" lvl="4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348" lvl="5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240" lvl="6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3132" lvl="7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6023" lvl="8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body" idx="2"/>
          </p:nvPr>
        </p:nvSpPr>
        <p:spPr>
          <a:xfrm>
            <a:off x="623888" y="4409632"/>
            <a:ext cx="7886700" cy="2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CEAD1"/>
              </a:buClr>
              <a:buSzPts val="1400"/>
              <a:buNone/>
              <a:defRPr sz="1050" b="0">
                <a:solidFill>
                  <a:srgbClr val="ECEAD1"/>
                </a:solidFill>
              </a:defRPr>
            </a:lvl1pPr>
            <a:lvl2pPr marL="685783" lvl="1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675" lvl="2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566" lvl="3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457" lvl="4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348" lvl="5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240" lvl="6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3132" lvl="7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6023" lvl="8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544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title"/>
          </p:nvPr>
        </p:nvSpPr>
        <p:spPr>
          <a:xfrm>
            <a:off x="623888" y="470008"/>
            <a:ext cx="7886700" cy="151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337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body" idx="1"/>
          </p:nvPr>
        </p:nvSpPr>
        <p:spPr>
          <a:xfrm>
            <a:off x="623888" y="2002287"/>
            <a:ext cx="7886700" cy="56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 b="1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body" idx="2"/>
          </p:nvPr>
        </p:nvSpPr>
        <p:spPr>
          <a:xfrm>
            <a:off x="623888" y="4409632"/>
            <a:ext cx="7886700" cy="2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CEAD1"/>
              </a:buClr>
              <a:buSzPts val="1400"/>
              <a:buNone/>
              <a:defRPr sz="1050" b="0">
                <a:solidFill>
                  <a:srgbClr val="ECEAD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125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013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95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Logo-1" type="obj">
  <p:cSld name="Title and Content-Logo-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628650" y="575354"/>
            <a:ext cx="7886700" cy="69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000"/>
              <a:buFont typeface="Arial"/>
              <a:buNone/>
              <a:defRPr>
                <a:solidFill>
                  <a:srgbClr val="00674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71463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66069"/>
              </a:buClr>
              <a:buSzPts val="2100"/>
              <a:buChar char="•"/>
              <a:defRPr>
                <a:solidFill>
                  <a:srgbClr val="466069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800"/>
              <a:buChar char="•"/>
              <a:defRPr>
                <a:solidFill>
                  <a:srgbClr val="466069"/>
                </a:solidFill>
              </a:defRPr>
            </a:lvl2pPr>
            <a:lvl3pPr marL="1028700" lvl="2" indent="-2428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500"/>
              <a:buChar char="•"/>
              <a:defRPr>
                <a:solidFill>
                  <a:srgbClr val="466069"/>
                </a:solidFill>
              </a:defRPr>
            </a:lvl3pPr>
            <a:lvl4pPr marL="1371600" lvl="3" indent="-235744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350"/>
              <a:buChar char="•"/>
              <a:defRPr>
                <a:solidFill>
                  <a:srgbClr val="466069"/>
                </a:solidFill>
              </a:defRPr>
            </a:lvl4pPr>
            <a:lvl5pPr marL="1714500" lvl="4" indent="-235744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350"/>
              <a:buChar char="•"/>
              <a:defRPr>
                <a:solidFill>
                  <a:srgbClr val="466069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40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-Photo">
  <p:cSld name="Section Header-Pho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/>
          <p:nvPr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7"/>
          <p:cNvSpPr txBox="1">
            <a:spLocks noGrp="1"/>
          </p:cNvSpPr>
          <p:nvPr>
            <p:ph type="title"/>
          </p:nvPr>
        </p:nvSpPr>
        <p:spPr>
          <a:xfrm>
            <a:off x="628650" y="201120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19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-logo">
  <p:cSld name="Chart-log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5566172" y="740571"/>
            <a:ext cx="2949179" cy="80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2400"/>
              <a:buFont typeface="Arial"/>
              <a:buNone/>
              <a:defRPr sz="1800">
                <a:solidFill>
                  <a:srgbClr val="00674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5566172" y="1543052"/>
            <a:ext cx="2949179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171446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66069"/>
              </a:buClr>
              <a:buSzPts val="1200"/>
              <a:buNone/>
              <a:defRPr sz="900">
                <a:solidFill>
                  <a:srgbClr val="466069"/>
                </a:solidFill>
              </a:defRPr>
            </a:lvl1pPr>
            <a:lvl2pPr marL="685783" lvl="1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88"/>
            </a:lvl2pPr>
            <a:lvl3pPr marL="1028675" lvl="2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3pPr>
            <a:lvl4pPr marL="1371566" lvl="3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4pPr>
            <a:lvl5pPr marL="1714457" lvl="4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5pPr>
            <a:lvl6pPr marL="2057348" lvl="5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6pPr>
            <a:lvl7pPr marL="2400240" lvl="6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7pPr>
            <a:lvl8pPr marL="2743132" lvl="7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8pPr>
            <a:lvl9pPr marL="3086023" lvl="8" indent="-17144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3" name="Google Shape;53;p40"/>
          <p:cNvSpPr>
            <a:spLocks noGrp="1"/>
          </p:cNvSpPr>
          <p:nvPr>
            <p:ph type="chart" idx="2"/>
          </p:nvPr>
        </p:nvSpPr>
        <p:spPr>
          <a:xfrm>
            <a:off x="660664" y="740572"/>
            <a:ext cx="4627562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48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op Banner -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401" y="912585"/>
            <a:ext cx="4210769" cy="692663"/>
          </a:xfrm>
        </p:spPr>
        <p:txBody>
          <a:bodyPr/>
          <a:lstStyle>
            <a:lvl1pPr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401" y="1723605"/>
            <a:ext cx="4210769" cy="2909118"/>
          </a:xfrm>
        </p:spPr>
        <p:txBody>
          <a:bodyPr/>
          <a:lstStyle>
            <a:lvl1pPr>
              <a:buClr>
                <a:srgbClr val="9CCB3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buClr>
                <a:srgbClr val="9CCB3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buClr>
                <a:srgbClr val="9CCB3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94FC3E4-D236-AF3D-4031-EDFD2DC72A92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79784" y="681039"/>
            <a:ext cx="4064217" cy="4462462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65860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000"/>
              <a:buFont typeface="Arial"/>
              <a:buNone/>
              <a:defRPr>
                <a:solidFill>
                  <a:srgbClr val="00674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6747"/>
              </a:buClr>
              <a:buSzPts val="1800"/>
              <a:buNone/>
              <a:defRPr sz="1350" b="1">
                <a:solidFill>
                  <a:srgbClr val="006747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 b="1"/>
            </a:lvl2pPr>
            <a:lvl3pPr marL="1028700" lvl="2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013" b="1"/>
            </a:lvl3pPr>
            <a:lvl4pPr marL="1371600" lvl="3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4pPr>
            <a:lvl5pPr marL="1714500" lvl="4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5pPr>
            <a:lvl6pPr marL="2057400" lvl="5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6pPr>
            <a:lvl7pPr marL="2400300" lvl="6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7pPr>
            <a:lvl8pPr marL="2743200" lvl="7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8pPr>
            <a:lvl9pPr marL="3086100" lvl="8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71463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66069"/>
              </a:buClr>
              <a:buSzPts val="2100"/>
              <a:buChar char="•"/>
              <a:defRPr>
                <a:solidFill>
                  <a:srgbClr val="466069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800"/>
              <a:buChar char="•"/>
              <a:defRPr>
                <a:solidFill>
                  <a:srgbClr val="466069"/>
                </a:solidFill>
              </a:defRPr>
            </a:lvl2pPr>
            <a:lvl3pPr marL="1028700" lvl="2" indent="-2428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500"/>
              <a:buChar char="•"/>
              <a:defRPr>
                <a:solidFill>
                  <a:srgbClr val="466069"/>
                </a:solidFill>
              </a:defRPr>
            </a:lvl3pPr>
            <a:lvl4pPr marL="1371600" lvl="3" indent="-235744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350"/>
              <a:buChar char="•"/>
              <a:defRPr>
                <a:solidFill>
                  <a:srgbClr val="466069"/>
                </a:solidFill>
              </a:defRPr>
            </a:lvl4pPr>
            <a:lvl5pPr marL="1714500" lvl="4" indent="-235744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350"/>
              <a:buChar char="•"/>
              <a:defRPr>
                <a:solidFill>
                  <a:srgbClr val="466069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6747"/>
              </a:buClr>
              <a:buSzPts val="1800"/>
              <a:buNone/>
              <a:defRPr sz="1350" b="1">
                <a:solidFill>
                  <a:srgbClr val="006747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 b="1"/>
            </a:lvl2pPr>
            <a:lvl3pPr marL="1028700" lvl="2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013" b="1"/>
            </a:lvl3pPr>
            <a:lvl4pPr marL="1371600" lvl="3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4pPr>
            <a:lvl5pPr marL="1714500" lvl="4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5pPr>
            <a:lvl6pPr marL="2057400" lvl="5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6pPr>
            <a:lvl7pPr marL="2400300" lvl="6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7pPr>
            <a:lvl8pPr marL="2743200" lvl="7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8pPr>
            <a:lvl9pPr marL="3086100" lvl="8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 b="1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71463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66069"/>
              </a:buClr>
              <a:buSzPts val="2100"/>
              <a:buChar char="•"/>
              <a:defRPr>
                <a:solidFill>
                  <a:srgbClr val="466069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800"/>
              <a:buChar char="•"/>
              <a:defRPr>
                <a:solidFill>
                  <a:srgbClr val="466069"/>
                </a:solidFill>
              </a:defRPr>
            </a:lvl2pPr>
            <a:lvl3pPr marL="1028700" lvl="2" indent="-2428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500"/>
              <a:buChar char="•"/>
              <a:defRPr>
                <a:solidFill>
                  <a:srgbClr val="466069"/>
                </a:solidFill>
              </a:defRPr>
            </a:lvl3pPr>
            <a:lvl4pPr marL="1371600" lvl="3" indent="-235744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350"/>
              <a:buChar char="•"/>
              <a:defRPr>
                <a:solidFill>
                  <a:srgbClr val="466069"/>
                </a:solidFill>
              </a:defRPr>
            </a:lvl4pPr>
            <a:lvl5pPr marL="1714500" lvl="4" indent="-235744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350"/>
              <a:buChar char="•"/>
              <a:defRPr>
                <a:solidFill>
                  <a:srgbClr val="466069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Google Shape;48;p36"/>
          <p:cNvSpPr/>
          <p:nvPr/>
        </p:nvSpPr>
        <p:spPr>
          <a:xfrm>
            <a:off x="0" y="1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438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-logo">
  <p:cSld name="Chart-log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5566171" y="740571"/>
            <a:ext cx="2949179" cy="80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2400"/>
              <a:buFont typeface="Arial"/>
              <a:buNone/>
              <a:defRPr sz="1800">
                <a:solidFill>
                  <a:srgbClr val="00674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5566171" y="1543051"/>
            <a:ext cx="2949179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66069"/>
              </a:buClr>
              <a:buSzPts val="1200"/>
              <a:buNone/>
              <a:defRPr sz="900">
                <a:solidFill>
                  <a:srgbClr val="466069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88"/>
            </a:lvl2pPr>
            <a:lvl3pPr marL="1028700" lvl="2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3pPr>
            <a:lvl4pPr marL="1371600" lvl="3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4pPr>
            <a:lvl5pPr marL="1714500" lvl="4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5pPr>
            <a:lvl6pPr marL="2057400" lvl="5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6pPr>
            <a:lvl7pPr marL="2400300" lvl="6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7pPr>
            <a:lvl8pPr marL="2743200" lvl="7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8pPr>
            <a:lvl9pPr marL="3086100" lvl="8" indent="-17145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63"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3" name="Google Shape;53;p40"/>
          <p:cNvSpPr>
            <a:spLocks noGrp="1"/>
          </p:cNvSpPr>
          <p:nvPr>
            <p:ph type="chart" idx="2"/>
          </p:nvPr>
        </p:nvSpPr>
        <p:spPr>
          <a:xfrm>
            <a:off x="660664" y="740571"/>
            <a:ext cx="4627562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80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op Banner -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400" y="912584"/>
            <a:ext cx="4210769" cy="692663"/>
          </a:xfrm>
        </p:spPr>
        <p:txBody>
          <a:bodyPr/>
          <a:lstStyle>
            <a:lvl1pPr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400" y="1723605"/>
            <a:ext cx="4210769" cy="2909118"/>
          </a:xfrm>
        </p:spPr>
        <p:txBody>
          <a:bodyPr/>
          <a:lstStyle>
            <a:lvl1pPr>
              <a:buClr>
                <a:srgbClr val="9CCB3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buClr>
                <a:srgbClr val="9CCB3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buClr>
                <a:srgbClr val="9CCB3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94FC3E4-D236-AF3D-4031-EDFD2DC72A92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79783" y="681038"/>
            <a:ext cx="4064217" cy="4462462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8563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911507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rgbClr val="006747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19712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rgbClr val="466069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740498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466069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345" y="912584"/>
            <a:ext cx="7886700" cy="692663"/>
          </a:xfrm>
        </p:spPr>
        <p:txBody>
          <a:bodyPr/>
          <a:lstStyle>
            <a:lvl1pPr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7345" y="1723605"/>
            <a:ext cx="7886700" cy="2909118"/>
          </a:xfrm>
        </p:spPr>
        <p:txBody>
          <a:bodyPr/>
          <a:lstStyle>
            <a:lvl1pPr>
              <a:buClr>
                <a:srgbClr val="9CCB3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buClr>
                <a:srgbClr val="9CCB3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buClr>
                <a:srgbClr val="9CCB3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9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op Banner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401" y="912585"/>
            <a:ext cx="4210769" cy="692663"/>
          </a:xfrm>
        </p:spPr>
        <p:txBody>
          <a:bodyPr/>
          <a:lstStyle>
            <a:lvl1pPr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401" y="1723605"/>
            <a:ext cx="4210769" cy="2909118"/>
          </a:xfrm>
        </p:spPr>
        <p:txBody>
          <a:bodyPr/>
          <a:lstStyle>
            <a:lvl1pPr>
              <a:buClr>
                <a:srgbClr val="9CCB3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buClr>
                <a:srgbClr val="9CCB3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buClr>
                <a:srgbClr val="9CCB3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94FC3E4-D236-AF3D-4031-EDFD2DC72A92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79784" y="681039"/>
            <a:ext cx="4064217" cy="4462462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515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op Banner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400" y="912584"/>
            <a:ext cx="4210769" cy="692663"/>
          </a:xfrm>
        </p:spPr>
        <p:txBody>
          <a:bodyPr/>
          <a:lstStyle>
            <a:lvl1pPr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400" y="1723605"/>
            <a:ext cx="4210769" cy="2909118"/>
          </a:xfrm>
        </p:spPr>
        <p:txBody>
          <a:bodyPr/>
          <a:lstStyle>
            <a:lvl1pPr>
              <a:buClr>
                <a:srgbClr val="9CCB3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buClr>
                <a:srgbClr val="9CCB3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buClr>
                <a:srgbClr val="9CCB3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94FC3E4-D236-AF3D-4031-EDFD2DC72A92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79783" y="681038"/>
            <a:ext cx="4064217" cy="4462462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208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20" y="1369219"/>
            <a:ext cx="7886700" cy="2773903"/>
          </a:xfrm>
        </p:spPr>
        <p:txBody>
          <a:bodyPr/>
          <a:lstStyle>
            <a:lvl1pPr>
              <a:buClr>
                <a:srgbClr val="9CCB3B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buClr>
                <a:srgbClr val="9CCB3B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buClr>
                <a:srgbClr val="9CCB3B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buClr>
                <a:srgbClr val="9CCB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39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674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  <a:lvl2pPr marL="342892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2pPr>
            <a:lvl3pPr marL="685783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3pPr>
            <a:lvl4pPr marL="1028675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4pPr>
            <a:lvl5pPr marL="1371566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5D063-BF2A-4D0A-56C0-7495F4B59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3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6870" y="273844"/>
            <a:ext cx="829040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869" y="1369219"/>
            <a:ext cx="829040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6" r:id="rId3"/>
    <p:sldLayoutId id="2147483679" r:id="rId4"/>
    <p:sldLayoutId id="2147483717" r:id="rId5"/>
    <p:sldLayoutId id="2147483664" r:id="rId6"/>
    <p:sldLayoutId id="2147483715" r:id="rId7"/>
    <p:sldLayoutId id="2147483718" r:id="rId8"/>
    <p:sldLayoutId id="2147483666" r:id="rId9"/>
    <p:sldLayoutId id="2147483709" r:id="rId10"/>
    <p:sldLayoutId id="2147483710" r:id="rId11"/>
    <p:sldLayoutId id="2147483712" r:id="rId12"/>
    <p:sldLayoutId id="2147483711" r:id="rId13"/>
    <p:sldLayoutId id="2147483671" r:id="rId14"/>
    <p:sldLayoutId id="2147483667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8" r:id="rId21"/>
    <p:sldLayoutId id="2147483686" r:id="rId22"/>
    <p:sldLayoutId id="2147483687" r:id="rId23"/>
    <p:sldLayoutId id="2147483670" r:id="rId24"/>
    <p:sldLayoutId id="2147483668" r:id="rId25"/>
    <p:sldLayoutId id="2147483713" r:id="rId26"/>
    <p:sldLayoutId id="2147483669" r:id="rId27"/>
    <p:sldLayoutId id="2147483714" r:id="rId28"/>
    <p:sldLayoutId id="2147483682" r:id="rId29"/>
    <p:sldLayoutId id="2147483688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6747"/>
          </a:solidFill>
          <a:latin typeface="Franklin Gothic Medium" panose="020B06030201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9CCB3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CCB3B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CCB3B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CCB3B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CCB3B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48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91" r:id="rId3"/>
    <p:sldLayoutId id="2147483692" r:id="rId4"/>
    <p:sldLayoutId id="2147483684" r:id="rId5"/>
    <p:sldLayoutId id="2147483685" r:id="rId6"/>
    <p:sldLayoutId id="2147483693" r:id="rId7"/>
    <p:sldLayoutId id="2147483694" r:id="rId8"/>
    <p:sldLayoutId id="214748370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hyperlink" Target="https://www.usf.edu/student-affairs/student-health-services/immunizations/sample-tuberculosis-skin-test-nov2019.pdf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.jotform.com/212995896332167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usf.edu/student-affairs/student-health-services/immunization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form.jotform.com/21133580642114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hyperlink" Target="https://form.jotform.com/211114735926150" TargetMode="Externa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usf.edu/student-affairs/student-health-services/documents/current-usf-medical-history-form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png"/><Relationship Id="rId5" Type="http://schemas.openxmlformats.org/officeDocument/2006/relationships/hyperlink" Target="https://www.usf.edu/student-affairs/student-health-services/immunizations/sample-lab-test-nov2019.pdf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hyperlink" Target="http://www.usf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hyperlink" Target="https://www.usf.edu/registrar/calenda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5">
            <a:extLst>
              <a:ext uri="{FF2B5EF4-FFF2-40B4-BE49-F238E27FC236}">
                <a16:creationId xmlns:a16="http://schemas.microsoft.com/office/drawing/2014/main" id="{D6C4D50D-07F3-67DA-9BF3-D9011DA43E9B}"/>
              </a:ext>
            </a:extLst>
          </p:cNvPr>
          <p:cNvSpPr txBox="1">
            <a:spLocks/>
          </p:cNvSpPr>
          <p:nvPr/>
        </p:nvSpPr>
        <p:spPr bwMode="auto">
          <a:xfrm>
            <a:off x="199657" y="3436695"/>
            <a:ext cx="6505943" cy="78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674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Guidance for complying with the State of Florida Immunization Requirements </a:t>
            </a:r>
          </a:p>
        </p:txBody>
      </p:sp>
      <p:sp>
        <p:nvSpPr>
          <p:cNvPr id="3" name="Google Shape;70;p5">
            <a:extLst>
              <a:ext uri="{FF2B5EF4-FFF2-40B4-BE49-F238E27FC236}">
                <a16:creationId xmlns:a16="http://schemas.microsoft.com/office/drawing/2014/main" id="{9398DC8D-9AFE-53B6-75AB-FF0DE225EF7C}"/>
              </a:ext>
            </a:extLst>
          </p:cNvPr>
          <p:cNvSpPr txBox="1">
            <a:spLocks/>
          </p:cNvSpPr>
          <p:nvPr/>
        </p:nvSpPr>
        <p:spPr bwMode="auto">
          <a:xfrm>
            <a:off x="753838" y="1983895"/>
            <a:ext cx="4575530" cy="7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674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3000"/>
            </a:pPr>
            <a:r>
              <a:rPr lang="en-US" sz="4800" dirty="0">
                <a:latin typeface="Franklin Gothic Demi"/>
                <a:cs typeface="Arial"/>
                <a:sym typeface="Arial"/>
              </a:rPr>
              <a:t>USF WORLD</a:t>
            </a:r>
            <a:endParaRPr lang="en-US" sz="4800" dirty="0">
              <a:latin typeface="Franklin Gothic Demi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5556C7E7-221B-1251-6D52-5F0B42770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FD3E-813D-7BB2-BAFC-7B5AEC39FF39}"/>
              </a:ext>
            </a:extLst>
          </p:cNvPr>
          <p:cNvSpPr txBox="1">
            <a:spLocks/>
          </p:cNvSpPr>
          <p:nvPr/>
        </p:nvSpPr>
        <p:spPr>
          <a:xfrm>
            <a:off x="453736" y="0"/>
            <a:ext cx="8236528" cy="622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#5 Tuberculosis screening by Skin Test or Blood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9CB35-B72F-8046-EECF-38015B998E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90" y="634651"/>
            <a:ext cx="6214264" cy="1070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2979E8-AA09-E5FC-3D2F-524E1772408D}"/>
              </a:ext>
            </a:extLst>
          </p:cNvPr>
          <p:cNvSpPr txBox="1"/>
          <p:nvPr/>
        </p:nvSpPr>
        <p:spPr>
          <a:xfrm>
            <a:off x="159326" y="1782169"/>
            <a:ext cx="6539345" cy="189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TB Skin Test by PPD Mantoux must be read 48-72 hours after it is placed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Your medical provider must complete all sections fully or attach an official lab report with your full legal name and date of birth (month/day/year)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Age is not a substitute for date of birth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97B698-2B37-3CFA-6379-34794E892379}"/>
              </a:ext>
            </a:extLst>
          </p:cNvPr>
          <p:cNvSpPr/>
          <p:nvPr/>
        </p:nvSpPr>
        <p:spPr>
          <a:xfrm>
            <a:off x="979293" y="3752997"/>
            <a:ext cx="4742634" cy="113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USF will </a:t>
            </a:r>
            <a:r>
              <a:rPr lang="en-US" sz="1400" b="1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NOT</a:t>
            </a:r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accept the following in the ‘MM’ results box:</a:t>
            </a:r>
          </a:p>
          <a:p>
            <a:pPr marL="742950" lvl="1" indent="-285750" defTabSz="45720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prstClr val="white"/>
                </a:solidFill>
                <a:latin typeface="Franklin Gothic Book" panose="020B0503020102020204" pitchFamily="34" charset="0"/>
              </a:rPr>
              <a:t>Symbols</a:t>
            </a:r>
            <a:r>
              <a:rPr lang="en-US" sz="1400" dirty="0">
                <a:solidFill>
                  <a:prstClr val="white"/>
                </a:solidFill>
                <a:latin typeface="Franklin Gothic Book" panose="020B0503020102020204" pitchFamily="34" charset="0"/>
              </a:rPr>
              <a:t> such as “x,” (7 mm x 9 mm) or                                                                                          “&lt;,” or “&gt;” (&gt;2mm or &lt;2mm) will NOT be accepted </a:t>
            </a:r>
          </a:p>
          <a:p>
            <a:pPr marL="742950" lvl="1" indent="-285750" defTabSz="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prstClr val="white"/>
                </a:solidFill>
                <a:latin typeface="Franklin Gothic Book" panose="020B0503020102020204" pitchFamily="34" charset="0"/>
              </a:rPr>
              <a:t>Decimals</a:t>
            </a:r>
            <a:r>
              <a:rPr lang="en-US" sz="1400" dirty="0">
                <a:solidFill>
                  <a:prstClr val="white"/>
                </a:solidFill>
                <a:latin typeface="Franklin Gothic Book" panose="020B0503020102020204" pitchFamily="34" charset="0"/>
              </a:rPr>
              <a:t> such as 2.5 and .4 will NOT be accepted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D37EB-CFD9-20A8-C5CE-E0DBDB2835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71" y="2484263"/>
            <a:ext cx="2197151" cy="178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2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B089D26D-5B26-3B00-FDF3-174D5CACA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34BE70-CADA-6615-353B-CFE6A43CA2AA}"/>
              </a:ext>
            </a:extLst>
          </p:cNvPr>
          <p:cNvSpPr txBox="1"/>
          <p:nvPr/>
        </p:nvSpPr>
        <p:spPr>
          <a:xfrm>
            <a:off x="1278082" y="81087"/>
            <a:ext cx="65878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Formatting Requirements for                 QuantiFERON (QFT) or T-Spot Blood Tests 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A26B2-603A-2108-466B-625E47538B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3" y="1320125"/>
            <a:ext cx="3509373" cy="3314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A9041E-80F8-6586-5ABD-52A6AEAFB0A1}"/>
              </a:ext>
            </a:extLst>
          </p:cNvPr>
          <p:cNvSpPr txBox="1"/>
          <p:nvPr/>
        </p:nvSpPr>
        <p:spPr>
          <a:xfrm>
            <a:off x="4017818" y="1320125"/>
            <a:ext cx="3754583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Information on the Lab Report must include the student’s full name and date of birth as well as complete contact information for the laboratory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TB lab reports must include the name of the lab test, a numeric result as well as an interpretation of the TB response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Information may not be written onto this document. It must either be typed or stamped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28AD8-7548-E6D8-99EE-3054BCB2ADAD}"/>
              </a:ext>
            </a:extLst>
          </p:cNvPr>
          <p:cNvSpPr txBox="1"/>
          <p:nvPr/>
        </p:nvSpPr>
        <p:spPr>
          <a:xfrm>
            <a:off x="4232563" y="4552541"/>
            <a:ext cx="3823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TB Lab Report Link: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https://www.usf.edu/student-affairs/student-health-services/immunizations/sample-tuberculosis-skin-test-nov2019.pdf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3B73BC-5280-5594-6B53-C1BB0F6AD4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7" y="4010954"/>
            <a:ext cx="896976" cy="9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2B86B323-E6E3-D48D-FCED-DF8299A0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29AF-6A5B-A4A4-2725-1264C160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03" y="246733"/>
            <a:ext cx="8173633" cy="7410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#5 (continued) Tuberculosis screening                    by Radiology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0A669-46C7-D815-5F5C-B652CA142B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3" y="1488338"/>
            <a:ext cx="8084457" cy="472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31C83-7B4A-C620-3D82-1A10F32313CF}"/>
              </a:ext>
            </a:extLst>
          </p:cNvPr>
          <p:cNvSpPr txBox="1"/>
          <p:nvPr/>
        </p:nvSpPr>
        <p:spPr>
          <a:xfrm>
            <a:off x="512891" y="2364378"/>
            <a:ext cx="7426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USF Health Services will only accept the radiology report from a chest X-Ray </a:t>
            </a:r>
            <a:r>
              <a:rPr lang="en-US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after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student sends proof of a positive TB skin or blood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   Radiology Reports will only be reviewed if accompanied with proof of a positive blood test.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CA40C-B9C9-1E06-4CE9-9D4BF67DD037}"/>
              </a:ext>
            </a:extLst>
          </p:cNvPr>
          <p:cNvSpPr txBox="1"/>
          <p:nvPr/>
        </p:nvSpPr>
        <p:spPr>
          <a:xfrm>
            <a:off x="601261" y="3518043"/>
            <a:ext cx="77619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white"/>
                </a:solidFill>
                <a:latin typeface="Franklin Gothic Book" panose="020B0503020102020204" pitchFamily="34" charset="0"/>
              </a:rPr>
              <a:t>1. Official radiology report must include a physician's signature and stamp 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  <a:latin typeface="Franklin Gothic Book" panose="020B0503020102020204" pitchFamily="34" charset="0"/>
              </a:rPr>
              <a:t>2. Contact information: Street address, city, country, telephone number + country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  <a:latin typeface="Franklin Gothic Book" panose="020B0503020102020204" pitchFamily="34" charset="0"/>
              </a:rPr>
              <a:t>3. Students’ full name and date of birth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  <a:latin typeface="Franklin Gothic Book" panose="020B0503020102020204" pitchFamily="34" charset="0"/>
              </a:rPr>
              <a:t>4. A </a:t>
            </a:r>
            <a:r>
              <a:rPr lang="en-US" sz="1400" u="sng" dirty="0">
                <a:solidFill>
                  <a:prstClr val="white"/>
                </a:solidFill>
                <a:latin typeface="Franklin Gothic Book" panose="020B0503020102020204" pitchFamily="34" charset="0"/>
              </a:rPr>
              <a:t>narrative report </a:t>
            </a:r>
            <a:r>
              <a:rPr lang="en-US" sz="1400" dirty="0">
                <a:solidFill>
                  <a:prstClr val="white"/>
                </a:solidFill>
                <a:latin typeface="Franklin Gothic Book" panose="020B0503020102020204" pitchFamily="34" charset="0"/>
              </a:rPr>
              <a:t>including detailed summary of findings (please don't send chest x-ray images).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3AAB2-244B-9E3D-A3D4-8457EF0786C0}"/>
              </a:ext>
            </a:extLst>
          </p:cNvPr>
          <p:cNvSpPr txBox="1"/>
          <p:nvPr/>
        </p:nvSpPr>
        <p:spPr>
          <a:xfrm>
            <a:off x="1053834" y="4401976"/>
            <a:ext cx="703633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Students should not send the chest x-ray image/photograph – just the Radiology Report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59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792EA615-003C-2D4E-4F3B-6120A6EED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82D5F3-5828-A55F-7DC5-9A5E5030D19F}"/>
              </a:ext>
            </a:extLst>
          </p:cNvPr>
          <p:cNvSpPr txBox="1"/>
          <p:nvPr/>
        </p:nvSpPr>
        <p:spPr>
          <a:xfrm>
            <a:off x="1269670" y="114607"/>
            <a:ext cx="6996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Section B: Medical Provider Verification</a:t>
            </a:r>
            <a:endParaRPr lang="en-US" sz="2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895E5-2E3E-FCE8-AB48-5A5090BB6B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3" y="754385"/>
            <a:ext cx="7474857" cy="1644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240A0-30DF-74C9-C2B5-E9B32CC518F6}"/>
              </a:ext>
            </a:extLst>
          </p:cNvPr>
          <p:cNvSpPr txBox="1"/>
          <p:nvPr/>
        </p:nvSpPr>
        <p:spPr>
          <a:xfrm>
            <a:off x="1071529" y="2522844"/>
            <a:ext cx="6347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FFC000"/>
                </a:solidFill>
                <a:latin typeface="Franklin Gothic Book" panose="020B0503020102020204" pitchFamily="34" charset="0"/>
              </a:rPr>
              <a:t>Make sure that your Medical Provider                              has fully completed the section: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8B182-B33E-BC80-3C57-2E47505E856E}"/>
              </a:ext>
            </a:extLst>
          </p:cNvPr>
          <p:cNvSpPr txBox="1"/>
          <p:nvPr/>
        </p:nvSpPr>
        <p:spPr>
          <a:xfrm>
            <a:off x="2014162" y="3355006"/>
            <a:ext cx="5238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en-US" sz="1600" dirty="0">
                <a:solidFill>
                  <a:prstClr val="white"/>
                </a:solidFill>
                <a:latin typeface="Franklin Gothic Book" panose="020B0503020102020204" pitchFamily="34" charset="0"/>
              </a:rPr>
              <a:t>Name of doctor’s office, hospital or medical provider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1600" dirty="0">
                <a:solidFill>
                  <a:prstClr val="white"/>
                </a:solidFill>
                <a:latin typeface="Franklin Gothic Book" panose="020B0503020102020204" pitchFamily="34" charset="0"/>
              </a:rPr>
              <a:t>Phone number, including the country code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1600" dirty="0">
                <a:solidFill>
                  <a:prstClr val="white"/>
                </a:solidFill>
                <a:latin typeface="Franklin Gothic Book" panose="020B0503020102020204" pitchFamily="34" charset="0"/>
              </a:rPr>
              <a:t>Street address, including the city and country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1600" dirty="0">
                <a:solidFill>
                  <a:prstClr val="white"/>
                </a:solidFill>
                <a:latin typeface="Franklin Gothic Book" panose="020B0503020102020204" pitchFamily="34" charset="0"/>
              </a:rPr>
              <a:t>Signature from physician or authorized personnel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1600" dirty="0">
                <a:solidFill>
                  <a:prstClr val="white"/>
                </a:solidFill>
                <a:latin typeface="Franklin Gothic Book" panose="020B0503020102020204" pitchFamily="34" charset="0"/>
              </a:rPr>
              <a:t>Date (Month, Day, Year)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1600" dirty="0">
                <a:solidFill>
                  <a:prstClr val="white"/>
                </a:solidFill>
                <a:latin typeface="Franklin Gothic Book" panose="020B0503020102020204" pitchFamily="34" charset="0"/>
              </a:rPr>
              <a:t>Office Stamp (must be readable)</a:t>
            </a:r>
          </a:p>
        </p:txBody>
      </p:sp>
    </p:spTree>
    <p:extLst>
      <p:ext uri="{BB962C8B-B14F-4D97-AF65-F5344CB8AC3E}">
        <p14:creationId xmlns:p14="http://schemas.microsoft.com/office/powerpoint/2010/main" val="1869680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9769D248-B1BE-E973-7520-0E171E1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EEE1A6E-5FE5-589E-FD93-F66399356004}"/>
              </a:ext>
            </a:extLst>
          </p:cNvPr>
          <p:cNvSpPr txBox="1">
            <a:spLocks/>
          </p:cNvSpPr>
          <p:nvPr/>
        </p:nvSpPr>
        <p:spPr>
          <a:xfrm>
            <a:off x="1513992" y="732972"/>
            <a:ext cx="6606749" cy="1246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Important for Parents of Students              Below the Age of 18</a:t>
            </a:r>
            <a:b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(Complete Section C of the Medical History Form)</a:t>
            </a:r>
            <a:endParaRPr lang="en-US" sz="24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E7299C-9C07-EA7B-C199-2BD7A73403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6" y="2314086"/>
            <a:ext cx="7561451" cy="20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8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0AB671B6-AEDE-05FA-95A3-F8E3C11DA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A7D3DF-72BE-A8FD-E36A-ACA1F4FA214E}"/>
              </a:ext>
            </a:extLst>
          </p:cNvPr>
          <p:cNvSpPr txBox="1"/>
          <p:nvPr/>
        </p:nvSpPr>
        <p:spPr>
          <a:xfrm>
            <a:off x="1897951" y="154306"/>
            <a:ext cx="61071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Additional Support for Students: USF Health and Wellness Center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F7550-1282-ED77-D5BB-34AA8185378D}"/>
              </a:ext>
            </a:extLst>
          </p:cNvPr>
          <p:cNvSpPr txBox="1"/>
          <p:nvPr/>
        </p:nvSpPr>
        <p:spPr>
          <a:xfrm>
            <a:off x="603776" y="1472439"/>
            <a:ext cx="7194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Student Health Services Immunization Compliance Website: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https://www.usf.edu/student-affairs/student-health-services/immunizations/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C630B-6AFE-6327-8F17-142C07B57A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6" y="2384129"/>
            <a:ext cx="4365211" cy="1088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B75598-3770-7832-C637-561C11810F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86" y="2363589"/>
            <a:ext cx="2846801" cy="2378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CC233-DB7D-6224-DF3C-150DF391B2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63" y="3725272"/>
            <a:ext cx="1086674" cy="10897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279CCD-3E0C-83F3-6287-0F5878DF5708}"/>
              </a:ext>
            </a:extLst>
          </p:cNvPr>
          <p:cNvSpPr txBox="1"/>
          <p:nvPr/>
        </p:nvSpPr>
        <p:spPr>
          <a:xfrm>
            <a:off x="601719" y="4016250"/>
            <a:ext cx="369274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Immunization Questions/Concerns Link: </a:t>
            </a:r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https://form.jotform.com/212995896332167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7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3CE3DDF4-24DC-B275-41DC-160C836E2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19A1F1-9428-A4A5-3EF1-519FF6C99059}"/>
              </a:ext>
            </a:extLst>
          </p:cNvPr>
          <p:cNvSpPr txBox="1"/>
          <p:nvPr/>
        </p:nvSpPr>
        <p:spPr>
          <a:xfrm>
            <a:off x="672790" y="407008"/>
            <a:ext cx="7798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Ready to Submit Your Documents?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197A1D-7CCB-705C-F9BB-7CDD888315A3}"/>
              </a:ext>
            </a:extLst>
          </p:cNvPr>
          <p:cNvSpPr txBox="1">
            <a:spLocks/>
          </p:cNvSpPr>
          <p:nvPr/>
        </p:nvSpPr>
        <p:spPr>
          <a:xfrm>
            <a:off x="861404" y="1459722"/>
            <a:ext cx="5532468" cy="56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To submit vaccination documents please upload via this link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https://form.jotform.com/211335806421144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546DC-4E69-A9A5-D220-61F72BBF01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80" y="1899061"/>
            <a:ext cx="3068941" cy="311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81C6B0-7F62-5134-7EDC-038EE5EC12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47" y="2313619"/>
            <a:ext cx="1633956" cy="160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2119E9BF-CE51-A6FD-5989-8AF0E7690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4E28F9-6EFD-3A1F-D9CC-B3D6AC196FF2}"/>
              </a:ext>
            </a:extLst>
          </p:cNvPr>
          <p:cNvSpPr txBox="1"/>
          <p:nvPr/>
        </p:nvSpPr>
        <p:spPr>
          <a:xfrm>
            <a:off x="1261731" y="442094"/>
            <a:ext cx="6503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Translation Requirements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ACEF35-9A10-F344-28A9-91F6E327C549}"/>
              </a:ext>
            </a:extLst>
          </p:cNvPr>
          <p:cNvSpPr txBox="1">
            <a:spLocks/>
          </p:cNvSpPr>
          <p:nvPr/>
        </p:nvSpPr>
        <p:spPr>
          <a:xfrm>
            <a:off x="153180" y="2571750"/>
            <a:ext cx="8477075" cy="11062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71463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66069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4660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660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428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660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4660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574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66069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4660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Stamp of translator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Signature of translator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Contact details of translator                                                                                 (street address, city, country, phone number + country code)</a:t>
            </a:r>
          </a:p>
          <a:p>
            <a:pPr lvl="1" indent="0" defTabSz="914400">
              <a:buFont typeface="Arial"/>
              <a:buNone/>
            </a:pPr>
            <a:endParaRPr lang="en-US" sz="3200" kern="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48AA7-2F1E-CAB4-F915-A0C4C1E403FD}"/>
              </a:ext>
            </a:extLst>
          </p:cNvPr>
          <p:cNvSpPr txBox="1"/>
          <p:nvPr/>
        </p:nvSpPr>
        <p:spPr>
          <a:xfrm>
            <a:off x="574159" y="4508109"/>
            <a:ext cx="8343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*Students must send the </a:t>
            </a:r>
            <a:r>
              <a:rPr lang="en-US" sz="1400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original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and </a:t>
            </a:r>
            <a:r>
              <a:rPr lang="en-US" sz="1400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translated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documents together to the USF Health and Wellness Center for approval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C198E-8D89-5FBD-C189-180814CE30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35" y="1255056"/>
            <a:ext cx="3577273" cy="20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5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965BD597-3597-F36C-2C6A-7CC16296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BDBA52-9006-4159-32C0-8F3D64D16E0F}"/>
              </a:ext>
            </a:extLst>
          </p:cNvPr>
          <p:cNvSpPr txBox="1"/>
          <p:nvPr/>
        </p:nvSpPr>
        <p:spPr>
          <a:xfrm>
            <a:off x="884662" y="247621"/>
            <a:ext cx="76348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If Students Cannot Complete Immunization Requirements in their Home Countries…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5B77A-2AE3-CA2E-3F1A-38BE48A141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40" y="1821367"/>
            <a:ext cx="2174722" cy="1754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DB7203-C330-0832-0234-6AEA236A8642}"/>
              </a:ext>
            </a:extLst>
          </p:cNvPr>
          <p:cNvSpPr txBox="1"/>
          <p:nvPr/>
        </p:nvSpPr>
        <p:spPr>
          <a:xfrm>
            <a:off x="1980622" y="4559902"/>
            <a:ext cx="5322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USF Clinic Appointments Link: </a:t>
            </a:r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https://form.jotform.com/211114735926150</a:t>
            </a:r>
            <a:endParaRPr lang="en-US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27901C-DB07-5DE3-D1CF-313A5135A4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78" y="4311074"/>
            <a:ext cx="645678" cy="6547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62BEDA-9894-B62B-8A25-F1FEDFE12628}"/>
              </a:ext>
            </a:extLst>
          </p:cNvPr>
          <p:cNvSpPr txBox="1"/>
          <p:nvPr/>
        </p:nvSpPr>
        <p:spPr>
          <a:xfrm>
            <a:off x="166730" y="1580114"/>
            <a:ext cx="62632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3-5 days after scheduling appointment, students will be provided a temporary override, allowing them to register/pre-register for classes.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This override will expire the day after students’ appointment.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Students will be cancelled from classes and charged a $30 ‘No Show’ Fee if they do not show up on time for their appointments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8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D56F0586-51FB-F4AD-BC28-0E7B0E8DE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3ADD9D-47A3-02AB-4D1C-361F86666CE1}"/>
              </a:ext>
            </a:extLst>
          </p:cNvPr>
          <p:cNvSpPr txBox="1"/>
          <p:nvPr/>
        </p:nvSpPr>
        <p:spPr>
          <a:xfrm>
            <a:off x="1086928" y="501155"/>
            <a:ext cx="71254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You will receive confirmation after you successfully schedule your appointment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B7856-0935-6021-6D4B-469D6088A9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95" y="1771872"/>
            <a:ext cx="4664062" cy="27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3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B315876F-E8DC-C14E-3A3A-1C972008C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D10645-52B9-F77E-BF87-4BE47C4D7986}"/>
              </a:ext>
            </a:extLst>
          </p:cNvPr>
          <p:cNvSpPr txBox="1">
            <a:spLocks/>
          </p:cNvSpPr>
          <p:nvPr/>
        </p:nvSpPr>
        <p:spPr>
          <a:xfrm>
            <a:off x="332507" y="3341353"/>
            <a:ext cx="2625438" cy="155171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68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9144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9144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Childhood Vaccine Records: Must include student’s full legal name, date of birth and health care provider’s contact information. </a:t>
            </a:r>
            <a:r>
              <a:rPr lang="en-US" sz="1400" dirty="0">
                <a:solidFill>
                  <a:srgbClr val="FFC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The document must also be in </a:t>
            </a:r>
            <a:r>
              <a:rPr lang="en-US" sz="1400" u="sng" dirty="0">
                <a:solidFill>
                  <a:srgbClr val="FFC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English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8C74F-1189-77B2-52D3-CC8AB72DC6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1" y="1618917"/>
            <a:ext cx="1204242" cy="155171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2EDEB5-77FB-F7D9-0D85-5DCBCDEB4CB1}"/>
              </a:ext>
            </a:extLst>
          </p:cNvPr>
          <p:cNvSpPr txBox="1">
            <a:spLocks/>
          </p:cNvSpPr>
          <p:nvPr/>
        </p:nvSpPr>
        <p:spPr>
          <a:xfrm>
            <a:off x="3540546" y="3335630"/>
            <a:ext cx="2625438" cy="132070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68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9144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9144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USF Medical History Form (MHF): Flexible document that allows medical providers to either type, stamp or handwrite information on the form.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A8D4B-25E7-495E-3E45-86E2E6BB53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12" y="1510145"/>
            <a:ext cx="1339456" cy="16604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2CE7B9-0D49-A816-F254-CA3725A2732D}"/>
              </a:ext>
            </a:extLst>
          </p:cNvPr>
          <p:cNvSpPr txBox="1"/>
          <p:nvPr/>
        </p:nvSpPr>
        <p:spPr>
          <a:xfrm>
            <a:off x="3287702" y="4740736"/>
            <a:ext cx="324196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C000"/>
                </a:solidFill>
                <a:latin typeface="Franklin Gothic Book" panose="020B0503020102020204" pitchFamily="34" charset="0"/>
              </a:rPr>
              <a:t>MHF Link: </a:t>
            </a: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https://www.usf.edu/student-affairs/student-health-services/documents/current-usf-medical-history-form.pdf</a:t>
            </a:r>
            <a:endParaRPr lang="en-US" sz="9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B9BB1F-22DF-1178-DBDD-BA96C015C4CF}"/>
              </a:ext>
            </a:extLst>
          </p:cNvPr>
          <p:cNvSpPr txBox="1">
            <a:spLocks/>
          </p:cNvSpPr>
          <p:nvPr/>
        </p:nvSpPr>
        <p:spPr>
          <a:xfrm>
            <a:off x="6748586" y="2858900"/>
            <a:ext cx="2131456" cy="2034164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68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9144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9144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Laboratory Reports:  Must be fully typed or stamped and include complete contact information for the healthcare provider  (no handwritten information will be accepted)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14D490-8C5E-D56E-7EC6-CACD8C6392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46" y="1325965"/>
            <a:ext cx="1918136" cy="1365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0B4C27-A2B3-E784-5A50-53B6F7623D30}"/>
              </a:ext>
            </a:extLst>
          </p:cNvPr>
          <p:cNvSpPr txBox="1"/>
          <p:nvPr/>
        </p:nvSpPr>
        <p:spPr>
          <a:xfrm>
            <a:off x="1559348" y="204528"/>
            <a:ext cx="6698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How Students may Show Proof of                 Immunizations and Medical Screenings</a:t>
            </a:r>
          </a:p>
        </p:txBody>
      </p:sp>
    </p:spTree>
    <p:extLst>
      <p:ext uri="{BB962C8B-B14F-4D97-AF65-F5344CB8AC3E}">
        <p14:creationId xmlns:p14="http://schemas.microsoft.com/office/powerpoint/2010/main" val="455762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F88DD4F0-0B2E-3DAF-9F76-E95BDE17B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D30B0F-EC5B-9C3F-65EF-8D7901755BE2}"/>
              </a:ext>
            </a:extLst>
          </p:cNvPr>
          <p:cNvSpPr txBox="1"/>
          <p:nvPr/>
        </p:nvSpPr>
        <p:spPr>
          <a:xfrm>
            <a:off x="1708915" y="326185"/>
            <a:ext cx="588125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Thank you for Joining Us Today!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94764-E513-C91C-881C-FA0C9F6AE056}"/>
              </a:ext>
            </a:extLst>
          </p:cNvPr>
          <p:cNvSpPr txBox="1"/>
          <p:nvPr/>
        </p:nvSpPr>
        <p:spPr>
          <a:xfrm>
            <a:off x="2145308" y="3899572"/>
            <a:ext cx="5157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 hope you enjoyed our video.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131B7-F2E1-EA66-A644-7A1BC7D3C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71" y="1243928"/>
            <a:ext cx="4581943" cy="23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6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E157E38E-DE72-8FF8-0BD2-3FC984401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D06956B-CBA4-EFFB-EA89-8489EEEEB1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90" y="167463"/>
            <a:ext cx="3877584" cy="465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10AF76-7F33-0D4D-9181-7772FCBB088D}"/>
              </a:ext>
            </a:extLst>
          </p:cNvPr>
          <p:cNvSpPr txBox="1"/>
          <p:nvPr/>
        </p:nvSpPr>
        <p:spPr>
          <a:xfrm>
            <a:off x="542127" y="226215"/>
            <a:ext cx="4447976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No Crossed-Out and              Corrected Information Accepted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C4251A-74A0-0495-D232-0472A6B7FDCC}"/>
              </a:ext>
            </a:extLst>
          </p:cNvPr>
          <p:cNvSpPr txBox="1"/>
          <p:nvPr/>
        </p:nvSpPr>
        <p:spPr>
          <a:xfrm>
            <a:off x="335639" y="1839146"/>
            <a:ext cx="4447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white"/>
                </a:solidFill>
                <a:latin typeface="Franklin Gothic Book" panose="020B0503020102020204" pitchFamily="34" charset="0"/>
              </a:rPr>
              <a:t>USF Student Health Services will not accept/review documents altered/corrected in any way, including using correction fluid.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20EA8-EA6F-E0EC-13BB-B3D3F11B1FE2}"/>
              </a:ext>
            </a:extLst>
          </p:cNvPr>
          <p:cNvSpPr txBox="1"/>
          <p:nvPr/>
        </p:nvSpPr>
        <p:spPr>
          <a:xfrm>
            <a:off x="335639" y="3600598"/>
            <a:ext cx="4639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Tip: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bring multiple blank copies to your medical provider in case the person completing the document makes a mistake.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06616E-A9C4-7EF3-A571-28D39A6414C1}"/>
              </a:ext>
            </a:extLst>
          </p:cNvPr>
          <p:cNvCxnSpPr>
            <a:cxnSpLocks/>
          </p:cNvCxnSpPr>
          <p:nvPr/>
        </p:nvCxnSpPr>
        <p:spPr>
          <a:xfrm flipV="1">
            <a:off x="4879296" y="1446028"/>
            <a:ext cx="1564034" cy="595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5B9B08-F895-DF3D-DD31-0CE754CF2316}"/>
              </a:ext>
            </a:extLst>
          </p:cNvPr>
          <p:cNvCxnSpPr>
            <a:cxnSpLocks/>
          </p:cNvCxnSpPr>
          <p:nvPr/>
        </p:nvCxnSpPr>
        <p:spPr>
          <a:xfrm flipV="1">
            <a:off x="4451498" y="2497322"/>
            <a:ext cx="2133600" cy="437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B9393B1-EE0E-1053-E382-9B6887B8830C}"/>
              </a:ext>
            </a:extLst>
          </p:cNvPr>
          <p:cNvCxnSpPr>
            <a:cxnSpLocks/>
          </p:cNvCxnSpPr>
          <p:nvPr/>
        </p:nvCxnSpPr>
        <p:spPr>
          <a:xfrm flipV="1">
            <a:off x="3727448" y="2497322"/>
            <a:ext cx="3828757" cy="6474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42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74E3D98A-93B7-50F8-3502-4088A5D75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F56E31C-682C-EC5E-A7EC-B19D3097CDE4}"/>
              </a:ext>
            </a:extLst>
          </p:cNvPr>
          <p:cNvSpPr txBox="1"/>
          <p:nvPr/>
        </p:nvSpPr>
        <p:spPr>
          <a:xfrm>
            <a:off x="2791691" y="574101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TOP PORTION OF FORM: Student May Complete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115C9-1A17-7745-4025-087B222E66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17" y="1899147"/>
            <a:ext cx="6973380" cy="14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2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6002E309-0AE1-DCF7-409A-1A7E9CDC5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8071F-714D-CF9D-9C1F-94166F1CF6D0}"/>
              </a:ext>
            </a:extLst>
          </p:cNvPr>
          <p:cNvSpPr txBox="1"/>
          <p:nvPr/>
        </p:nvSpPr>
        <p:spPr>
          <a:xfrm>
            <a:off x="2543346" y="857536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Item #1: MMR Vaccination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(Measles, Mumps, Rubella)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0CD5A-0E40-A4A2-3F11-B0F4900E45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48" y="2113218"/>
            <a:ext cx="6400800" cy="917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205E5-5657-245F-2729-372FA5397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77" y="3419820"/>
            <a:ext cx="6963138" cy="105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4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174996E3-76D4-C53A-0B90-884BD211F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9018BB-2B98-A526-048E-3FB8A801A765}"/>
              </a:ext>
            </a:extLst>
          </p:cNvPr>
          <p:cNvSpPr txBox="1"/>
          <p:nvPr/>
        </p:nvSpPr>
        <p:spPr>
          <a:xfrm>
            <a:off x="35442" y="152901"/>
            <a:ext cx="9108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Formatting Requirements for Lab Reports (MMR)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D375D-30B1-4E93-E657-D3573365D8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9" y="828078"/>
            <a:ext cx="5187624" cy="3690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422F84-7DAD-D32B-229A-48F8799A5178}"/>
              </a:ext>
            </a:extLst>
          </p:cNvPr>
          <p:cNvSpPr txBox="1"/>
          <p:nvPr/>
        </p:nvSpPr>
        <p:spPr>
          <a:xfrm>
            <a:off x="6032810" y="1313815"/>
            <a:ext cx="2891450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Blood Titer Tests must be within the last five years of a student’s program start date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Information on the Lab Report must include the student’s full name and date of birth as well as complete contact information for the laboratory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Information may not be written onto this document. It must either be typed or stamped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62B10-DE71-3008-4A64-8537C4D6A467}"/>
              </a:ext>
            </a:extLst>
          </p:cNvPr>
          <p:cNvSpPr txBox="1"/>
          <p:nvPr/>
        </p:nvSpPr>
        <p:spPr>
          <a:xfrm>
            <a:off x="346195" y="4707685"/>
            <a:ext cx="65720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MMR Lab Report Link:  </a:t>
            </a: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https://www.usf.edu/student-affairs/student-health-services/immunizations/sample-lab-test-nov2019.pdf</a:t>
            </a:r>
            <a:endParaRPr lang="en-US" sz="9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EFFE8-4954-A642-8737-1343A842F6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52" y="4189228"/>
            <a:ext cx="801485" cy="8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5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8131F532-C50B-47CB-CD13-C10CEAAD1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B95862-5B40-C937-A53B-AC11E3F8D241}"/>
              </a:ext>
            </a:extLst>
          </p:cNvPr>
          <p:cNvSpPr txBox="1"/>
          <p:nvPr/>
        </p:nvSpPr>
        <p:spPr>
          <a:xfrm>
            <a:off x="2286000" y="255289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Items #2 &amp; 3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Optional Vaccines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F6FF4-97B4-A887-3DF5-BCE6B27824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5" y="1319912"/>
            <a:ext cx="7818695" cy="1085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903F6-C4F6-5F3D-909E-1235EA8F1351}"/>
              </a:ext>
            </a:extLst>
          </p:cNvPr>
          <p:cNvSpPr txBox="1"/>
          <p:nvPr/>
        </p:nvSpPr>
        <p:spPr>
          <a:xfrm>
            <a:off x="712579" y="2588546"/>
            <a:ext cx="79547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The State of Florida strongly recommends the Hepatitis B and Meningitis vaccinations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Meningitis vaccine valid if received after your 16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birthday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You may decline/opt out of either vaccine on the form or electronically via Student Self-Service (formerly ‘Oasis’) 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MyBullsPath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Students will receive a hold on their USF accounts if they do not decline or show proof of these immunizations</a:t>
            </a:r>
          </a:p>
        </p:txBody>
      </p:sp>
    </p:spTree>
    <p:extLst>
      <p:ext uri="{BB962C8B-B14F-4D97-AF65-F5344CB8AC3E}">
        <p14:creationId xmlns:p14="http://schemas.microsoft.com/office/powerpoint/2010/main" val="279620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5C9A4CA9-E9A6-6F4B-3ECC-D40F0572E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4978-E55C-C8A4-E23D-B1565B86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86" y="254188"/>
            <a:ext cx="8596668" cy="86110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How to Decline Optional Vaccines Electronically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87AAE-17AD-5A8E-6C3C-87F596B7AC67}"/>
              </a:ext>
            </a:extLst>
          </p:cNvPr>
          <p:cNvSpPr txBox="1"/>
          <p:nvPr/>
        </p:nvSpPr>
        <p:spPr>
          <a:xfrm>
            <a:off x="995217" y="1234044"/>
            <a:ext cx="77446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Go to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www.usf.edu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Log in to your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MyUSF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account</a:t>
            </a:r>
            <a:endParaRPr kumimoji="0" lang="en-US" altLang="en-US" sz="2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Log in to your Student Self-Services (formerly ‘Oasis’) account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Go to View Immunization Record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For Hepatitis B and/or Meningitis, click on the hyperlink,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decline the vaccine(s)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1C7AB-1947-742F-82EB-6A6535A629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98" y="3031718"/>
            <a:ext cx="5860206" cy="18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6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9">
          <a:extLst>
            <a:ext uri="{FF2B5EF4-FFF2-40B4-BE49-F238E27FC236}">
              <a16:creationId xmlns:a16="http://schemas.microsoft.com/office/drawing/2014/main" id="{3A275DC4-58BA-A4FB-1297-C96D2DF82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F596-3091-EB0E-8993-D59E628FCBAD}"/>
              </a:ext>
            </a:extLst>
          </p:cNvPr>
          <p:cNvSpPr txBox="1">
            <a:spLocks/>
          </p:cNvSpPr>
          <p:nvPr/>
        </p:nvSpPr>
        <p:spPr>
          <a:xfrm>
            <a:off x="1660545" y="323570"/>
            <a:ext cx="6319084" cy="8416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Item #5 Tuberculosis screening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B3B8C-251E-028E-4DB0-7B4644E78589}"/>
              </a:ext>
            </a:extLst>
          </p:cNvPr>
          <p:cNvSpPr txBox="1">
            <a:spLocks/>
          </p:cNvSpPr>
          <p:nvPr/>
        </p:nvSpPr>
        <p:spPr>
          <a:xfrm>
            <a:off x="814739" y="1275026"/>
            <a:ext cx="6864385" cy="1119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75000"/>
                    <a:lumOff val="25000"/>
                  </a:sys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Must be completed within 6 months prior to 1st semester you physically attend USF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6BEFD-D47D-CE30-79AC-ECCC29AAA83E}"/>
              </a:ext>
            </a:extLst>
          </p:cNvPr>
          <p:cNvSpPr txBox="1"/>
          <p:nvPr/>
        </p:nvSpPr>
        <p:spPr>
          <a:xfrm>
            <a:off x="865812" y="3637641"/>
            <a:ext cx="676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FFC000"/>
                </a:solidFill>
                <a:latin typeface="Trebuchet MS" panose="020B0603020202020204"/>
              </a:rPr>
              <a:t>USF Calendar: </a:t>
            </a:r>
            <a:r>
              <a:rPr lang="en-US" sz="1800" dirty="0">
                <a:solidFill>
                  <a:schemeClr val="bg1"/>
                </a:solidFill>
                <a:latin typeface="Trebuchet MS" panose="020B0603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https://www.usf.edu/registrar/calendars/</a:t>
            </a:r>
            <a:endParaRPr lang="en-US" sz="24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A9F35-938D-10EF-54A2-B63D60BF98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6708" y="2482983"/>
            <a:ext cx="1073727" cy="10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034758010D34DA4535251F3575AD3" ma:contentTypeVersion="0" ma:contentTypeDescription="Create a new document." ma:contentTypeScope="" ma:versionID="9fab02ed3647d2cbb79fc53dbbf6ba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61FE63-A8BD-4272-9E65-7ACD23B617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584064-0D6D-4418-8E5E-675F728A140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AA7E5E4-4B1E-4320-99B8-11BAFD6636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2540</TotalTime>
  <Words>1106</Words>
  <Application>Microsoft Office PowerPoint</Application>
  <PresentationFormat>On-screen Show (16:9)</PresentationFormat>
  <Paragraphs>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Franklin Gothic Book</vt:lpstr>
      <vt:lpstr>Franklin Gothic Demi</vt:lpstr>
      <vt:lpstr>Franklin Gothic Medium</vt:lpstr>
      <vt:lpstr>Trebuchet MS</vt:lpstr>
      <vt:lpstr>Wingdings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Decline Optional Vaccines Electronically</vt:lpstr>
      <vt:lpstr>PowerPoint Presentation</vt:lpstr>
      <vt:lpstr>PowerPoint Presentation</vt:lpstr>
      <vt:lpstr>PowerPoint Presentation</vt:lpstr>
      <vt:lpstr>#5 (continued) Tuberculosis screening                    by Radiology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Angela Bledsoe</cp:lastModifiedBy>
  <cp:revision>721</cp:revision>
  <dcterms:created xsi:type="dcterms:W3CDTF">2019-11-06T18:18:56Z</dcterms:created>
  <dcterms:modified xsi:type="dcterms:W3CDTF">2025-04-16T16:08:03Z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0x01010091B034758010D34DA4535251F3575AD3</vt:lpwstr>
  </property>
</Properties>
</file>