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71" r:id="rId2"/>
    <p:sldId id="273" r:id="rId3"/>
    <p:sldId id="257" r:id="rId4"/>
    <p:sldId id="311" r:id="rId5"/>
    <p:sldId id="291" r:id="rId6"/>
    <p:sldId id="310" r:id="rId7"/>
    <p:sldId id="294" r:id="rId8"/>
    <p:sldId id="292" r:id="rId9"/>
    <p:sldId id="293" r:id="rId10"/>
    <p:sldId id="308" r:id="rId11"/>
    <p:sldId id="295" r:id="rId12"/>
    <p:sldId id="297" r:id="rId13"/>
    <p:sldId id="309" r:id="rId14"/>
    <p:sldId id="296" r:id="rId15"/>
    <p:sldId id="299" r:id="rId16"/>
    <p:sldId id="298" r:id="rId17"/>
    <p:sldId id="300" r:id="rId18"/>
    <p:sldId id="301" r:id="rId19"/>
    <p:sldId id="302" r:id="rId20"/>
    <p:sldId id="306" r:id="rId21"/>
    <p:sldId id="304" r:id="rId22"/>
    <p:sldId id="303" r:id="rId23"/>
    <p:sldId id="305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CB3B"/>
    <a:srgbClr val="006747"/>
    <a:srgbClr val="009374"/>
    <a:srgbClr val="EDEBD1"/>
    <a:srgbClr val="7E96A0"/>
    <a:srgbClr val="CAD2D8"/>
    <a:srgbClr val="80B0A6"/>
    <a:srgbClr val="005432"/>
    <a:srgbClr val="006484"/>
    <a:srgbClr val="DBE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80483-8405-594F-95F8-D3FBF1CBF066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D8171-8004-1F48-80C5-5F8F56F05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Full Patter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B3CE40-2622-4F41-8961-58114E223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50875"/>
            <a:ext cx="7886700" cy="2721942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3CEB366-DFFF-124E-8FB2-DD516677BB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122192"/>
            <a:ext cx="7886700" cy="676142"/>
          </a:xfrm>
        </p:spPr>
        <p:txBody>
          <a:bodyPr>
            <a:normAutofit/>
          </a:bodyPr>
          <a:lstStyle>
            <a:lvl1pPr marL="0" indent="0">
              <a:buNone/>
              <a:defRPr sz="2000" b="1" spc="1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3F3BBD9-46E9-8D4F-A360-C22BF20FBA4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6157797"/>
            <a:ext cx="7886700" cy="297332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// 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F45DD4-339C-334E-8C02-D6D08DCD66D5}"/>
              </a:ext>
            </a:extLst>
          </p:cNvPr>
          <p:cNvSpPr/>
          <p:nvPr userDrawn="1"/>
        </p:nvSpPr>
        <p:spPr>
          <a:xfrm>
            <a:off x="729592" y="1041869"/>
            <a:ext cx="2224875" cy="45719"/>
          </a:xfrm>
          <a:prstGeom prst="rect">
            <a:avLst/>
          </a:prstGeom>
          <a:solidFill>
            <a:srgbClr val="9CC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CC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8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64" y="1825625"/>
            <a:ext cx="6890076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6217467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4C1E35-476E-DC49-989E-58325A1DCCD5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052AC19-5F07-4D4A-9C6D-F8353253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4" y="772701"/>
            <a:ext cx="6890075" cy="917987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13659B61-A781-0B47-9008-7F6690FC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7C7CC0E-96D9-6644-B53D-9DE9FFD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28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651708" cy="3044858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150642"/>
            <a:ext cx="4651708" cy="3052708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DEA8F8-FC46-AE40-836E-1F1356373439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671B4F4-B7CE-4C4F-B7A3-2BC62CB88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304" y="1825625"/>
            <a:ext cx="6890076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D97DAD4-3DC5-9240-A8F4-0E40A6F3D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304" y="772701"/>
            <a:ext cx="6890075" cy="917987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72233A2-CB91-9640-A9FB-40F031FB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DE837D9-31FB-6747-BB5D-30313C29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41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2022145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2133604"/>
            <a:ext cx="4651708" cy="1981196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0292" y="4226259"/>
            <a:ext cx="4651708" cy="1982967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0A44D2-66BE-7D48-A9AA-5CD3E0CEFEC5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7ABA9CF-0A24-444C-AB70-18A7DF1FC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6890076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C99FBA0-60F6-434C-861C-F6CAF1C7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4" y="772701"/>
            <a:ext cx="6890075" cy="917987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E0A42E5-B548-F448-93F1-22FA9629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3612A34-351C-3A40-8806-466A7A17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00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4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" y="-1"/>
            <a:ext cx="4651708" cy="197215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" y="2072643"/>
            <a:ext cx="2263242" cy="197215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145287"/>
            <a:ext cx="4651709" cy="207217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70C8F7-8D2A-4B6A-BF61-24775C13A4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88468" y="2072643"/>
            <a:ext cx="2263242" cy="197215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BBB07D-D36E-EF4E-8766-BDDCE6AD9879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46467BF-103E-D042-9F56-E8D47EC1F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816" y="1825625"/>
            <a:ext cx="6890076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5C606F1-D2F6-D546-8440-5F168D4D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816" y="772701"/>
            <a:ext cx="6890075" cy="917987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643ECD6-6049-594B-8CA6-9348B7B4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3F176444-485B-9E48-AA69-93CB5928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85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50C326-F360-A14D-9848-141A98A3BE83}"/>
              </a:ext>
            </a:extLst>
          </p:cNvPr>
          <p:cNvSpPr/>
          <p:nvPr userDrawn="1"/>
        </p:nvSpPr>
        <p:spPr>
          <a:xfrm>
            <a:off x="0" y="1"/>
            <a:ext cx="12192000" cy="6855553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585FEE-3C3C-0C4A-B489-9B8D84381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16" y="2493335"/>
            <a:ext cx="10497768" cy="187133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/ 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844150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adi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092343-A20F-9344-8BD6-7CDD800CA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16" y="2493335"/>
            <a:ext cx="10497768" cy="187133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/ 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771042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Patter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D55C-89B3-834C-BFFF-D077C6375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16" y="2493335"/>
            <a:ext cx="10497768" cy="187133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/ 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792439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-3048" y="0"/>
            <a:ext cx="12198096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7109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7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F2DC234-8FA0-3D45-A2E6-8427DF8C1B9D}"/>
              </a:ext>
            </a:extLst>
          </p:cNvPr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D423D6B-2263-1143-9038-996FA4197F05}"/>
              </a:ext>
            </a:extLst>
          </p:cNvPr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B17B4A7-CF1A-0C48-A592-305AD063C6A4}"/>
              </a:ext>
            </a:extLst>
          </p:cNvPr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6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Patter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7F4A7CB-4718-A447-80A8-5473DB78B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371" y="2094614"/>
            <a:ext cx="9391983" cy="2934587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E5BDA0-03D1-C146-9B1B-7C72703AA1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45371" y="5164286"/>
            <a:ext cx="9391983" cy="562570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CF1996-1198-744A-8757-1DDCD1FC39F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645371" y="5998308"/>
            <a:ext cx="9391984" cy="317431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accent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// Date</a:t>
            </a:r>
          </a:p>
        </p:txBody>
      </p:sp>
    </p:spTree>
    <p:extLst>
      <p:ext uri="{BB962C8B-B14F-4D97-AF65-F5344CB8AC3E}">
        <p14:creationId xmlns:p14="http://schemas.microsoft.com/office/powerpoint/2010/main" val="1573399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51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6B64B9-90AB-3045-9F9C-162A42097C10}"/>
              </a:ext>
            </a:extLst>
          </p:cNvPr>
          <p:cNvSpPr/>
          <p:nvPr userDrawn="1"/>
        </p:nvSpPr>
        <p:spPr>
          <a:xfrm>
            <a:off x="0" y="1"/>
            <a:ext cx="12192000" cy="6855553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66735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di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04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Gradi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41A4C7-71D0-F543-85C9-D64704F6B9E2}"/>
              </a:ext>
            </a:extLst>
          </p:cNvPr>
          <p:cNvSpPr txBox="1">
            <a:spLocks/>
          </p:cNvSpPr>
          <p:nvPr userDrawn="1"/>
        </p:nvSpPr>
        <p:spPr>
          <a:xfrm>
            <a:off x="1155514" y="2892056"/>
            <a:ext cx="9391983" cy="2137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765212-81AD-C342-9C12-8BB02A67A7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00009" y="4239253"/>
            <a:ext cx="9391983" cy="562570"/>
          </a:xfrm>
        </p:spPr>
        <p:txBody>
          <a:bodyPr>
            <a:normAutofit/>
          </a:bodyPr>
          <a:lstStyle>
            <a:lvl1pPr marL="0" indent="0" algn="ctr">
              <a:buNone/>
              <a:defRPr sz="2000" b="1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9F87BE-4311-2B4D-A077-360A5BDA22C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400008" y="5073275"/>
            <a:ext cx="9391984" cy="317431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// Date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72D2B3-E9E1-8142-ACC5-5E65A9395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0009" y="1966382"/>
            <a:ext cx="9391983" cy="213714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18818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64" y="365125"/>
            <a:ext cx="11410507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64" y="1825625"/>
            <a:ext cx="11410507" cy="4351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0745E4-CF50-F14A-9132-FCC34309C172}"/>
              </a:ext>
            </a:extLst>
          </p:cNvPr>
          <p:cNvSpPr/>
          <p:nvPr userDrawn="1"/>
        </p:nvSpPr>
        <p:spPr>
          <a:xfrm>
            <a:off x="0" y="6219913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9374"/>
              </a:solidFill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EAFC3AB-FC99-AE43-8446-A0A029A5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72B3ABB-4B87-4A4A-8769-A299692E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4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64" y="1799674"/>
            <a:ext cx="5541336" cy="4351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701" y="1815735"/>
            <a:ext cx="5520070" cy="4351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79559-62B2-BF48-8F3A-9069A678D3AE}"/>
              </a:ext>
            </a:extLst>
          </p:cNvPr>
          <p:cNvSpPr/>
          <p:nvPr userDrawn="1"/>
        </p:nvSpPr>
        <p:spPr>
          <a:xfrm>
            <a:off x="0" y="6219913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F84629-2AEE-AC46-A2B9-D6494996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4" y="365125"/>
            <a:ext cx="11410507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1CC9F214-4B8F-A241-8F1B-D5E3B977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29204AD-66DA-504B-8B4C-AA518732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5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307C2-269E-6B46-9210-24C46DB68A7C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786AE96-593E-3F4B-956A-36180B15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594D8FC-9BA2-7B43-8255-2E9B9355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1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09FDD1-20F6-A041-84EF-F23B06693DDB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8FE732FD-3F1B-8C41-AABB-86AC72BB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0483349-AF9B-3144-ABCA-85EEF730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6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3E3B2-14A7-1448-8CD6-3BBB6DBF6AA9}"/>
              </a:ext>
            </a:extLst>
          </p:cNvPr>
          <p:cNvSpPr/>
          <p:nvPr userDrawn="1"/>
        </p:nvSpPr>
        <p:spPr>
          <a:xfrm>
            <a:off x="0" y="6219913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C2B3DFD-A919-2547-BB50-41E59A35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E3EBCA8-C9B6-4146-BA77-60B44AEC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1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08D45BA-F118-4448-BA38-034BBE4444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-1"/>
            <a:ext cx="6096000" cy="6217468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293F8-4E1A-5846-82A0-E53916ADD1FB}"/>
              </a:ext>
            </a:extLst>
          </p:cNvPr>
          <p:cNvSpPr/>
          <p:nvPr userDrawn="1"/>
        </p:nvSpPr>
        <p:spPr>
          <a:xfrm>
            <a:off x="0" y="6217467"/>
            <a:ext cx="12192000" cy="63808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Content Placeholder 26">
            <a:extLst>
              <a:ext uri="{FF2B5EF4-FFF2-40B4-BE49-F238E27FC236}">
                <a16:creationId xmlns:a16="http://schemas.microsoft.com/office/drawing/2014/main" id="{CA685156-FE7B-2544-969A-7A1FCE2D18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2265" y="1616151"/>
            <a:ext cx="5430253" cy="4499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2"/>
                </a:solidFill>
              </a:defRPr>
            </a:lvl2pPr>
            <a:lvl3pPr marL="914377" indent="0">
              <a:buNone/>
              <a:defRPr sz="1800">
                <a:solidFill>
                  <a:schemeClr val="tx2"/>
                </a:solidFill>
              </a:defRPr>
            </a:lvl3pPr>
            <a:lvl4pPr marL="1371566" indent="0">
              <a:buNone/>
              <a:defRPr sz="1800">
                <a:solidFill>
                  <a:schemeClr val="tx2"/>
                </a:solidFill>
              </a:defRPr>
            </a:lvl4pPr>
            <a:lvl5pPr marL="1828755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AE3C7A5-D987-6642-8759-74EFF7EA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5" y="772701"/>
            <a:ext cx="5430254" cy="917987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D042DFD-B5BC-FA48-977F-CFCA7F7F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64" y="6431775"/>
            <a:ext cx="8061251" cy="273050"/>
          </a:xfrm>
        </p:spPr>
        <p:txBody>
          <a:bodyPr/>
          <a:lstStyle>
            <a:lvl1pPr algn="l">
              <a:defRPr sz="1100" kern="1000" spc="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UNIVERSITY OF SOUTH FLORIDA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FA86EF7-130D-564A-B96B-825B85BF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71" y="6402431"/>
            <a:ext cx="431800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7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87FF-D228-AF49-87D5-A473DBACE8EB}" type="datetime1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SOUTH FLORIDA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B0964-E4AE-1949-A7E1-C41B06CB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62" r:id="rId4"/>
    <p:sldLayoutId id="2147483664" r:id="rId5"/>
    <p:sldLayoutId id="2147483663" r:id="rId6"/>
    <p:sldLayoutId id="2147483665" r:id="rId7"/>
    <p:sldLayoutId id="2147483668" r:id="rId8"/>
    <p:sldLayoutId id="2147483669" r:id="rId9"/>
    <p:sldLayoutId id="2147483678" r:id="rId10"/>
    <p:sldLayoutId id="2147483679" r:id="rId11"/>
    <p:sldLayoutId id="2147483680" r:id="rId12"/>
    <p:sldLayoutId id="2147483681" r:id="rId13"/>
    <p:sldLayoutId id="2147483666" r:id="rId14"/>
    <p:sldLayoutId id="2147483674" r:id="rId15"/>
    <p:sldLayoutId id="2147483675" r:id="rId16"/>
    <p:sldLayoutId id="2147483682" r:id="rId17"/>
    <p:sldLayoutId id="2147483683" r:id="rId18"/>
    <p:sldLayoutId id="2147483684" r:id="rId19"/>
    <p:sldLayoutId id="2147483667" r:id="rId20"/>
    <p:sldLayoutId id="2147483670" r:id="rId21"/>
    <p:sldLayoutId id="2147483685" r:id="rId22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f.edu/ucm/web/cms-user-guide/news-site/snippets.aspx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345F3AF-49CF-CF48-BAE0-F175970B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 Site Training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5A0142-FBA2-4045-AA65-848BAAA24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36589" y="5765478"/>
            <a:ext cx="2224875" cy="45719"/>
          </a:xfrm>
          <a:prstGeom prst="rect">
            <a:avLst/>
          </a:prstGeom>
          <a:solidFill>
            <a:srgbClr val="9CC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CCB3B"/>
              </a:solidFill>
            </a:endParaRPr>
          </a:p>
        </p:txBody>
      </p:sp>
      <p:pic>
        <p:nvPicPr>
          <p:cNvPr id="6" name="Picture 5" descr="University of South Florida">
            <a:extLst>
              <a:ext uri="{FF2B5EF4-FFF2-40B4-BE49-F238E27FC236}">
                <a16:creationId xmlns:a16="http://schemas.microsoft.com/office/drawing/2014/main" id="{602AB8D2-B6F8-DF47-8FE3-919123015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507" y="6066815"/>
            <a:ext cx="2828276" cy="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A6D66-364B-B22C-292D-196018810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E17D1-C9E0-F2CB-5F60-D56CBA99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4" y="153175"/>
            <a:ext cx="11410507" cy="1325563"/>
          </a:xfrm>
        </p:spPr>
        <p:txBody>
          <a:bodyPr/>
          <a:lstStyle/>
          <a:p>
            <a:r>
              <a:rPr lang="en-US" dirty="0"/>
              <a:t>Tags = Categories </a:t>
            </a:r>
            <a:r>
              <a:rPr lang="en-US" i="1" dirty="0"/>
              <a:t>and</a:t>
            </a:r>
            <a:r>
              <a:rPr lang="en-US" dirty="0"/>
              <a:t> Tags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8470-306D-A8E2-F407-6EE105AA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495425"/>
            <a:ext cx="11410507" cy="4351339"/>
          </a:xfrm>
        </p:spPr>
        <p:txBody>
          <a:bodyPr>
            <a:normAutofit/>
          </a:bodyPr>
          <a:lstStyle/>
          <a:p>
            <a:r>
              <a:rPr lang="en-US" dirty="0"/>
              <a:t>Tags = Pre-populated (if used before) or created in real-time</a:t>
            </a:r>
          </a:p>
          <a:p>
            <a:pPr lvl="1"/>
            <a:r>
              <a:rPr lang="en-US" dirty="0"/>
              <a:t>Naming convention: </a:t>
            </a:r>
            <a:r>
              <a:rPr lang="en-US" b="1" dirty="0"/>
              <a:t>News Tag: Tag Name</a:t>
            </a:r>
          </a:p>
          <a:p>
            <a:pPr lvl="1"/>
            <a:r>
              <a:rPr lang="en-US" dirty="0"/>
              <a:t>News Tag: Cassidy </a:t>
            </a:r>
            <a:r>
              <a:rPr lang="en-US" dirty="0" err="1"/>
              <a:t>Delamarter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A60FB-F924-6745-D912-52FF6909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  <p:pic>
        <p:nvPicPr>
          <p:cNvPr id="6" name="Picture 5" descr="Screenshot of the Tags field in MultiEdit.">
            <a:extLst>
              <a:ext uri="{FF2B5EF4-FFF2-40B4-BE49-F238E27FC236}">
                <a16:creationId xmlns:a16="http://schemas.microsoft.com/office/drawing/2014/main" id="{FD277A89-0EA5-84DC-53B9-24E6A46C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0" y="3810000"/>
            <a:ext cx="7607300" cy="12446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4935E-93CD-2E4E-E4AE-061C9CAB5D71}"/>
              </a:ext>
            </a:extLst>
          </p:cNvPr>
          <p:cNvSpPr txBox="1">
            <a:spLocks/>
          </p:cNvSpPr>
          <p:nvPr/>
        </p:nvSpPr>
        <p:spPr>
          <a:xfrm>
            <a:off x="3810000" y="4292600"/>
            <a:ext cx="2070100" cy="396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/>
              <a:t>(and Categories)</a:t>
            </a:r>
          </a:p>
        </p:txBody>
      </p:sp>
    </p:spTree>
    <p:extLst>
      <p:ext uri="{BB962C8B-B14F-4D97-AF65-F5344CB8AC3E}">
        <p14:creationId xmlns:p14="http://schemas.microsoft.com/office/powerpoint/2010/main" val="322734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C43EF-035E-2F46-0771-26927D2ED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E7AF-9FD5-15A3-BA8A-5D77B04C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MultiEdit</a:t>
            </a:r>
            <a:r>
              <a:rPr lang="en-US" dirty="0"/>
              <a:t> &gt; </a:t>
            </a:r>
            <a:r>
              <a:rPr lang="en-US" dirty="0" err="1"/>
              <a:t>MultiEdit</a:t>
            </a:r>
            <a:r>
              <a:rPr lang="en-US" dirty="0"/>
              <a:t> Content</a:t>
            </a:r>
          </a:p>
        </p:txBody>
      </p:sp>
    </p:spTree>
    <p:extLst>
      <p:ext uri="{BB962C8B-B14F-4D97-AF65-F5344CB8AC3E}">
        <p14:creationId xmlns:p14="http://schemas.microsoft.com/office/powerpoint/2010/main" val="266096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071DB-6379-71E6-432C-05EFD5809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EEB8-B004-0F0F-7DF5-88C0AAD8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E804A-686A-D9CC-93CA-65D6E7391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Descriptive text that conveys the most basic and important information</a:t>
            </a:r>
          </a:p>
          <a:p>
            <a:r>
              <a:rPr lang="en-US" dirty="0"/>
              <a:t>Ensures screen reader users can access the image information</a:t>
            </a:r>
          </a:p>
          <a:p>
            <a:pPr lvl="1"/>
            <a:r>
              <a:rPr lang="en-US" dirty="0"/>
              <a:t>If an image fails to load on a page (this text will appear in its place)</a:t>
            </a:r>
          </a:p>
          <a:p>
            <a:r>
              <a:rPr lang="en-US" dirty="0"/>
              <a:t>Search engines also use alt text when ranking web pages on their search results page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E1B1A-F24D-4DAF-AA1B-7DB6C0E4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93071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7030F-B52C-BE61-1EC3-C37953DD2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24ED7-BA23-5F5A-FFA8-FB61D150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64" y="0"/>
            <a:ext cx="11410507" cy="1325563"/>
          </a:xfrm>
        </p:spPr>
        <p:txBody>
          <a:bodyPr/>
          <a:lstStyle/>
          <a:p>
            <a:r>
              <a:rPr lang="en-US" dirty="0"/>
              <a:t>Alt Text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90B75-187F-E29F-93C1-142BA9A21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72" y="1253330"/>
            <a:ext cx="6303336" cy="4351339"/>
          </a:xfrm>
        </p:spPr>
        <p:txBody>
          <a:bodyPr/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Do not use "Image of”/“Picture of” unless it adds context</a:t>
            </a:r>
          </a:p>
          <a:p>
            <a:pPr lvl="1"/>
            <a:r>
              <a:rPr lang="en-US" dirty="0">
                <a:latin typeface="Helvetica Neue" panose="02000503000000020004" pitchFamily="2" charset="0"/>
              </a:rPr>
              <a:t>Ex: Watercolor painting of crashing waves in the Atlantic Ocean</a:t>
            </a:r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2EA7E-B40F-2E08-11AB-36315355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  <p:pic>
        <p:nvPicPr>
          <p:cNvPr id="5" name="Picture 4" descr="Watercolor painting of crashing waves in the Atlantic Ocean">
            <a:extLst>
              <a:ext uri="{FF2B5EF4-FFF2-40B4-BE49-F238E27FC236}">
                <a16:creationId xmlns:a16="http://schemas.microsoft.com/office/drawing/2014/main" id="{AB0BF9DB-85A3-0E39-F7AF-8563C4E8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244" y="1150079"/>
            <a:ext cx="5874184" cy="44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25299-45E4-0495-8298-3CAF73A1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4A82-94F5-47C4-C85D-4A564F46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Text - </a:t>
            </a:r>
            <a:r>
              <a:rPr lang="en-US" dirty="0" err="1"/>
              <a:t>MultiEdit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2A999-B1B0-F557-0CBB-119E2A723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5" y="1825625"/>
            <a:ext cx="6116101" cy="4351339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MultiEdit</a:t>
            </a:r>
            <a:r>
              <a:rPr lang="en-US" dirty="0"/>
              <a:t>, alt text = </a:t>
            </a:r>
            <a:br>
              <a:rPr lang="en-US" dirty="0"/>
            </a:br>
            <a:r>
              <a:rPr lang="en-US" b="1" dirty="0"/>
              <a:t>Image Description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7FDD3-64F2-D6FB-93B1-2C724DC6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  <p:pic>
        <p:nvPicPr>
          <p:cNvPr id="6" name="Picture 5" descr="A group of people standing on a beach&#10;&#10;AI-generated content may be incorrect.">
            <a:extLst>
              <a:ext uri="{FF2B5EF4-FFF2-40B4-BE49-F238E27FC236}">
                <a16:creationId xmlns:a16="http://schemas.microsoft.com/office/drawing/2014/main" id="{8EE8503B-88B7-F114-7FB8-A8C3E224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0" y="1461101"/>
            <a:ext cx="7569200" cy="4545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5BC574-8DC1-C33D-7602-BA546D45D37E}"/>
              </a:ext>
            </a:extLst>
          </p:cNvPr>
          <p:cNvSpPr/>
          <p:nvPr/>
        </p:nvSpPr>
        <p:spPr>
          <a:xfrm>
            <a:off x="4584475" y="1513011"/>
            <a:ext cx="7192559" cy="394388"/>
          </a:xfrm>
          <a:prstGeom prst="rect">
            <a:avLst/>
          </a:prstGeom>
          <a:noFill/>
          <a:ln w="38100">
            <a:solidFill>
              <a:srgbClr val="9CCB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77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326AD-AE29-05F3-C1A2-59E6DE338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94B0-78A7-DF27-7933-D0C71D54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Text 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3" name="Content Placeholder 2" descr="Three USF Coastal Research Lab researchers performing field surveys  along Treasure Island Sunset Beach">
            <a:extLst>
              <a:ext uri="{FF2B5EF4-FFF2-40B4-BE49-F238E27FC236}">
                <a16:creationId xmlns:a16="http://schemas.microsoft.com/office/drawing/2014/main" id="{5C1D357E-3D1E-6333-3C9C-9B87FFC1F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65" y="1885562"/>
            <a:ext cx="3782305" cy="432473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Option 1: </a:t>
            </a:r>
            <a:r>
              <a:rPr lang="en-US" dirty="0"/>
              <a:t>A group of people on a beach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Option 2: </a:t>
            </a:r>
            <a:r>
              <a:rPr lang="en-US" dirty="0"/>
              <a:t>Three USF Coastal Research Lab researchers performing field surveys  along Treasure Island Sunset Beach</a:t>
            </a:r>
            <a:br>
              <a:rPr lang="en-US" dirty="0"/>
            </a:br>
            <a:br>
              <a:rPr lang="en-US" dirty="0"/>
            </a:br>
            <a:endParaRPr lang="en-US" b="1" dirty="0"/>
          </a:p>
        </p:txBody>
      </p:sp>
      <p:pic>
        <p:nvPicPr>
          <p:cNvPr id="5" name="Picture 4" descr="A group of people on a beach">
            <a:extLst>
              <a:ext uri="{FF2B5EF4-FFF2-40B4-BE49-F238E27FC236}">
                <a16:creationId xmlns:a16="http://schemas.microsoft.com/office/drawing/2014/main" id="{649B4FEB-59AB-8402-1879-A8333ACCF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24" t="13296" r="8341" b="5781"/>
          <a:stretch/>
        </p:blipFill>
        <p:spPr>
          <a:xfrm>
            <a:off x="4006770" y="365125"/>
            <a:ext cx="7960765" cy="534987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8755B-E8A8-0925-325E-AA75E91F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3723740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3407F-A429-5AEC-5D54-8D65CB4CB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AE15-4423-6198-762F-C34561EF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Text – WYSIWYG Editor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2B62BC-DDF5-1498-6F73-381B62525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  <p:pic>
        <p:nvPicPr>
          <p:cNvPr id="7" name="Picture 6" descr="A screenshot of the Insert/Edit Image modal window with a green box highlighting the Alternative description field">
            <a:extLst>
              <a:ext uri="{FF2B5EF4-FFF2-40B4-BE49-F238E27FC236}">
                <a16:creationId xmlns:a16="http://schemas.microsoft.com/office/drawing/2014/main" id="{512ECC39-59F0-D47F-7C8F-1C97E00E71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30" t="39515" r="1612" b="40561"/>
          <a:stretch/>
        </p:blipFill>
        <p:spPr>
          <a:xfrm>
            <a:off x="7141028" y="1027906"/>
            <a:ext cx="4878255" cy="1045029"/>
          </a:xfrm>
          <a:prstGeom prst="rect">
            <a:avLst/>
          </a:prstGeom>
        </p:spPr>
      </p:pic>
      <p:sp>
        <p:nvSpPr>
          <p:cNvPr id="3" name="Content Placeholder 2" descr="Satellite aerial image of Treasure Island Sunset Beach before coastal erosion caused by hurricanes Helene and Milton.">
            <a:extLst>
              <a:ext uri="{FF2B5EF4-FFF2-40B4-BE49-F238E27FC236}">
                <a16:creationId xmlns:a16="http://schemas.microsoft.com/office/drawing/2014/main" id="{136611DE-602A-D45C-5E0B-1E28CFA50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5" y="1825625"/>
            <a:ext cx="5423769" cy="4351339"/>
          </a:xfrm>
        </p:spPr>
        <p:txBody>
          <a:bodyPr/>
          <a:lstStyle/>
          <a:p>
            <a:r>
              <a:rPr lang="en-US" dirty="0"/>
              <a:t>In WYSIWYG Editor (article’s content), alt text = </a:t>
            </a:r>
            <a:r>
              <a:rPr lang="en-US" b="1" dirty="0"/>
              <a:t>Alternative description</a:t>
            </a:r>
          </a:p>
          <a:p>
            <a:r>
              <a:rPr lang="en-US" dirty="0"/>
              <a:t>More descriptive example: Aerial satellite image of Treasure Island Sunset Beach before coastal erosion caused by hurricanes Helene and Milton</a:t>
            </a:r>
          </a:p>
        </p:txBody>
      </p:sp>
      <p:pic>
        <p:nvPicPr>
          <p:cNvPr id="5" name="Picture 4" descr="Aerial satellite image of Treasure Island Sunset Beach before coastal erosion caused by hurricanes Helene and Milton">
            <a:extLst>
              <a:ext uri="{FF2B5EF4-FFF2-40B4-BE49-F238E27FC236}">
                <a16:creationId xmlns:a16="http://schemas.microsoft.com/office/drawing/2014/main" id="{CB8D44C6-E4C2-35A1-CD09-137C1CC25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248" y="2106158"/>
            <a:ext cx="5583035" cy="39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76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A4829-E32A-FE67-48D2-6EC89D6E9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033E-3CFB-3947-AB32-ED9CC025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&gt; WYSIWYG Editor</a:t>
            </a:r>
          </a:p>
        </p:txBody>
      </p:sp>
    </p:spTree>
    <p:extLst>
      <p:ext uri="{BB962C8B-B14F-4D97-AF65-F5344CB8AC3E}">
        <p14:creationId xmlns:p14="http://schemas.microsoft.com/office/powerpoint/2010/main" val="1949244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57D9F-20E2-8A79-AB55-80FAFE4F0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03DF-CE0D-7CDC-C9DE-EEFB310F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35" y="0"/>
            <a:ext cx="4805366" cy="1325563"/>
          </a:xfrm>
        </p:spPr>
        <p:txBody>
          <a:bodyPr/>
          <a:lstStyle/>
          <a:p>
            <a:r>
              <a:rPr lang="en-US" dirty="0"/>
              <a:t>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81246-DC1E-6C2B-53B5-EDDCD8B44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7" y="1238050"/>
            <a:ext cx="4805366" cy="4812310"/>
          </a:xfrm>
        </p:spPr>
        <p:txBody>
          <a:bodyPr>
            <a:normAutofit/>
          </a:bodyPr>
          <a:lstStyle/>
          <a:p>
            <a:r>
              <a:rPr lang="en-US" sz="2600" dirty="0">
                <a:effectLst/>
                <a:latin typeface="Helvetica Neue" panose="02000503000000020004" pitchFamily="2" charset="0"/>
              </a:rPr>
              <a:t>Used for structure and to indicate topics on a page</a:t>
            </a:r>
          </a:p>
          <a:p>
            <a:pPr lvl="1"/>
            <a:r>
              <a:rPr lang="en-US" sz="2600" dirty="0">
                <a:effectLst/>
                <a:latin typeface="Helvetica Neue" panose="02000503000000020004" pitchFamily="2" charset="0"/>
              </a:rPr>
              <a:t>Do not use for styling purposes</a:t>
            </a:r>
          </a:p>
          <a:p>
            <a:r>
              <a:rPr lang="en-US" sz="2600" dirty="0">
                <a:latin typeface="Helvetica Neue" panose="02000503000000020004" pitchFamily="2" charset="0"/>
              </a:rPr>
              <a:t>Always </a:t>
            </a:r>
            <a:r>
              <a:rPr lang="en-US" sz="2600" b="1" dirty="0">
                <a:latin typeface="Helvetica Neue" panose="02000503000000020004" pitchFamily="2" charset="0"/>
              </a:rPr>
              <a:t>start with Heading 2</a:t>
            </a:r>
            <a:r>
              <a:rPr lang="en-US" sz="2600" dirty="0">
                <a:latin typeface="Helvetica Neue" panose="02000503000000020004" pitchFamily="2" charset="0"/>
              </a:rPr>
              <a:t> and work your way down based on nested topics</a:t>
            </a:r>
          </a:p>
          <a:p>
            <a:pPr lvl="1"/>
            <a:r>
              <a:rPr lang="en-US" sz="2200" dirty="0">
                <a:latin typeface="Helvetica Neue" panose="02000503000000020004" pitchFamily="2" charset="0"/>
              </a:rPr>
              <a:t>Heading 3, 4, 5, then Paragraph</a:t>
            </a:r>
            <a:endParaRPr lang="en-US" sz="2200" dirty="0">
              <a:effectLst/>
              <a:latin typeface="Helvetica Neue" panose="02000503000000020004" pitchFamily="2" charset="0"/>
            </a:endParaRPr>
          </a:p>
          <a:p>
            <a:r>
              <a:rPr lang="en-US" sz="2600" dirty="0">
                <a:effectLst/>
                <a:latin typeface="Helvetica Neue" panose="02000503000000020004" pitchFamily="2" charset="0"/>
              </a:rPr>
              <a:t>Organized subsections of content play an important role in accessibility</a:t>
            </a:r>
            <a:endParaRPr lang="en-US" sz="2600" dirty="0"/>
          </a:p>
        </p:txBody>
      </p:sp>
      <p:pic>
        <p:nvPicPr>
          <p:cNvPr id="5" name="Picture 4" descr="A screenshot of the different Heading Tags offered in the CMS, displaying in their correct order from H3 to H6.">
            <a:extLst>
              <a:ext uri="{FF2B5EF4-FFF2-40B4-BE49-F238E27FC236}">
                <a16:creationId xmlns:a16="http://schemas.microsoft.com/office/drawing/2014/main" id="{D541625B-B487-E5F6-D42B-895DD8D011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5" r="7056"/>
          <a:stretch/>
        </p:blipFill>
        <p:spPr>
          <a:xfrm>
            <a:off x="4886713" y="1036240"/>
            <a:ext cx="7064153" cy="501412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DF5687-06FF-0CC8-7FA1-9795FF11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2680368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BBAA6-92F1-D1D3-8A09-91C0B3DCC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3493-96E7-31AB-D3EC-9EC4980E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E716-875F-70F4-6CAE-159528AE3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Use normal case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Type "Heading" instead of "HEADING"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Do not bold or italicize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Ex: Use "Heading" instead of "</a:t>
            </a:r>
            <a:r>
              <a:rPr lang="en-US" b="1" dirty="0">
                <a:effectLst/>
                <a:latin typeface="Helvetica Neue" panose="02000503000000020004" pitchFamily="2" charset="0"/>
              </a:rPr>
              <a:t>Heading</a:t>
            </a:r>
            <a:r>
              <a:rPr lang="en-US" dirty="0">
                <a:effectLst/>
                <a:latin typeface="Helvetica Neue" panose="02000503000000020004" pitchFamily="2" charset="0"/>
              </a:rPr>
              <a:t>" or "</a:t>
            </a:r>
            <a:r>
              <a:rPr lang="en-US" i="1" dirty="0">
                <a:effectLst/>
                <a:latin typeface="Helvetica Neue" panose="02000503000000020004" pitchFamily="2" charset="0"/>
              </a:rPr>
              <a:t>Heading</a:t>
            </a:r>
            <a:r>
              <a:rPr lang="en-US" dirty="0">
                <a:effectLst/>
                <a:latin typeface="Helvetica Neue" panose="02000503000000020004" pitchFamily="2" charset="0"/>
              </a:rPr>
              <a:t>"</a:t>
            </a:r>
          </a:p>
          <a:p>
            <a:pPr lvl="1"/>
            <a:r>
              <a:rPr lang="en-US" i="1" dirty="0">
                <a:effectLst/>
                <a:latin typeface="Helvetica Neue" panose="02000503000000020004" pitchFamily="2" charset="0"/>
              </a:rPr>
              <a:t>Unless</a:t>
            </a:r>
            <a:r>
              <a:rPr lang="en-US" dirty="0">
                <a:effectLst/>
                <a:latin typeface="Helvetica Neue" panose="02000503000000020004" pitchFamily="2" charset="0"/>
              </a:rPr>
              <a:t> a style guide indicates to italicize (i.e. book names)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Do not add colons to the end of the Heading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Ex: Use "Heading" instead of "Heading:"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82907-C1C3-E402-04FF-1DD3E99F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63951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A546-995E-E94A-8936-21C33FAA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MultiEdit</a:t>
            </a:r>
            <a:r>
              <a:rPr lang="en-US" dirty="0"/>
              <a:t> &gt; Parameters</a:t>
            </a:r>
          </a:p>
        </p:txBody>
      </p:sp>
    </p:spTree>
    <p:extLst>
      <p:ext uri="{BB962C8B-B14F-4D97-AF65-F5344CB8AC3E}">
        <p14:creationId xmlns:p14="http://schemas.microsoft.com/office/powerpoint/2010/main" val="1420604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99D9E-A300-80C5-65F7-682B82167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E4CD-3EF6-32BB-3433-F6BE5AFE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22" y="-9977"/>
            <a:ext cx="11410507" cy="1125548"/>
          </a:xfrm>
        </p:spPr>
        <p:txBody>
          <a:bodyPr/>
          <a:lstStyle/>
          <a:p>
            <a:r>
              <a:rPr lang="en-US" dirty="0"/>
              <a:t>Headings Example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91E51-3A24-67D0-BE47-643E3FE9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  <p:pic>
        <p:nvPicPr>
          <p:cNvPr id="5" name="Picture 4" descr="A screenshot of an example of Heading Tags, displaying in their correct order from H3 to H5.">
            <a:extLst>
              <a:ext uri="{FF2B5EF4-FFF2-40B4-BE49-F238E27FC236}">
                <a16:creationId xmlns:a16="http://schemas.microsoft.com/office/drawing/2014/main" id="{0D5DA719-B3C0-E40B-B2A6-806C87E7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6" r="1474" b="48266"/>
          <a:stretch/>
        </p:blipFill>
        <p:spPr>
          <a:xfrm>
            <a:off x="3873377" y="1220108"/>
            <a:ext cx="7603152" cy="46821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D1E901-89B9-9A6E-60E2-CE776029ED7B}"/>
              </a:ext>
            </a:extLst>
          </p:cNvPr>
          <p:cNvSpPr/>
          <p:nvPr/>
        </p:nvSpPr>
        <p:spPr>
          <a:xfrm>
            <a:off x="3873377" y="1309558"/>
            <a:ext cx="3766180" cy="328741"/>
          </a:xfrm>
          <a:prstGeom prst="rect">
            <a:avLst/>
          </a:prstGeom>
          <a:noFill/>
          <a:ln w="38100">
            <a:solidFill>
              <a:srgbClr val="9CCB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D4C3A7-E3EE-B353-B627-192B7748926F}"/>
              </a:ext>
            </a:extLst>
          </p:cNvPr>
          <p:cNvSpPr/>
          <p:nvPr/>
        </p:nvSpPr>
        <p:spPr>
          <a:xfrm>
            <a:off x="3873377" y="1808526"/>
            <a:ext cx="3766180" cy="328741"/>
          </a:xfrm>
          <a:prstGeom prst="rect">
            <a:avLst/>
          </a:prstGeom>
          <a:noFill/>
          <a:ln w="38100">
            <a:solidFill>
              <a:srgbClr val="9CCB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D4E93C-5636-BF96-6ED1-890E57577B2C}"/>
              </a:ext>
            </a:extLst>
          </p:cNvPr>
          <p:cNvSpPr/>
          <p:nvPr/>
        </p:nvSpPr>
        <p:spPr>
          <a:xfrm>
            <a:off x="3873377" y="2320922"/>
            <a:ext cx="3766180" cy="328741"/>
          </a:xfrm>
          <a:prstGeom prst="rect">
            <a:avLst/>
          </a:prstGeom>
          <a:noFill/>
          <a:ln w="38100">
            <a:solidFill>
              <a:srgbClr val="9CCB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EC0E7F-81E1-5CF9-16A1-7D4A55AFF652}"/>
              </a:ext>
            </a:extLst>
          </p:cNvPr>
          <p:cNvSpPr/>
          <p:nvPr/>
        </p:nvSpPr>
        <p:spPr>
          <a:xfrm>
            <a:off x="3873377" y="3508341"/>
            <a:ext cx="3766180" cy="328741"/>
          </a:xfrm>
          <a:prstGeom prst="rect">
            <a:avLst/>
          </a:prstGeom>
          <a:noFill/>
          <a:ln w="38100">
            <a:solidFill>
              <a:srgbClr val="9CCB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844FBB-6EEF-8192-3B4B-404CE38223C6}"/>
              </a:ext>
            </a:extLst>
          </p:cNvPr>
          <p:cNvSpPr/>
          <p:nvPr/>
        </p:nvSpPr>
        <p:spPr>
          <a:xfrm>
            <a:off x="3873377" y="4712860"/>
            <a:ext cx="3766180" cy="328741"/>
          </a:xfrm>
          <a:prstGeom prst="rect">
            <a:avLst/>
          </a:prstGeom>
          <a:noFill/>
          <a:ln w="38100">
            <a:solidFill>
              <a:srgbClr val="9CCB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8E337B-D810-C766-356E-EA6B0B6B9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803" y="1309558"/>
            <a:ext cx="3211574" cy="3287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/>
              <a:t>Heading 2 </a:t>
            </a:r>
            <a:r>
              <a:rPr lang="en-US" sz="1600" dirty="0"/>
              <a:t>(Main Topic)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75E176-5BB4-B8E2-5333-7E0CEFE212B2}"/>
              </a:ext>
            </a:extLst>
          </p:cNvPr>
          <p:cNvSpPr txBox="1">
            <a:spLocks/>
          </p:cNvSpPr>
          <p:nvPr/>
        </p:nvSpPr>
        <p:spPr>
          <a:xfrm>
            <a:off x="661803" y="1805870"/>
            <a:ext cx="3211574" cy="328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/>
              <a:t>Heading 3 </a:t>
            </a:r>
            <a:r>
              <a:rPr lang="en-US" sz="1600" dirty="0"/>
              <a:t>(Sub-Topic)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C962D47-CE1A-B7F8-7A72-545F163D3454}"/>
              </a:ext>
            </a:extLst>
          </p:cNvPr>
          <p:cNvSpPr txBox="1">
            <a:spLocks/>
          </p:cNvSpPr>
          <p:nvPr/>
        </p:nvSpPr>
        <p:spPr>
          <a:xfrm>
            <a:off x="661803" y="2313579"/>
            <a:ext cx="3211574" cy="328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/>
              <a:t>Heading 4 </a:t>
            </a:r>
            <a:r>
              <a:rPr lang="en-US" sz="1600" dirty="0"/>
              <a:t>(Nested Sub-Topic)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31FED8C-ED33-B6B9-2717-6F939EB773EC}"/>
              </a:ext>
            </a:extLst>
          </p:cNvPr>
          <p:cNvSpPr txBox="1">
            <a:spLocks/>
          </p:cNvSpPr>
          <p:nvPr/>
        </p:nvSpPr>
        <p:spPr>
          <a:xfrm>
            <a:off x="661803" y="3508340"/>
            <a:ext cx="3211574" cy="328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/>
              <a:t>Heading 4 </a:t>
            </a:r>
            <a:r>
              <a:rPr lang="en-US" sz="1600" dirty="0"/>
              <a:t>(Nested Sub-Topic)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D7A2519-5363-7424-BC9D-251E4065C531}"/>
              </a:ext>
            </a:extLst>
          </p:cNvPr>
          <p:cNvSpPr txBox="1">
            <a:spLocks/>
          </p:cNvSpPr>
          <p:nvPr/>
        </p:nvSpPr>
        <p:spPr>
          <a:xfrm>
            <a:off x="661803" y="4703101"/>
            <a:ext cx="3211574" cy="328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/>
              <a:t>Heading 4 </a:t>
            </a:r>
            <a:r>
              <a:rPr lang="en-US" sz="1600" dirty="0"/>
              <a:t>(Nested Sub-Topic)</a:t>
            </a:r>
          </a:p>
        </p:txBody>
      </p:sp>
    </p:spTree>
    <p:extLst>
      <p:ext uri="{BB962C8B-B14F-4D97-AF65-F5344CB8AC3E}">
        <p14:creationId xmlns:p14="http://schemas.microsoft.com/office/powerpoint/2010/main" val="2333789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906B3-C35E-61CC-9C5B-F90B7A669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A9E0-805F-9BF8-FB12-154A4149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82720-3F21-D059-0DDA-BD26E26B8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9729287" cy="4351339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Always use the Insert/Edit Link tool in the WYSIWYG Editor when inserting links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Always hyperlink, do not use URL strings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This will automatically turn the linked text green and underline it when hovered over by a mouse or focused by keyboard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Do not underline text that is not a link - if you need to emphasize text, use bold or italic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EC04C-207D-7F81-B803-6B75F6C1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1433668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E8A4C-6A5F-5AB5-9A89-B7D2C0656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AE80-11D0-30DA-64F8-3E9E5A5C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A9E7A-BE03-6E6A-0917-7B475606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9729287" cy="4351339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A link should be distinguishable from its surrounding text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Do not use "click here" when inserting links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Links should: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Have a Call to Action</a:t>
            </a:r>
          </a:p>
          <a:p>
            <a:pPr lvl="1"/>
            <a:r>
              <a:rPr lang="en-US" dirty="0">
                <a:latin typeface="Helvetica Neue" panose="02000503000000020004" pitchFamily="2" charset="0"/>
              </a:rPr>
              <a:t>Be </a:t>
            </a:r>
            <a:r>
              <a:rPr lang="en-US" dirty="0">
                <a:effectLst/>
                <a:latin typeface="Helvetica Neue" panose="02000503000000020004" pitchFamily="2" charset="0"/>
              </a:rPr>
              <a:t>SEO-friendly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Be modern, or accessible for people using screen readers 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A good exercise to test link copy is to examine the linked text without content: does it make sense?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FE4B4-8271-4BA0-FD11-5E7E69E6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2740591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42446-9502-6044-C4B2-3AB22B299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901F-55F1-3406-C2DE-DBE3B547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5A83-0C3F-4578-9D22-AA7222E40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9729287" cy="4351339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Incorrect Usage: "We can't wait to connect! </a:t>
            </a:r>
            <a:r>
              <a:rPr lang="en-US" b="1" u="sng" dirty="0">
                <a:effectLst/>
                <a:latin typeface="Helvetica Neue" panose="02000503000000020004" pitchFamily="2" charset="0"/>
              </a:rPr>
              <a:t>Click here</a:t>
            </a:r>
            <a:r>
              <a:rPr lang="en-US" dirty="0">
                <a:effectLst/>
                <a:latin typeface="Helvetica Neue" panose="02000503000000020004" pitchFamily="2" charset="0"/>
              </a:rPr>
              <a:t> to register for a campus tour today.”</a:t>
            </a:r>
            <a:br>
              <a:rPr lang="en-US" dirty="0">
                <a:effectLst/>
                <a:latin typeface="Helvetica Neue" panose="02000503000000020004" pitchFamily="2" charset="0"/>
              </a:rPr>
            </a:b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Correct Usage "We can't wait to connect! </a:t>
            </a:r>
            <a:r>
              <a:rPr lang="en-US" b="1" u="sng" dirty="0">
                <a:effectLst/>
                <a:latin typeface="Helvetica Neue" panose="02000503000000020004" pitchFamily="2" charset="0"/>
              </a:rPr>
              <a:t>Register for a campus tour</a:t>
            </a:r>
            <a:r>
              <a:rPr lang="en-US" dirty="0">
                <a:effectLst/>
                <a:latin typeface="Helvetica Neue" panose="02000503000000020004" pitchFamily="2" charset="0"/>
              </a:rPr>
              <a:t> today."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37384-C79F-3F18-1D04-8D687082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1103638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C8D7D-BC77-8E6E-B3A0-8B8E0BEE6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FD07F-4A51-E935-DF1F-94D5B531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74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Available News Snippets</a:t>
            </a:r>
            <a:endParaRPr lang="en-US" dirty="0">
              <a:solidFill>
                <a:srgbClr val="00674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58F25-01DE-80DC-C6C4-89DB3EED5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825625"/>
            <a:ext cx="9729287" cy="4351339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Images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(14 options)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Pullquote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Rotator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Text and Image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Video Embed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7EBC5-AF7C-2897-AF39-6752FAD1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418065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on a beach&#10;&#10;AI-generated content may be incorrect.">
            <a:extLst>
              <a:ext uri="{FF2B5EF4-FFF2-40B4-BE49-F238E27FC236}">
                <a16:creationId xmlns:a16="http://schemas.microsoft.com/office/drawing/2014/main" id="{3FC14B6A-B1F9-3D6C-7427-B6FFFB21F6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409"/>
          <a:stretch/>
        </p:blipFill>
        <p:spPr>
          <a:xfrm>
            <a:off x="402264" y="1057833"/>
            <a:ext cx="6790923" cy="3813358"/>
          </a:xfrm>
          <a:prstGeom prst="rect">
            <a:avLst/>
          </a:prstGeom>
        </p:spPr>
      </p:pic>
      <p:pic>
        <p:nvPicPr>
          <p:cNvPr id="16" name="Picture 15" descr="A group of people on a beach&#10;&#10;AI-generated content may be incorrect.">
            <a:extLst>
              <a:ext uri="{FF2B5EF4-FFF2-40B4-BE49-F238E27FC236}">
                <a16:creationId xmlns:a16="http://schemas.microsoft.com/office/drawing/2014/main" id="{85AA4AF1-4F03-E089-908D-E0E3A83C54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823"/>
          <a:stretch/>
        </p:blipFill>
        <p:spPr>
          <a:xfrm>
            <a:off x="5347129" y="3337601"/>
            <a:ext cx="6616700" cy="2721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501552-3E8D-AC46-ADA9-3E2E0333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29" y="-83876"/>
            <a:ext cx="11410507" cy="1325563"/>
          </a:xfrm>
        </p:spPr>
        <p:txBody>
          <a:bodyPr/>
          <a:lstStyle/>
          <a:p>
            <a:r>
              <a:rPr lang="en-US" dirty="0"/>
              <a:t>Title &amp; Filename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4D134-B645-6440-A1F5-73CEC1A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8274B2-44B4-E04A-7E7E-22CE6343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314" y="1021941"/>
            <a:ext cx="1816208" cy="5492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Filename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C11956-68D3-E013-CE62-51A1C4326E4C}"/>
              </a:ext>
            </a:extLst>
          </p:cNvPr>
          <p:cNvSpPr txBox="1">
            <a:spLocks/>
          </p:cNvSpPr>
          <p:nvPr/>
        </p:nvSpPr>
        <p:spPr>
          <a:xfrm>
            <a:off x="3136900" y="5439044"/>
            <a:ext cx="2115299" cy="54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Article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D32B68-555D-5058-4DB4-F5824C6C6E5D}"/>
              </a:ext>
            </a:extLst>
          </p:cNvPr>
          <p:cNvSpPr/>
          <p:nvPr/>
        </p:nvSpPr>
        <p:spPr>
          <a:xfrm>
            <a:off x="2215520" y="1095933"/>
            <a:ext cx="3766180" cy="219746"/>
          </a:xfrm>
          <a:prstGeom prst="rect">
            <a:avLst/>
          </a:prstGeom>
          <a:noFill/>
          <a:ln w="38100">
            <a:solidFill>
              <a:srgbClr val="9CCB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6DC704-96DB-9C9E-723B-C946757F0095}"/>
              </a:ext>
            </a:extLst>
          </p:cNvPr>
          <p:cNvSpPr/>
          <p:nvPr/>
        </p:nvSpPr>
        <p:spPr>
          <a:xfrm>
            <a:off x="5347129" y="5279344"/>
            <a:ext cx="6279624" cy="748781"/>
          </a:xfrm>
          <a:prstGeom prst="rect">
            <a:avLst/>
          </a:prstGeom>
          <a:noFill/>
          <a:ln w="38100">
            <a:solidFill>
              <a:srgbClr val="9CCB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EF1F5-8AE0-1523-805C-EEF7DB165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1A08-E602-EDC5-C859-C8C8666F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4" y="185738"/>
            <a:ext cx="11410507" cy="1325563"/>
          </a:xfrm>
        </p:spPr>
        <p:txBody>
          <a:bodyPr/>
          <a:lstStyle/>
          <a:p>
            <a:r>
              <a:rPr lang="en-US" dirty="0"/>
              <a:t>Title &amp; Filename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AAD4E-DC78-1534-55E8-83831689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511301"/>
            <a:ext cx="11410507" cy="4665664"/>
          </a:xfrm>
        </p:spPr>
        <p:txBody>
          <a:bodyPr>
            <a:normAutofit/>
          </a:bodyPr>
          <a:lstStyle/>
          <a:p>
            <a:r>
              <a:rPr lang="en-US" dirty="0"/>
              <a:t>Search engines crawl Titles and Filenames (URLs)</a:t>
            </a:r>
          </a:p>
          <a:p>
            <a:r>
              <a:rPr lang="en-US" dirty="0"/>
              <a:t>Filename’s character limit is 120 (not including “.</a:t>
            </a:r>
            <a:r>
              <a:rPr lang="en-US" dirty="0" err="1"/>
              <a:t>pcf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The shorter the better</a:t>
            </a:r>
          </a:p>
          <a:p>
            <a:pPr lvl="1"/>
            <a:r>
              <a:rPr lang="en-US" b="1" dirty="0"/>
              <a:t>Ideal range </a:t>
            </a:r>
            <a:r>
              <a:rPr lang="en-US" dirty="0"/>
              <a:t>is 50-60 characters = </a:t>
            </a:r>
            <a:r>
              <a:rPr lang="en-US" b="1" dirty="0"/>
              <a:t>~10 words</a:t>
            </a:r>
          </a:p>
          <a:p>
            <a:r>
              <a:rPr lang="en-US" dirty="0"/>
              <a:t>“.</a:t>
            </a:r>
            <a:r>
              <a:rPr lang="en-US" dirty="0" err="1"/>
              <a:t>pcf</a:t>
            </a:r>
            <a:r>
              <a:rPr lang="en-US" dirty="0"/>
              <a:t>” must be included in the filename</a:t>
            </a:r>
          </a:p>
          <a:p>
            <a:r>
              <a:rPr lang="en-US" dirty="0"/>
              <a:t>Match the Filename to the Title</a:t>
            </a:r>
          </a:p>
          <a:p>
            <a:pPr lvl="1"/>
            <a:r>
              <a:rPr lang="en-US" dirty="0"/>
              <a:t>Title = How new USF faculty research is expanding our understanding of hurricane impacts</a:t>
            </a:r>
          </a:p>
          <a:p>
            <a:pPr lvl="1"/>
            <a:r>
              <a:rPr lang="en-US" dirty="0"/>
              <a:t>Filename = how-new-usf-faculty-research-is-expanding-our-understanding-of-hurricane-impacts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3BF2E-03A9-C1F1-1B97-772451E6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12081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5ACC5-10B7-3A90-9548-B47EC9DE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4AFF-C997-FEFD-8C48-F613EF08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23BF0-37A5-901D-B254-6E69B0328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Descriptions tell searchers what they will find when they click on your article</a:t>
            </a: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get truncated in search results if it’s too long</a:t>
            </a:r>
          </a:p>
          <a:p>
            <a:pPr lvl="1"/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more than 155-160 characters 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 spaces)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ensure it doesn't get cut off mid-sentence</a:t>
            </a:r>
          </a:p>
          <a:p>
            <a:pPr algn="l"/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Include a 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to Action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a strong CTA and a description that tells them about the content in your article (this helps with Click Through Rates (CTRs)!)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F4C29-9BAF-6064-A533-60CBC381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166841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54F19-7D9A-40FF-EFAA-A01276699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2829-1678-2477-25FC-A15FAF6D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0093-13DA-9502-9415-F8623720A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eywords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keyword(s) in your descriptions allows search engines to understand the intent of your article and promote more clicks</a:t>
            </a:r>
            <a:endParaRPr lang="en-US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Include University of South Florida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just “USF”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use Description as the Listing Summary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D5B5E4-3AB7-E912-5BB3-BDC04353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96550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2F017-B143-4E8E-5459-E5527B049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A1F4-B322-46C0-81B4-54913DB3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58C42-EE01-0073-6922-0B295C180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i="1" dirty="0"/>
              <a:t>Original: </a:t>
            </a:r>
            <a:r>
              <a:rPr lang="en-US" dirty="0"/>
              <a:t>USF researchers are stepping up, launching critical initiatives to strengthen hurricane preparedness and insights following historical Milton and Helene.</a:t>
            </a:r>
          </a:p>
          <a:p>
            <a:pPr marL="0">
              <a:lnSpc>
                <a:spcPct val="115000"/>
              </a:lnSpc>
              <a:spcAft>
                <a:spcPts val="800"/>
              </a:spcAft>
            </a:pPr>
            <a:r>
              <a:rPr lang="en-US" i="1" dirty="0"/>
              <a:t>Updated: </a:t>
            </a:r>
            <a:r>
              <a:rPr lang="en-US" b="1" dirty="0"/>
              <a:t>Discover</a:t>
            </a:r>
            <a:r>
              <a:rPr lang="en-US" dirty="0"/>
              <a:t> how </a:t>
            </a:r>
            <a:r>
              <a:rPr lang="en-US" b="1" dirty="0"/>
              <a:t>University of South Florida </a:t>
            </a:r>
            <a:r>
              <a:rPr lang="en-US" dirty="0"/>
              <a:t>researchers are launching initiatives to strengthen </a:t>
            </a:r>
            <a:r>
              <a:rPr lang="en-US" b="1" dirty="0"/>
              <a:t>hurricane preparedness</a:t>
            </a:r>
            <a:r>
              <a:rPr lang="en-US" dirty="0"/>
              <a:t> following historical Milton and Helene.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1603B-292F-A0A3-B56E-8CACECBD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200366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E7E67-C923-EBC6-7257-6BEDE3672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77CB-899C-EC79-8EDE-7BB7872B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47D1E-CBC6-FA95-EA3F-A195AAFA4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in Description and article content, but not in “Keywords” field.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2A531-5F77-1B28-640E-C68F3811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</p:spTree>
    <p:extLst>
      <p:ext uri="{BB962C8B-B14F-4D97-AF65-F5344CB8AC3E}">
        <p14:creationId xmlns:p14="http://schemas.microsoft.com/office/powerpoint/2010/main" val="428352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5469A-9EDA-4400-406E-D82EFC9E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1F33-3D11-E8DC-A842-ADC4886E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29" y="-7700"/>
            <a:ext cx="11410507" cy="1325563"/>
          </a:xfrm>
        </p:spPr>
        <p:txBody>
          <a:bodyPr/>
          <a:lstStyle/>
          <a:p>
            <a:r>
              <a:rPr lang="en-US" dirty="0"/>
              <a:t>Tags = Categories </a:t>
            </a:r>
            <a:r>
              <a:rPr lang="en-US" i="1" dirty="0"/>
              <a:t>and</a:t>
            </a:r>
            <a:r>
              <a:rPr lang="en-US" dirty="0"/>
              <a:t>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4BFC0-E5BD-C05B-C0F4-D8F912868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4" y="1190863"/>
            <a:ext cx="11410507" cy="511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Categories = Pre-created and pre-populated</a:t>
            </a:r>
          </a:p>
          <a:p>
            <a:pPr lvl="1"/>
            <a:r>
              <a:rPr lang="en-US" dirty="0"/>
              <a:t>Naming convention: </a:t>
            </a:r>
            <a:r>
              <a:rPr lang="en-US" b="1" dirty="0"/>
              <a:t>News Category: Category Name</a:t>
            </a:r>
          </a:p>
          <a:p>
            <a:r>
              <a:rPr lang="en-US" dirty="0"/>
              <a:t>Current list of Categories:</a:t>
            </a:r>
          </a:p>
          <a:p>
            <a:pPr lvl="1"/>
            <a:r>
              <a:rPr lang="en-US" dirty="0"/>
              <a:t>Campus Life</a:t>
            </a:r>
          </a:p>
          <a:p>
            <a:pPr lvl="1"/>
            <a:r>
              <a:rPr lang="en-US" dirty="0"/>
              <a:t>Community Partnerships</a:t>
            </a:r>
          </a:p>
          <a:p>
            <a:pPr lvl="1"/>
            <a:r>
              <a:rPr lang="en-US" dirty="0"/>
              <a:t>Cyber/AI</a:t>
            </a:r>
          </a:p>
          <a:p>
            <a:pPr lvl="1"/>
            <a:r>
              <a:rPr lang="en-US" dirty="0"/>
              <a:t>Honors and Awards</a:t>
            </a:r>
          </a:p>
          <a:p>
            <a:pPr lvl="1"/>
            <a:r>
              <a:rPr lang="en-US" dirty="0"/>
              <a:t>Research and Innovation</a:t>
            </a:r>
          </a:p>
          <a:p>
            <a:pPr lvl="1"/>
            <a:r>
              <a:rPr lang="en-US" dirty="0"/>
              <a:t>Student Success</a:t>
            </a:r>
          </a:p>
          <a:p>
            <a:pPr lvl="1"/>
            <a:r>
              <a:rPr lang="en-US" dirty="0"/>
              <a:t>USF Athletics</a:t>
            </a:r>
          </a:p>
          <a:p>
            <a:pPr lvl="1"/>
            <a:r>
              <a:rPr lang="en-US" dirty="0"/>
              <a:t>USF Foundation</a:t>
            </a:r>
          </a:p>
          <a:p>
            <a:pPr lvl="1"/>
            <a:r>
              <a:rPr lang="en-US" dirty="0"/>
              <a:t>USF Health</a:t>
            </a:r>
          </a:p>
          <a:p>
            <a:pPr lvl="1"/>
            <a:r>
              <a:rPr lang="en-US" dirty="0"/>
              <a:t>University News</a:t>
            </a:r>
          </a:p>
          <a:p>
            <a:pPr lvl="1"/>
            <a:endParaRPr lang="en-US" dirty="0"/>
          </a:p>
        </p:txBody>
      </p:sp>
      <p:pic>
        <p:nvPicPr>
          <p:cNvPr id="5" name="Picture 4" descr="Screenshot of the Tags field in MultiEdit.">
            <a:extLst>
              <a:ext uri="{FF2B5EF4-FFF2-40B4-BE49-F238E27FC236}">
                <a16:creationId xmlns:a16="http://schemas.microsoft.com/office/drawing/2014/main" id="{E750B818-5E1D-84A3-CD20-B2F05570C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0" y="4660900"/>
            <a:ext cx="7607300" cy="1244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A65FB-949B-BD70-A5E6-EA722295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SOUTH FLORIDA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03FEB4-6B79-1E31-DEB8-E43662D8EF56}"/>
              </a:ext>
            </a:extLst>
          </p:cNvPr>
          <p:cNvSpPr txBox="1">
            <a:spLocks/>
          </p:cNvSpPr>
          <p:nvPr/>
        </p:nvSpPr>
        <p:spPr>
          <a:xfrm>
            <a:off x="3810000" y="5143500"/>
            <a:ext cx="2070100" cy="396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/>
              <a:t>(and Categories)</a:t>
            </a:r>
          </a:p>
        </p:txBody>
      </p:sp>
    </p:spTree>
    <p:extLst>
      <p:ext uri="{BB962C8B-B14F-4D97-AF65-F5344CB8AC3E}">
        <p14:creationId xmlns:p14="http://schemas.microsoft.com/office/powerpoint/2010/main" val="246703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SF 1">
      <a:dk1>
        <a:srgbClr val="000000"/>
      </a:dk1>
      <a:lt1>
        <a:srgbClr val="FFFFFF"/>
      </a:lt1>
      <a:dk2>
        <a:srgbClr val="455F69"/>
      </a:dk2>
      <a:lt2>
        <a:srgbClr val="C9D2D7"/>
      </a:lt2>
      <a:accent1>
        <a:srgbClr val="006747"/>
      </a:accent1>
      <a:accent2>
        <a:srgbClr val="EDEBD1"/>
      </a:accent2>
      <a:accent3>
        <a:srgbClr val="CFC393"/>
      </a:accent3>
      <a:accent4>
        <a:srgbClr val="9CCB3B"/>
      </a:accent4>
      <a:accent5>
        <a:srgbClr val="7E96A0"/>
      </a:accent5>
      <a:accent6>
        <a:srgbClr val="80B0A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30238</TotalTime>
  <Words>944</Words>
  <Application>Microsoft Macintosh PowerPoint</Application>
  <PresentationFormat>Widescreen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Helvetica Neue</vt:lpstr>
      <vt:lpstr>Office Theme</vt:lpstr>
      <vt:lpstr>News Site Training</vt:lpstr>
      <vt:lpstr>MultiEdit &gt; Parameters</vt:lpstr>
      <vt:lpstr>Title &amp; Filename</vt:lpstr>
      <vt:lpstr>Title &amp; Filename (continued)</vt:lpstr>
      <vt:lpstr>Description</vt:lpstr>
      <vt:lpstr>Description (continued)</vt:lpstr>
      <vt:lpstr>Description Example</vt:lpstr>
      <vt:lpstr>Keywords</vt:lpstr>
      <vt:lpstr>Tags = Categories and Tags</vt:lpstr>
      <vt:lpstr>Tags = Categories and Tags (continued)</vt:lpstr>
      <vt:lpstr>MultiEdit &gt; MultiEdit Content</vt:lpstr>
      <vt:lpstr>Alt Text</vt:lpstr>
      <vt:lpstr>Alt Text (continued)</vt:lpstr>
      <vt:lpstr>Alt Text - MultiEdit</vt:lpstr>
      <vt:lpstr>Alt Text  Example</vt:lpstr>
      <vt:lpstr>Alt Text – WYSIWYG Editor</vt:lpstr>
      <vt:lpstr>Edit &gt; WYSIWYG Editor</vt:lpstr>
      <vt:lpstr>Headings</vt:lpstr>
      <vt:lpstr>Headings (continued)</vt:lpstr>
      <vt:lpstr>Headings Example</vt:lpstr>
      <vt:lpstr>Links</vt:lpstr>
      <vt:lpstr>Links (continued)</vt:lpstr>
      <vt:lpstr>Links Example</vt:lpstr>
      <vt:lpstr>Available News Snippets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DiMercurio, Kyrstin</dc:creator>
  <cp:lastModifiedBy>Grace Beck</cp:lastModifiedBy>
  <cp:revision>160</cp:revision>
  <dcterms:created xsi:type="dcterms:W3CDTF">2021-02-15T17:05:56Z</dcterms:created>
  <dcterms:modified xsi:type="dcterms:W3CDTF">2025-04-07T16:27:31Z</dcterms:modified>
</cp:coreProperties>
</file>