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71" r:id="rId2"/>
    <p:sldId id="273" r:id="rId3"/>
    <p:sldId id="257" r:id="rId4"/>
    <p:sldId id="295" r:id="rId5"/>
    <p:sldId id="296" r:id="rId6"/>
    <p:sldId id="294" r:id="rId7"/>
    <p:sldId id="297" r:id="rId8"/>
    <p:sldId id="291" r:id="rId9"/>
    <p:sldId id="292" r:id="rId10"/>
    <p:sldId id="259" r:id="rId11"/>
    <p:sldId id="305" r:id="rId12"/>
    <p:sldId id="304" r:id="rId13"/>
    <p:sldId id="307" r:id="rId14"/>
    <p:sldId id="299" r:id="rId15"/>
    <p:sldId id="315" r:id="rId16"/>
    <p:sldId id="308" r:id="rId17"/>
    <p:sldId id="309" r:id="rId18"/>
    <p:sldId id="311" r:id="rId19"/>
    <p:sldId id="312" r:id="rId20"/>
    <p:sldId id="313" r:id="rId21"/>
    <p:sldId id="314" r:id="rId22"/>
    <p:sldId id="316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CB3B"/>
    <a:srgbClr val="009374"/>
    <a:srgbClr val="EDEBD1"/>
    <a:srgbClr val="006747"/>
    <a:srgbClr val="7E96A0"/>
    <a:srgbClr val="CAD2D8"/>
    <a:srgbClr val="80B0A6"/>
    <a:srgbClr val="005432"/>
    <a:srgbClr val="006484"/>
    <a:srgbClr val="DBE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1"/>
    <p:restoredTop sz="94558"/>
  </p:normalViewPr>
  <p:slideViewPr>
    <p:cSldViewPr snapToGrid="0" snapToObjects="1">
      <p:cViewPr varScale="1">
        <p:scale>
          <a:sx n="107" d="100"/>
          <a:sy n="107" d="100"/>
        </p:scale>
        <p:origin x="16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80483-8405-594F-95F8-D3FBF1CBF066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D8171-8004-1F48-80C5-5F8F56F05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Full Patter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B3CE40-2622-4F41-8961-58114E223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50875"/>
            <a:ext cx="7886700" cy="2721942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CEB366-DFFF-124E-8FB2-DD516677BB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122192"/>
            <a:ext cx="7886700" cy="676142"/>
          </a:xfrm>
        </p:spPr>
        <p:txBody>
          <a:bodyPr>
            <a:normAutofit/>
          </a:bodyPr>
          <a:lstStyle>
            <a:lvl1pPr marL="0" indent="0">
              <a:buNone/>
              <a:defRPr sz="2000" b="1" spc="1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3F3BBD9-46E9-8D4F-A360-C22BF20FBA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6157797"/>
            <a:ext cx="7886700" cy="297332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// 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F45DD4-339C-334E-8C02-D6D08DCD66D5}"/>
              </a:ext>
            </a:extLst>
          </p:cNvPr>
          <p:cNvSpPr/>
          <p:nvPr userDrawn="1"/>
        </p:nvSpPr>
        <p:spPr>
          <a:xfrm>
            <a:off x="729592" y="1041869"/>
            <a:ext cx="2224875" cy="45719"/>
          </a:xfrm>
          <a:prstGeom prst="rect">
            <a:avLst/>
          </a:prstGeom>
          <a:solidFill>
            <a:srgbClr val="9CC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CC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8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64" y="1825625"/>
            <a:ext cx="6890076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6217467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4C1E35-476E-DC49-989E-58325A1DCCD5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052AC19-5F07-4D4A-9C6D-F8353253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4" y="772701"/>
            <a:ext cx="6890075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13659B61-A781-0B47-9008-7F6690FC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7C7CC0E-96D9-6644-B53D-9DE9FFD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28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3044858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150642"/>
            <a:ext cx="4651708" cy="3052708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DEA8F8-FC46-AE40-836E-1F1356373439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671B4F4-B7CE-4C4F-B7A3-2BC62CB88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304" y="1825625"/>
            <a:ext cx="6890076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D97DAD4-3DC5-9240-A8F4-0E40A6F3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304" y="772701"/>
            <a:ext cx="6890075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72233A2-CB91-9640-A9FB-40F031FB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DE837D9-31FB-6747-BB5D-30313C29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41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2022145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133604"/>
            <a:ext cx="4651708" cy="1981196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2" y="4226259"/>
            <a:ext cx="4651708" cy="1982967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0A44D2-66BE-7D48-A9AA-5CD3E0CEFEC5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7ABA9CF-0A24-444C-AB70-18A7DF1FC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6890076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C99FBA0-60F6-434C-861C-F6CAF1C7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4" y="772701"/>
            <a:ext cx="6890075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E0A42E5-B548-F448-93F1-22FA9629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3612A34-351C-3A40-8806-466A7A17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00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4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" y="-1"/>
            <a:ext cx="4651708" cy="197215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2072643"/>
            <a:ext cx="2263242" cy="197215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7"/>
            <a:ext cx="4651709" cy="207217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88468" y="2072643"/>
            <a:ext cx="2263242" cy="197215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BBB07D-D36E-EF4E-8766-BDDCE6AD9879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46467BF-103E-D042-9F56-E8D47EC1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816" y="1825625"/>
            <a:ext cx="6890076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5C606F1-D2F6-D546-8440-5F168D4D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816" y="772701"/>
            <a:ext cx="6890075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643ECD6-6049-594B-8CA6-9348B7B4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3F176444-485B-9E48-AA69-93CB5928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85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50C326-F360-A14D-9848-141A98A3BE83}"/>
              </a:ext>
            </a:extLst>
          </p:cNvPr>
          <p:cNvSpPr/>
          <p:nvPr userDrawn="1"/>
        </p:nvSpPr>
        <p:spPr>
          <a:xfrm>
            <a:off x="0" y="1"/>
            <a:ext cx="12192000" cy="6855553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585FEE-3C3C-0C4A-B489-9B8D84381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16" y="2493335"/>
            <a:ext cx="10497768" cy="187133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/ 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844150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adi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092343-A20F-9344-8BD6-7CDD800CA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16" y="2493335"/>
            <a:ext cx="10497768" cy="187133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/ 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771042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Patter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D55C-89B3-834C-BFFF-D077C6375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16" y="2493335"/>
            <a:ext cx="10497768" cy="187133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/ 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792439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-3048" y="0"/>
            <a:ext cx="12198096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7109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7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F2DC234-8FA0-3D45-A2E6-8427DF8C1B9D}"/>
              </a:ext>
            </a:extLst>
          </p:cNvPr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D423D6B-2263-1143-9038-996FA4197F05}"/>
              </a:ext>
            </a:extLst>
          </p:cNvPr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B17B4A7-CF1A-0C48-A592-305AD063C6A4}"/>
              </a:ext>
            </a:extLst>
          </p:cNvPr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6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Patter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7F4A7CB-4718-A447-80A8-5473DB78B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371" y="2094614"/>
            <a:ext cx="9391983" cy="2934587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E5BDA0-03D1-C146-9B1B-7C72703AA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45371" y="5164286"/>
            <a:ext cx="9391983" cy="562570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CF1996-1198-744A-8757-1DDCD1FC39F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645371" y="5998308"/>
            <a:ext cx="9391984" cy="317431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// Date</a:t>
            </a:r>
          </a:p>
        </p:txBody>
      </p:sp>
    </p:spTree>
    <p:extLst>
      <p:ext uri="{BB962C8B-B14F-4D97-AF65-F5344CB8AC3E}">
        <p14:creationId xmlns:p14="http://schemas.microsoft.com/office/powerpoint/2010/main" val="1573399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51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6B64B9-90AB-3045-9F9C-162A42097C10}"/>
              </a:ext>
            </a:extLst>
          </p:cNvPr>
          <p:cNvSpPr/>
          <p:nvPr userDrawn="1"/>
        </p:nvSpPr>
        <p:spPr>
          <a:xfrm>
            <a:off x="0" y="1"/>
            <a:ext cx="12192000" cy="6855553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66735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di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04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Gradi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41A4C7-71D0-F543-85C9-D64704F6B9E2}"/>
              </a:ext>
            </a:extLst>
          </p:cNvPr>
          <p:cNvSpPr txBox="1">
            <a:spLocks/>
          </p:cNvSpPr>
          <p:nvPr userDrawn="1"/>
        </p:nvSpPr>
        <p:spPr>
          <a:xfrm>
            <a:off x="1155514" y="2892056"/>
            <a:ext cx="9391983" cy="2137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765212-81AD-C342-9C12-8BB02A67A7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00009" y="4239253"/>
            <a:ext cx="9391983" cy="562570"/>
          </a:xfrm>
        </p:spPr>
        <p:txBody>
          <a:bodyPr>
            <a:normAutofit/>
          </a:bodyPr>
          <a:lstStyle>
            <a:lvl1pPr marL="0" indent="0" algn="ctr">
              <a:buNone/>
              <a:defRPr sz="2000" b="1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9F87BE-4311-2B4D-A077-360A5BDA22C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00008" y="5073275"/>
            <a:ext cx="9391984" cy="317431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// Date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2D2B3-E9E1-8142-ACC5-5E65A9395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009" y="1966382"/>
            <a:ext cx="9391983" cy="213714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18818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64" y="365125"/>
            <a:ext cx="11410507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0745E4-CF50-F14A-9132-FCC34309C172}"/>
              </a:ext>
            </a:extLst>
          </p:cNvPr>
          <p:cNvSpPr/>
          <p:nvPr userDrawn="1"/>
        </p:nvSpPr>
        <p:spPr>
          <a:xfrm>
            <a:off x="0" y="6219913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9374"/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EAFC3AB-FC99-AE43-8446-A0A029A5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72B3ABB-4B87-4A4A-8769-A299692E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4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64" y="1799674"/>
            <a:ext cx="5541336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701" y="1815735"/>
            <a:ext cx="5520070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79559-62B2-BF48-8F3A-9069A678D3AE}"/>
              </a:ext>
            </a:extLst>
          </p:cNvPr>
          <p:cNvSpPr/>
          <p:nvPr userDrawn="1"/>
        </p:nvSpPr>
        <p:spPr>
          <a:xfrm>
            <a:off x="0" y="6219913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F84629-2AEE-AC46-A2B9-D6494996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4" y="365125"/>
            <a:ext cx="11410507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1CC9F214-4B8F-A241-8F1B-D5E3B977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29204AD-66DA-504B-8B4C-AA518732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5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307C2-269E-6B46-9210-24C46DB68A7C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786AE96-593E-3F4B-956A-36180B15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594D8FC-9BA2-7B43-8255-2E9B9355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1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09FDD1-20F6-A041-84EF-F23B06693DDB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8FE732FD-3F1B-8C41-AABB-86AC72BB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0483349-AF9B-3144-ABCA-85EEF730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6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3E3B2-14A7-1448-8CD6-3BBB6DBF6AA9}"/>
              </a:ext>
            </a:extLst>
          </p:cNvPr>
          <p:cNvSpPr/>
          <p:nvPr userDrawn="1"/>
        </p:nvSpPr>
        <p:spPr>
          <a:xfrm>
            <a:off x="0" y="6219913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C2B3DFD-A919-2547-BB50-41E59A35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E3EBCA8-C9B6-4146-BA77-60B44AEC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08D45BA-F118-4448-BA38-034BBE4444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1"/>
            <a:ext cx="6096000" cy="6217468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293F8-4E1A-5846-82A0-E53916ADD1FB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Content Placeholder 26">
            <a:extLst>
              <a:ext uri="{FF2B5EF4-FFF2-40B4-BE49-F238E27FC236}">
                <a16:creationId xmlns:a16="http://schemas.microsoft.com/office/drawing/2014/main" id="{CA685156-FE7B-2544-969A-7A1FCE2D1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2265" y="1616151"/>
            <a:ext cx="5430253" cy="4499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2"/>
                </a:solidFill>
              </a:defRPr>
            </a:lvl2pPr>
            <a:lvl3pPr marL="914377" indent="0">
              <a:buNone/>
              <a:defRPr sz="1800">
                <a:solidFill>
                  <a:schemeClr val="tx2"/>
                </a:solidFill>
              </a:defRPr>
            </a:lvl3pPr>
            <a:lvl4pPr marL="1371566" indent="0">
              <a:buNone/>
              <a:defRPr sz="1800">
                <a:solidFill>
                  <a:schemeClr val="tx2"/>
                </a:solidFill>
              </a:defRPr>
            </a:lvl4pPr>
            <a:lvl5pPr marL="1828755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AE3C7A5-D987-6642-8759-74EFF7EA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5" y="772701"/>
            <a:ext cx="5430254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D042DFD-B5BC-FA48-977F-CFCA7F7F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FA86EF7-130D-564A-B96B-825B85BF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7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87FF-D228-AF49-87D5-A473DBACE8EB}" type="datetime1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SOUTH FLORIDA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0964-E4AE-1949-A7E1-C41B06CB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62" r:id="rId4"/>
    <p:sldLayoutId id="2147483664" r:id="rId5"/>
    <p:sldLayoutId id="2147483663" r:id="rId6"/>
    <p:sldLayoutId id="2147483665" r:id="rId7"/>
    <p:sldLayoutId id="2147483668" r:id="rId8"/>
    <p:sldLayoutId id="2147483669" r:id="rId9"/>
    <p:sldLayoutId id="2147483678" r:id="rId10"/>
    <p:sldLayoutId id="2147483679" r:id="rId11"/>
    <p:sldLayoutId id="2147483680" r:id="rId12"/>
    <p:sldLayoutId id="2147483681" r:id="rId13"/>
    <p:sldLayoutId id="2147483666" r:id="rId14"/>
    <p:sldLayoutId id="2147483674" r:id="rId15"/>
    <p:sldLayoutId id="2147483675" r:id="rId16"/>
    <p:sldLayoutId id="2147483682" r:id="rId17"/>
    <p:sldLayoutId id="2147483683" r:id="rId18"/>
    <p:sldLayoutId id="2147483684" r:id="rId19"/>
    <p:sldLayoutId id="2147483667" r:id="rId20"/>
    <p:sldLayoutId id="2147483670" r:id="rId21"/>
    <p:sldLayoutId id="2147483685" r:id="rId22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345F3AF-49CF-CF48-BAE0-F175970B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Workshops: Servers (and Much More)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63FB65-62ED-DD43-A749-E37142EB31F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Sept. 19, 2024</a:t>
            </a:r>
          </a:p>
        </p:txBody>
      </p:sp>
      <p:pic>
        <p:nvPicPr>
          <p:cNvPr id="6" name="Picture 5" descr="University of South Florida">
            <a:extLst>
              <a:ext uri="{FF2B5EF4-FFF2-40B4-BE49-F238E27FC236}">
                <a16:creationId xmlns:a16="http://schemas.microsoft.com/office/drawing/2014/main" id="{602AB8D2-B6F8-DF47-8FE3-919123015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507" y="6066815"/>
            <a:ext cx="2828276" cy="4817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5A0142-FBA2-4045-AA65-848BAAA2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36589" y="5765478"/>
            <a:ext cx="2224875" cy="45719"/>
          </a:xfrm>
          <a:prstGeom prst="rect">
            <a:avLst/>
          </a:prstGeom>
          <a:solidFill>
            <a:srgbClr val="9CC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CC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9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D98099-0528-B54F-B424-FFAFDA38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&gt; PUBLISHING PAGES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CFF86D-F746-3843-87A5-AD0AA9F8D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264" y="1799674"/>
            <a:ext cx="5095861" cy="4351339"/>
          </a:xfrm>
        </p:spPr>
        <p:txBody>
          <a:bodyPr>
            <a:normAutofit/>
          </a:bodyPr>
          <a:lstStyle/>
          <a:p>
            <a:r>
              <a:rPr lang="en-US" sz="2400" dirty="0"/>
              <a:t>Publishing a page to the Test server generates a shareable test site link.</a:t>
            </a:r>
          </a:p>
          <a:p>
            <a:pPr lvl="1"/>
            <a:r>
              <a:rPr lang="en-US" sz="2000" dirty="0"/>
              <a:t>Test site links display the content </a:t>
            </a:r>
            <a:r>
              <a:rPr lang="en-US" sz="2000" i="1" dirty="0"/>
              <a:t>exactly</a:t>
            </a:r>
            <a:r>
              <a:rPr lang="en-US" sz="2000" dirty="0"/>
              <a:t> as it would appear published live.</a:t>
            </a:r>
          </a:p>
        </p:txBody>
      </p:sp>
      <p:pic>
        <p:nvPicPr>
          <p:cNvPr id="4" name="Picture 3" descr="A screenshot of a test page highlighting testsite.usf.edu in the URL field">
            <a:extLst>
              <a:ext uri="{FF2B5EF4-FFF2-40B4-BE49-F238E27FC236}">
                <a16:creationId xmlns:a16="http://schemas.microsoft.com/office/drawing/2014/main" id="{9DE852B3-9FB2-3BEF-BBD6-236724B47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117"/>
          <a:stretch/>
        </p:blipFill>
        <p:spPr>
          <a:xfrm>
            <a:off x="5498125" y="1690688"/>
            <a:ext cx="6561900" cy="419955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C3E641-D2C9-3A41-84BC-3B83E7C0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88897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&gt; HOW TO PUBLISH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4376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Click the box(es) next to the page(s) you want to publish to Test.</a:t>
            </a:r>
          </a:p>
          <a:p>
            <a:pPr marL="0" indent="0">
              <a:buNone/>
            </a:pPr>
            <a:r>
              <a:rPr lang="en-US" sz="2400" dirty="0"/>
              <a:t>2. Click Publish.</a:t>
            </a:r>
          </a:p>
        </p:txBody>
      </p:sp>
      <p:pic>
        <p:nvPicPr>
          <p:cNvPr id="5" name="Picture 4" descr="A screenshot showing the Publish button that appears when multiple files are selected">
            <a:extLst>
              <a:ext uri="{FF2B5EF4-FFF2-40B4-BE49-F238E27FC236}">
                <a16:creationId xmlns:a16="http://schemas.microsoft.com/office/drawing/2014/main" id="{231D3AE1-DDA2-CFEE-C5BA-2FF39C4B8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04" y="3042297"/>
            <a:ext cx="8110591" cy="233573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240393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&gt; HOW TO PUBLISH PAGES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5" y="1825625"/>
            <a:ext cx="6517010" cy="4376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Change the Publish Target to Test using the dropdown.</a:t>
            </a:r>
          </a:p>
          <a:p>
            <a:pPr marL="0" indent="0">
              <a:buNone/>
            </a:pPr>
            <a:r>
              <a:rPr lang="en-US" sz="2400" dirty="0"/>
              <a:t>4. Add a Version Description for context.</a:t>
            </a:r>
          </a:p>
          <a:p>
            <a:pPr marL="0" indent="0">
              <a:buNone/>
            </a:pPr>
            <a:r>
              <a:rPr lang="en-US" sz="2400" dirty="0"/>
              <a:t>5. Click Publish.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  <p:pic>
        <p:nvPicPr>
          <p:cNvPr id="9" name="Picture 8" descr="A screenshot of the Publish modal window with the Publish Target dropdown as well as the Version Description text box">
            <a:extLst>
              <a:ext uri="{FF2B5EF4-FFF2-40B4-BE49-F238E27FC236}">
                <a16:creationId xmlns:a16="http://schemas.microsoft.com/office/drawing/2014/main" id="{5F25B388-2657-69D7-31B5-451BAFEC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832" y="1474198"/>
            <a:ext cx="4554903" cy="46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0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&gt; HOW TO PUBLISH PAGES (final steps)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5095861" cy="4376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6. Check the bottom lefthand corner for the modal window indicating the page has been published to Test.</a:t>
            </a:r>
          </a:p>
          <a:p>
            <a:pPr marL="0" indent="0">
              <a:buNone/>
            </a:pPr>
            <a:r>
              <a:rPr lang="en-US" sz="2400" dirty="0"/>
              <a:t>7. Click the hyperlink “View in new window”.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The URL will start with </a:t>
            </a:r>
            <a:r>
              <a:rPr lang="en-US" sz="2000" dirty="0"/>
              <a:t>“</a:t>
            </a:r>
            <a:r>
              <a:rPr lang="en-US" sz="2000" dirty="0" err="1"/>
              <a:t>testsite</a:t>
            </a:r>
            <a:r>
              <a:rPr lang="en-US" sz="2000" dirty="0"/>
              <a:t>”.</a:t>
            </a:r>
          </a:p>
          <a:p>
            <a:pPr lvl="1"/>
            <a:r>
              <a:rPr lang="en-US" sz="2000" dirty="0"/>
              <a:t>Highlight and copy the URL to share the test page(s).</a:t>
            </a:r>
          </a:p>
        </p:txBody>
      </p:sp>
      <p:pic>
        <p:nvPicPr>
          <p:cNvPr id="6" name="Picture 5" descr="A screenshot of a message indicating a file has been successfully published, along with a link to view it">
            <a:extLst>
              <a:ext uri="{FF2B5EF4-FFF2-40B4-BE49-F238E27FC236}">
                <a16:creationId xmlns:a16="http://schemas.microsoft.com/office/drawing/2014/main" id="{449E1846-ECF5-C339-06D8-998CFB324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52" y="3875304"/>
            <a:ext cx="4363284" cy="642805"/>
          </a:xfrm>
          <a:prstGeom prst="rect">
            <a:avLst/>
          </a:prstGeom>
        </p:spPr>
      </p:pic>
      <p:pic>
        <p:nvPicPr>
          <p:cNvPr id="7" name="Picture 6" descr="A screenshot of the published page with testsite.usf.edu highlighted in the URL field">
            <a:extLst>
              <a:ext uri="{FF2B5EF4-FFF2-40B4-BE49-F238E27FC236}">
                <a16:creationId xmlns:a16="http://schemas.microsoft.com/office/drawing/2014/main" id="{21F02E1B-093B-9A93-756D-39AB410F14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117"/>
          <a:stretch/>
        </p:blipFill>
        <p:spPr>
          <a:xfrm>
            <a:off x="5498125" y="1920446"/>
            <a:ext cx="6561900" cy="419955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112916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&gt; VIEW PUBLISHED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4356514"/>
          </a:xfrm>
        </p:spPr>
        <p:txBody>
          <a:bodyPr>
            <a:normAutofit/>
          </a:bodyPr>
          <a:lstStyle/>
          <a:p>
            <a:r>
              <a:rPr lang="en-US" sz="2400" dirty="0"/>
              <a:t>You can check to see if your files have been published to Test by changing the Server dropdown to “Test”.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9" name="Picture 8" descr="A screenshot of the server dropdown menu, showing options for Staging, Production, and Test, with Test highlighted">
            <a:extLst>
              <a:ext uri="{FF2B5EF4-FFF2-40B4-BE49-F238E27FC236}">
                <a16:creationId xmlns:a16="http://schemas.microsoft.com/office/drawing/2014/main" id="{5FCAB1C4-209B-966E-478A-111860EB0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64" y="2862920"/>
            <a:ext cx="2706029" cy="2296025"/>
          </a:xfrm>
          <a:prstGeom prst="rect">
            <a:avLst/>
          </a:prstGeom>
        </p:spPr>
      </p:pic>
      <p:pic>
        <p:nvPicPr>
          <p:cNvPr id="11" name="Picture 10" descr="A screenshot of the Staging dropdown set to Test, showing the published file’s location">
            <a:extLst>
              <a:ext uri="{FF2B5EF4-FFF2-40B4-BE49-F238E27FC236}">
                <a16:creationId xmlns:a16="http://schemas.microsoft.com/office/drawing/2014/main" id="{3257916A-38DC-E9D4-86C4-64027D360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352" y="2862920"/>
            <a:ext cx="8376359" cy="218448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3024906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&gt; WHEN AND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10919328" cy="4376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When/what files should be published to the Test server?</a:t>
            </a:r>
            <a:br>
              <a:rPr lang="en-US" sz="2400" b="1" dirty="0"/>
            </a:br>
            <a:endParaRPr lang="en-US" sz="2400" b="1" dirty="0"/>
          </a:p>
          <a:p>
            <a:pPr marL="227965" indent="-227965"/>
            <a:r>
              <a:rPr lang="en-US" sz="2400" b="1" dirty="0"/>
              <a:t>Pages = </a:t>
            </a:r>
            <a:r>
              <a:rPr lang="en-US" sz="2400" dirty="0"/>
              <a:t>All content has been completed and needs approval, or to see a “live” preview.</a:t>
            </a:r>
            <a:endParaRPr lang="en-US" sz="2400" b="1" dirty="0">
              <a:cs typeface="Arial" panose="020B0604020202020204"/>
            </a:endParaRPr>
          </a:p>
          <a:p>
            <a:pPr marL="227965" indent="-227965"/>
            <a:r>
              <a:rPr lang="en-US" sz="2400" b="1" dirty="0"/>
              <a:t>Documents, Images, Widgets =</a:t>
            </a:r>
            <a:r>
              <a:rPr lang="en-US" sz="2400" dirty="0"/>
              <a:t> Immediately after creation or upload.</a:t>
            </a:r>
            <a:endParaRPr lang="en-US" sz="2400" dirty="0">
              <a:cs typeface="Arial"/>
            </a:endParaRPr>
          </a:p>
          <a:p>
            <a:pPr marL="227965" indent="-227965"/>
            <a:r>
              <a:rPr lang="en-US" sz="2400" b="1" dirty="0">
                <a:cs typeface="Arial"/>
              </a:rPr>
              <a:t>Folders, Website Sections = </a:t>
            </a:r>
            <a:r>
              <a:rPr lang="en-US" sz="2400" dirty="0">
                <a:cs typeface="Arial"/>
              </a:rPr>
              <a:t>N/A (files </a:t>
            </a:r>
            <a:r>
              <a:rPr lang="en-US" sz="2400" i="1" dirty="0">
                <a:cs typeface="Arial"/>
              </a:rPr>
              <a:t>within</a:t>
            </a:r>
            <a:r>
              <a:rPr lang="en-US" sz="2400" dirty="0">
                <a:cs typeface="Arial"/>
              </a:rPr>
              <a:t> are published)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1285063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A546-995E-E94A-8936-21C33FAA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= LIVE</a:t>
            </a:r>
          </a:p>
        </p:txBody>
      </p:sp>
    </p:spTree>
    <p:extLst>
      <p:ext uri="{BB962C8B-B14F-4D97-AF65-F5344CB8AC3E}">
        <p14:creationId xmlns:p14="http://schemas.microsoft.com/office/powerpoint/2010/main" val="496516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4356514"/>
          </a:xfrm>
        </p:spPr>
        <p:txBody>
          <a:bodyPr>
            <a:normAutofit/>
          </a:bodyPr>
          <a:lstStyle/>
          <a:p>
            <a:r>
              <a:rPr lang="en-US" sz="2400" dirty="0"/>
              <a:t>Publishing a file to the Production server means it is live online for all to see/search for.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735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&gt; HOW TO PUBLISH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4376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Click the box(es) next to the page(s) you want to publish to Production.</a:t>
            </a:r>
          </a:p>
          <a:p>
            <a:pPr marL="0" indent="0">
              <a:buNone/>
            </a:pPr>
            <a:r>
              <a:rPr lang="en-US" sz="2400" dirty="0"/>
              <a:t>2. Click Publish.</a:t>
            </a:r>
          </a:p>
        </p:txBody>
      </p:sp>
      <p:pic>
        <p:nvPicPr>
          <p:cNvPr id="5" name="Picture 4" descr="A screenshot showing the Publish button that appears when files are selected">
            <a:extLst>
              <a:ext uri="{FF2B5EF4-FFF2-40B4-BE49-F238E27FC236}">
                <a16:creationId xmlns:a16="http://schemas.microsoft.com/office/drawing/2014/main" id="{231D3AE1-DDA2-CFEE-C5BA-2FF39C4B8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04" y="3042297"/>
            <a:ext cx="8110591" cy="233573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204320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PRODUCTION &gt; HOW TO PUBLISH PAGES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5" y="1825625"/>
            <a:ext cx="6517010" cy="4376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Keep the default Publish Target set to Production.</a:t>
            </a:r>
          </a:p>
          <a:p>
            <a:pPr marL="0" indent="0">
              <a:buNone/>
            </a:pPr>
            <a:r>
              <a:rPr lang="en-US" sz="2400" dirty="0"/>
              <a:t>4. Add a Version Description for context.</a:t>
            </a:r>
          </a:p>
          <a:p>
            <a:pPr marL="0" indent="0">
              <a:buNone/>
            </a:pPr>
            <a:r>
              <a:rPr lang="en-US" sz="2400" dirty="0"/>
              <a:t>5. Click Publish.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  <p:pic>
        <p:nvPicPr>
          <p:cNvPr id="9" name="Picture 8" descr="A screenshot of the Publish modal window with the Publish Target dropdown set to Production as well as a note in the Version Description text box">
            <a:extLst>
              <a:ext uri="{FF2B5EF4-FFF2-40B4-BE49-F238E27FC236}">
                <a16:creationId xmlns:a16="http://schemas.microsoft.com/office/drawing/2014/main" id="{37C785F5-21D1-825D-42D9-CEE5DAAE4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600" y="1436361"/>
            <a:ext cx="4554903" cy="46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3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A546-995E-E94A-8936-21C33FAA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= CREATING</a:t>
            </a:r>
          </a:p>
        </p:txBody>
      </p:sp>
    </p:spTree>
    <p:extLst>
      <p:ext uri="{BB962C8B-B14F-4D97-AF65-F5344CB8AC3E}">
        <p14:creationId xmlns:p14="http://schemas.microsoft.com/office/powerpoint/2010/main" val="1420604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PRODUCTION &gt; HOW TO PUBLISH PAGES (final steps)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5095861" cy="4376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6. Check the bottom lefthand corner for the modal window indicating the page has been published to Production.</a:t>
            </a:r>
          </a:p>
          <a:p>
            <a:pPr marL="0" indent="0">
              <a:buNone/>
            </a:pPr>
            <a:r>
              <a:rPr lang="en-US" sz="2400" dirty="0"/>
              <a:t>7. Click the hyperlink “View in new window”.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 descr="A screenshot of a message indicating a file has been successfully published, along with a link to view it">
            <a:extLst>
              <a:ext uri="{FF2B5EF4-FFF2-40B4-BE49-F238E27FC236}">
                <a16:creationId xmlns:a16="http://schemas.microsoft.com/office/drawing/2014/main" id="{449E1846-ECF5-C339-06D8-998CFB324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50" y="4327791"/>
            <a:ext cx="4363284" cy="642805"/>
          </a:xfrm>
          <a:prstGeom prst="rect">
            <a:avLst/>
          </a:prstGeom>
        </p:spPr>
      </p:pic>
      <p:pic>
        <p:nvPicPr>
          <p:cNvPr id="5" name="Picture 4" descr="A screenshot of the published page with usf.edu highlighted in the URL field">
            <a:extLst>
              <a:ext uri="{FF2B5EF4-FFF2-40B4-BE49-F238E27FC236}">
                <a16:creationId xmlns:a16="http://schemas.microsoft.com/office/drawing/2014/main" id="{C63DEA72-ED59-4CDE-2CEA-DF459CA65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125" y="1690688"/>
            <a:ext cx="6451600" cy="431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1918466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&gt; VIEW PUBLISHED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4356514"/>
          </a:xfrm>
        </p:spPr>
        <p:txBody>
          <a:bodyPr>
            <a:normAutofit/>
          </a:bodyPr>
          <a:lstStyle/>
          <a:p>
            <a:r>
              <a:rPr lang="en-US" sz="2400" dirty="0"/>
              <a:t>You can check to see if your files have been published to Production by changing the Server dropdown to “Production”.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 descr="A screenshot of the server dropdown menu, showing options for Staging, Production, and Test, with Production highlighted">
            <a:extLst>
              <a:ext uri="{FF2B5EF4-FFF2-40B4-BE49-F238E27FC236}">
                <a16:creationId xmlns:a16="http://schemas.microsoft.com/office/drawing/2014/main" id="{0DE67D82-6330-C9DA-1930-47451C0E6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64" y="2940710"/>
            <a:ext cx="2706028" cy="2319453"/>
          </a:xfrm>
          <a:prstGeom prst="rect">
            <a:avLst/>
          </a:prstGeom>
        </p:spPr>
      </p:pic>
      <p:pic>
        <p:nvPicPr>
          <p:cNvPr id="7" name="Picture 6" descr="A screenshot of the Staging dropdown set to Production, showing the published file’s location">
            <a:extLst>
              <a:ext uri="{FF2B5EF4-FFF2-40B4-BE49-F238E27FC236}">
                <a16:creationId xmlns:a16="http://schemas.microsoft.com/office/drawing/2014/main" id="{921396CF-7C93-56D6-32AF-5BA0C469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177" y="2844538"/>
            <a:ext cx="7992679" cy="237577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3662569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&gt; WHEN AND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10919328" cy="4376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When/what files should be published to the Production server?</a:t>
            </a:r>
            <a:br>
              <a:rPr lang="en-US" sz="2400" b="1" dirty="0"/>
            </a:br>
            <a:endParaRPr lang="en-US" sz="2400" b="1" dirty="0"/>
          </a:p>
          <a:p>
            <a:pPr marL="227965" indent="-227965"/>
            <a:r>
              <a:rPr lang="en-US" sz="2400" b="1" dirty="0"/>
              <a:t>Pages =</a:t>
            </a:r>
            <a:r>
              <a:rPr lang="en-US" sz="2400" dirty="0"/>
              <a:t> All content has been completed and/or approved.</a:t>
            </a:r>
            <a:endParaRPr lang="en-US" sz="2400" dirty="0">
              <a:cs typeface="Arial"/>
            </a:endParaRPr>
          </a:p>
          <a:p>
            <a:pPr marL="227965" indent="-227965"/>
            <a:r>
              <a:rPr lang="en-US" sz="2400" b="1" dirty="0"/>
              <a:t>Documents, Images, Widgets =</a:t>
            </a:r>
            <a:r>
              <a:rPr lang="en-US" sz="2400" dirty="0"/>
              <a:t> Immediately after creation or upload.</a:t>
            </a:r>
            <a:endParaRPr lang="en-US" sz="2400" dirty="0">
              <a:cs typeface="Arial"/>
            </a:endParaRPr>
          </a:p>
          <a:p>
            <a:pPr marL="227965" indent="-227965"/>
            <a:r>
              <a:rPr lang="en-US" sz="2400" b="1" dirty="0">
                <a:cs typeface="Arial" panose="020B0604020202020204"/>
              </a:rPr>
              <a:t>Folders, Website Sections = </a:t>
            </a:r>
            <a:r>
              <a:rPr lang="en-US" sz="2400" dirty="0">
                <a:cs typeface="Arial" panose="020B0604020202020204"/>
              </a:rPr>
              <a:t>N/A (files </a:t>
            </a:r>
            <a:r>
              <a:rPr lang="en-US" sz="2400" i="1" dirty="0">
                <a:cs typeface="Arial" panose="020B0604020202020204"/>
              </a:rPr>
              <a:t>within</a:t>
            </a:r>
            <a:r>
              <a:rPr lang="en-US" sz="2400" dirty="0">
                <a:cs typeface="Arial" panose="020B0604020202020204"/>
              </a:rPr>
              <a:t> are published)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1134023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0" y="4693443"/>
            <a:ext cx="5842000" cy="1325563"/>
          </a:xfrm>
        </p:spPr>
        <p:txBody>
          <a:bodyPr>
            <a:noAutofit/>
          </a:bodyPr>
          <a:lstStyle/>
          <a:p>
            <a:r>
              <a:rPr lang="en-US" sz="7700" dirty="0"/>
              <a:t>THANK       !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  <p:pic>
        <p:nvPicPr>
          <p:cNvPr id="7" name="Picture 6" descr="You">
            <a:extLst>
              <a:ext uri="{FF2B5EF4-FFF2-40B4-BE49-F238E27FC236}">
                <a16:creationId xmlns:a16="http://schemas.microsoft.com/office/drawing/2014/main" id="{7B0AA2FB-68D7-2CED-0865-91E105FB40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412"/>
          <a:stretch/>
        </p:blipFill>
        <p:spPr>
          <a:xfrm>
            <a:off x="6776221" y="4471814"/>
            <a:ext cx="1865973" cy="1407115"/>
          </a:xfrm>
          <a:prstGeom prst="rect">
            <a:avLst/>
          </a:prstGeom>
        </p:spPr>
      </p:pic>
      <p:pic>
        <p:nvPicPr>
          <p:cNvPr id="10" name="Picture 9" descr="Rocky the Bull typing on a laptop">
            <a:extLst>
              <a:ext uri="{FF2B5EF4-FFF2-40B4-BE49-F238E27FC236}">
                <a16:creationId xmlns:a16="http://schemas.microsoft.com/office/drawing/2014/main" id="{A8291280-3D5A-723F-B4A4-2DBD34033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153175"/>
            <a:ext cx="5842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6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44062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sz="2400" i="1" dirty="0"/>
              <a:t>All</a:t>
            </a:r>
            <a:r>
              <a:rPr lang="en-US" sz="2400" dirty="0"/>
              <a:t> files (pages, website sections, folders, images, documents, widgets) should be created in the </a:t>
            </a:r>
            <a:r>
              <a:rPr lang="en-US" sz="2400" i="1" dirty="0"/>
              <a:t>Staging</a:t>
            </a:r>
            <a:r>
              <a:rPr lang="en-US" sz="2400" dirty="0"/>
              <a:t> server.</a:t>
            </a:r>
            <a:endParaRPr lang="en-US"/>
          </a:p>
          <a:p>
            <a:pPr marL="227965" indent="-227965"/>
            <a:r>
              <a:rPr lang="en-US" sz="2400" dirty="0"/>
              <a:t>The Staging server screen is set by default.</a:t>
            </a:r>
            <a:endParaRPr lang="en-US" sz="2400" dirty="0">
              <a:cs typeface="Arial" panose="020B0604020202020204"/>
            </a:endParaRPr>
          </a:p>
          <a:p>
            <a:pPr marL="685165" lvl="1" indent="-227965"/>
            <a:r>
              <a:rPr lang="en-US" dirty="0"/>
              <a:t>When in doubt, don’t change anything.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sz="2400" b="1" dirty="0"/>
              <a:t>What does “created” mean in this context?</a:t>
            </a:r>
          </a:p>
        </p:txBody>
      </p:sp>
      <p:pic>
        <p:nvPicPr>
          <p:cNvPr id="5" name="Picture 4" descr="A screenshot highlighting the location of the Staging server indicator in the top right of the CMS">
            <a:extLst>
              <a:ext uri="{FF2B5EF4-FFF2-40B4-BE49-F238E27FC236}">
                <a16:creationId xmlns:a16="http://schemas.microsoft.com/office/drawing/2014/main" id="{E75428F2-6BBB-D2D7-D428-7BCCBB90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03" y="3538329"/>
            <a:ext cx="9520994" cy="167816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33225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&gt;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2478018"/>
          </a:xfrm>
        </p:spPr>
        <p:txBody>
          <a:bodyPr>
            <a:normAutofit/>
          </a:bodyPr>
          <a:lstStyle/>
          <a:p>
            <a:r>
              <a:rPr lang="en-US" b="1" dirty="0"/>
              <a:t>NEW = </a:t>
            </a:r>
            <a:r>
              <a:rPr lang="en-US" dirty="0"/>
              <a:t>Page, Folder, Website Section, Widget	</a:t>
            </a:r>
          </a:p>
          <a:p>
            <a:pPr lvl="1"/>
            <a:r>
              <a:rPr lang="en-US" dirty="0"/>
              <a:t>Check breadcrumbs to make sure you are in the correct CMS location.</a:t>
            </a:r>
          </a:p>
          <a:p>
            <a:pPr lvl="1"/>
            <a:endParaRPr lang="en-US" dirty="0"/>
          </a:p>
        </p:txBody>
      </p:sp>
      <p:pic>
        <p:nvPicPr>
          <p:cNvPr id="6" name="Picture 5" descr="A screenshot highlighting the New button as well as the CMS breadcrumb links">
            <a:extLst>
              <a:ext uri="{FF2B5EF4-FFF2-40B4-BE49-F238E27FC236}">
                <a16:creationId xmlns:a16="http://schemas.microsoft.com/office/drawing/2014/main" id="{169A09B4-A463-83CD-E890-7E7B7DCF8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098" y="3429000"/>
            <a:ext cx="7972837" cy="2293745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267496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&gt; NEW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2478018"/>
          </a:xfrm>
        </p:spPr>
        <p:txBody>
          <a:bodyPr>
            <a:normAutofit/>
          </a:bodyPr>
          <a:lstStyle/>
          <a:p>
            <a:r>
              <a:rPr lang="en-US" dirty="0"/>
              <a:t>The dropdown will display the items you can create new (based on your CMS location).</a:t>
            </a:r>
          </a:p>
          <a:p>
            <a:pPr lvl="1"/>
            <a:endParaRPr lang="en-US" dirty="0"/>
          </a:p>
        </p:txBody>
      </p:sp>
      <p:pic>
        <p:nvPicPr>
          <p:cNvPr id="11" name="Picture 10" descr="A screenshot highlighting dropdown options for creating a New Website Section and a New Page - Text">
            <a:extLst>
              <a:ext uri="{FF2B5EF4-FFF2-40B4-BE49-F238E27FC236}">
                <a16:creationId xmlns:a16="http://schemas.microsoft.com/office/drawing/2014/main" id="{75F49BE4-25C2-0FC9-5853-F0055B5F8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85" y="3189093"/>
            <a:ext cx="9973030" cy="179550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340372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&gt; 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2478018"/>
          </a:xfrm>
        </p:spPr>
        <p:txBody>
          <a:bodyPr>
            <a:normAutofit/>
          </a:bodyPr>
          <a:lstStyle/>
          <a:p>
            <a:r>
              <a:rPr lang="en-US" b="1" dirty="0"/>
              <a:t>UPLOAD = </a:t>
            </a:r>
            <a:r>
              <a:rPr lang="en-US" dirty="0"/>
              <a:t>Image, Document</a:t>
            </a:r>
          </a:p>
          <a:p>
            <a:pPr lvl="1"/>
            <a:r>
              <a:rPr lang="en-US" dirty="0"/>
              <a:t>Check breadcrumbs to make sure you are in the correct CMS location.</a:t>
            </a:r>
          </a:p>
          <a:p>
            <a:pPr lvl="1"/>
            <a:r>
              <a:rPr lang="en-US" dirty="0"/>
              <a:t>NEW = Folder </a:t>
            </a:r>
            <a:r>
              <a:rPr lang="en-US" i="1" dirty="0"/>
              <a:t>only</a:t>
            </a:r>
          </a:p>
          <a:p>
            <a:pPr marL="457189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screenshot highlighting the Upload button as well as breadcrumbs showing a documents folder">
            <a:extLst>
              <a:ext uri="{FF2B5EF4-FFF2-40B4-BE49-F238E27FC236}">
                <a16:creationId xmlns:a16="http://schemas.microsoft.com/office/drawing/2014/main" id="{C43C3677-89CB-499E-CC09-C84A05A42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82" y="3263417"/>
            <a:ext cx="7974435" cy="2662744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114088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&gt; UPLOAD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2478018"/>
          </a:xfrm>
        </p:spPr>
        <p:txBody>
          <a:bodyPr>
            <a:normAutofit/>
          </a:bodyPr>
          <a:lstStyle/>
          <a:p>
            <a:r>
              <a:rPr lang="en-US" dirty="0"/>
              <a:t>The modal window will outline the allowed extensions (based on your CMS location).</a:t>
            </a:r>
          </a:p>
          <a:p>
            <a:pPr lvl="1"/>
            <a:endParaRPr lang="en-US" dirty="0"/>
          </a:p>
        </p:txBody>
      </p:sp>
      <p:pic>
        <p:nvPicPr>
          <p:cNvPr id="11" name="Picture 10" descr="A screenshot showing the upload modal window, with the allowed extensions of JPEG, JPG, and PNG">
            <a:extLst>
              <a:ext uri="{FF2B5EF4-FFF2-40B4-BE49-F238E27FC236}">
                <a16:creationId xmlns:a16="http://schemas.microsoft.com/office/drawing/2014/main" id="{B73CDB34-DFD9-F8C4-B5A7-2D0334DE8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104" y="2884520"/>
            <a:ext cx="6005792" cy="3108119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1320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A546-995E-E94A-8936-21C33FAA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= REVIEW</a:t>
            </a:r>
          </a:p>
        </p:txBody>
      </p:sp>
    </p:spTree>
    <p:extLst>
      <p:ext uri="{BB962C8B-B14F-4D97-AF65-F5344CB8AC3E}">
        <p14:creationId xmlns:p14="http://schemas.microsoft.com/office/powerpoint/2010/main" val="265614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9071-5D4E-E842-8268-8CD319D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4356514"/>
          </a:xfrm>
        </p:spPr>
        <p:txBody>
          <a:bodyPr>
            <a:normAutofit/>
          </a:bodyPr>
          <a:lstStyle/>
          <a:p>
            <a:r>
              <a:rPr lang="en-US" sz="2400" dirty="0"/>
              <a:t>Files (typically pages) that need approval by colleagues/stakeholders before going live can be published to the Test server for review.</a:t>
            </a:r>
          </a:p>
          <a:p>
            <a:r>
              <a:rPr lang="en-US" sz="2400" dirty="0"/>
              <a:t>Content Managers can also publish to the Test server to see a “live” preview of their pages before they are online for all to see/search for.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What does “published” mean in this context?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151848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SF 1">
      <a:dk1>
        <a:srgbClr val="000000"/>
      </a:dk1>
      <a:lt1>
        <a:srgbClr val="FFFFFF"/>
      </a:lt1>
      <a:dk2>
        <a:srgbClr val="455F69"/>
      </a:dk2>
      <a:lt2>
        <a:srgbClr val="C9D2D7"/>
      </a:lt2>
      <a:accent1>
        <a:srgbClr val="006747"/>
      </a:accent1>
      <a:accent2>
        <a:srgbClr val="EDEBD1"/>
      </a:accent2>
      <a:accent3>
        <a:srgbClr val="CFC393"/>
      </a:accent3>
      <a:accent4>
        <a:srgbClr val="9CCB3B"/>
      </a:accent4>
      <a:accent5>
        <a:srgbClr val="7E96A0"/>
      </a:accent5>
      <a:accent6>
        <a:srgbClr val="80B0A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30202</TotalTime>
  <Words>810</Words>
  <Application>Microsoft Macintosh PowerPoint</Application>
  <PresentationFormat>Widescreen</PresentationFormat>
  <Paragraphs>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CMS Workshops: Servers (and Much More)</vt:lpstr>
      <vt:lpstr>STAGING = CREATING</vt:lpstr>
      <vt:lpstr>STAGING SERVER</vt:lpstr>
      <vt:lpstr>STAGING &gt; NEW</vt:lpstr>
      <vt:lpstr>STAGING &gt; NEW (cont.)</vt:lpstr>
      <vt:lpstr>STAGING &gt; UPLOAD</vt:lpstr>
      <vt:lpstr>STAGING &gt; UPLOAD (cont.)</vt:lpstr>
      <vt:lpstr>TEST = REVIEW</vt:lpstr>
      <vt:lpstr>TEST SERVER</vt:lpstr>
      <vt:lpstr>TEST &gt; PUBLISHING PAGES</vt:lpstr>
      <vt:lpstr>TEST &gt; HOW TO PUBLISH PAGES</vt:lpstr>
      <vt:lpstr>TEST &gt; HOW TO PUBLISH PAGES (cont.)</vt:lpstr>
      <vt:lpstr>TEST &gt; HOW TO PUBLISH PAGES (final steps)</vt:lpstr>
      <vt:lpstr>TEST &gt; VIEW PUBLISHED PAGES</vt:lpstr>
      <vt:lpstr>TEST &gt; WHEN AND WHAT</vt:lpstr>
      <vt:lpstr>PRODUCTION = LIVE</vt:lpstr>
      <vt:lpstr>PRODUCTION SERVER</vt:lpstr>
      <vt:lpstr>PRODUCTION &gt; HOW TO PUBLISH PAGES</vt:lpstr>
      <vt:lpstr>PRODUCTION &gt; HOW TO PUBLISH PAGES (cont.)</vt:lpstr>
      <vt:lpstr>PRODUCTION &gt; HOW TO PUBLISH PAGES (final steps)</vt:lpstr>
      <vt:lpstr>PRODUCTION &gt; VIEW PUBLISHED PAGES</vt:lpstr>
      <vt:lpstr>PRODUCTION &gt; WHEN AND WHAT</vt:lpstr>
      <vt:lpstr>THANK      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Grace Beck</cp:lastModifiedBy>
  <cp:revision>157</cp:revision>
  <dcterms:created xsi:type="dcterms:W3CDTF">2021-02-15T17:05:56Z</dcterms:created>
  <dcterms:modified xsi:type="dcterms:W3CDTF">2024-09-19T18:22:12Z</dcterms:modified>
</cp:coreProperties>
</file>