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5.xml" ContentType="application/inkml+xml"/>
  <Override PartName="/ppt/ink/ink6.xml" ContentType="application/inkml+xml"/>
  <Override PartName="/ppt/ink/ink3.xml" ContentType="application/inkml+xml"/>
  <Override PartName="/ppt/ink/ink7.xml" ContentType="application/inkml+xml"/>
  <Override PartName="/ppt/ink/ink4.xml" ContentType="application/inkml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7" r:id="rId3"/>
    <p:sldId id="258" r:id="rId4"/>
    <p:sldId id="259" r:id="rId5"/>
    <p:sldId id="260" r:id="rId6"/>
    <p:sldId id="261" r:id="rId7"/>
    <p:sldId id="285" r:id="rId8"/>
    <p:sldId id="273" r:id="rId9"/>
    <p:sldId id="286" r:id="rId10"/>
    <p:sldId id="277" r:id="rId11"/>
    <p:sldId id="262" r:id="rId12"/>
    <p:sldId id="263" r:id="rId13"/>
    <p:sldId id="265" r:id="rId14"/>
    <p:sldId id="264" r:id="rId15"/>
    <p:sldId id="269" r:id="rId16"/>
    <p:sldId id="28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72A"/>
    <a:srgbClr val="EEE3B7"/>
    <a:srgbClr val="EBD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99C3-228F-476F-8FAA-126FADB48687}" v="48" dt="2025-02-21T17:57:23.072"/>
    <p1510:client id="{2E50455D-AE76-47DB-AB29-0379813ED97A}" v="2439" dt="2025-02-21T18:09:46.741"/>
    <p1510:client id="{3AB7BFE4-66F7-46D7-AA69-F79F6332B992}" v="5" dt="2025-02-19T23:34:10.343"/>
    <p1510:client id="{55D5F1FE-443E-4676-B0E7-292CDB0F7ED8}" v="972" dt="2025-02-21T18:07:17.058"/>
    <p1510:client id="{7663BC84-6BF0-4E4E-9CF9-CF6289115E84}" v="549" dt="2025-02-20T20:34:35.987"/>
    <p1510:client id="{9B10BE26-D682-4334-B114-A07ACC22D71B}" v="412" dt="2025-02-21T01:41:37.656"/>
    <p1510:client id="{AC0976EF-7313-4A70-BD89-181C1B948120}" v="693" dt="2025-02-20T20:14:25.324"/>
    <p1510:client id="{CAAEF3D4-2358-4DB5-ACD6-86A3D5FCEB7C}" v="702" dt="2025-02-21T06:28:00.242"/>
    <p1510:client id="{DB28C2C9-0344-4472-81F1-4DB69C0CB341}" v="127" dt="2025-02-21T01:54:34.858"/>
    <p1510:client id="{E81837F3-D9DD-410B-AD1B-5F2C006EE303}" v="4179" dt="2025-02-21T06:24:27.918"/>
    <p1510:client id="{EAE200AD-3D21-4273-9267-693B16E9260B}" v="28" dt="2025-02-20T19:56:18.451"/>
    <p1510:client id="{ED46D0D5-7AF1-4416-9703-9F0B7D2E91CF}" v="59" dt="2025-02-21T01:59:28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3EB6C-0A44-464A-9FF9-B5B5A1DD834F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1897F3D1-3B13-4334-BE5F-DBD9DC857C4F}">
      <dgm:prSet phldrT="[Text]" phldr="0"/>
      <dgm:spPr/>
      <dgm:t>
        <a:bodyPr/>
        <a:lstStyle/>
        <a:p>
          <a:pPr rtl="0"/>
          <a:r>
            <a:rPr lang="en-US" dirty="0">
              <a:solidFill>
                <a:srgbClr val="27772A"/>
              </a:solidFill>
              <a:latin typeface="Trade Gothic Next Cond"/>
            </a:rPr>
            <a:t>Develop materials, host workshops, raise funds, save seeds</a:t>
          </a:r>
          <a:endParaRPr lang="en-US" dirty="0">
            <a:solidFill>
              <a:srgbClr val="27772A"/>
            </a:solidFill>
          </a:endParaRPr>
        </a:p>
      </dgm:t>
    </dgm:pt>
    <dgm:pt modelId="{6D6823D6-ADAF-4093-A0C0-80D32A138919}" type="parTrans" cxnId="{C86F4463-958D-4E5F-A785-1DADADEAE049}">
      <dgm:prSet/>
      <dgm:spPr/>
    </dgm:pt>
    <dgm:pt modelId="{E0105C9F-2791-4D8B-9DFD-F6B60920AB4B}" type="sibTrans" cxnId="{C86F4463-958D-4E5F-A785-1DADADEAE049}">
      <dgm:prSet/>
      <dgm:spPr/>
    </dgm:pt>
    <dgm:pt modelId="{7D979D48-297B-4F41-A903-D9C15682A29F}">
      <dgm:prSet phldrT="[Text]" phldr="0"/>
      <dgm:spPr/>
      <dgm:t>
        <a:bodyPr/>
        <a:lstStyle/>
        <a:p>
          <a:pPr rtl="0"/>
          <a:r>
            <a:rPr lang="en-US" dirty="0">
              <a:solidFill>
                <a:srgbClr val="27772A"/>
              </a:solidFill>
              <a:latin typeface="Trade Gothic Next Cond"/>
            </a:rPr>
            <a:t>Launch and set-up the physical space</a:t>
          </a:r>
          <a:endParaRPr lang="en-US" dirty="0">
            <a:solidFill>
              <a:srgbClr val="27772A"/>
            </a:solidFill>
          </a:endParaRPr>
        </a:p>
      </dgm:t>
    </dgm:pt>
    <dgm:pt modelId="{DA9F249E-8684-4F92-B145-EBA79BB4F231}" type="parTrans" cxnId="{4038B64F-B4DB-4814-8F36-B2417EE888F0}">
      <dgm:prSet/>
      <dgm:spPr/>
    </dgm:pt>
    <dgm:pt modelId="{474B1441-67C8-4C1C-99DD-964922B280EA}" type="sibTrans" cxnId="{4038B64F-B4DB-4814-8F36-B2417EE888F0}">
      <dgm:prSet/>
      <dgm:spPr/>
    </dgm:pt>
    <dgm:pt modelId="{837F9844-6AD2-43CB-9A66-CB0E567B81A7}">
      <dgm:prSet phldrT="[Text]" phldr="0"/>
      <dgm:spPr/>
      <dgm:t>
        <a:bodyPr/>
        <a:lstStyle/>
        <a:p>
          <a:pPr rtl="0"/>
          <a:r>
            <a:rPr lang="en-US" dirty="0">
              <a:solidFill>
                <a:srgbClr val="27772A"/>
              </a:solidFill>
              <a:latin typeface="Trade Gothic Next Cond"/>
            </a:rPr>
            <a:t>Use seed library committee (volunteers, students from food systems courses, and interns) to run the seed library and ensure longevity of project</a:t>
          </a:r>
          <a:endParaRPr lang="en-US" dirty="0">
            <a:solidFill>
              <a:srgbClr val="27772A"/>
            </a:solidFill>
          </a:endParaRPr>
        </a:p>
      </dgm:t>
    </dgm:pt>
    <dgm:pt modelId="{5B70B169-BF61-4BCF-8D38-C5D388F40FE3}" type="parTrans" cxnId="{C3535384-5D60-4365-876B-5E2CA2311A26}">
      <dgm:prSet/>
      <dgm:spPr/>
    </dgm:pt>
    <dgm:pt modelId="{3B90FD18-9B37-416D-97DD-E3DC7582E777}" type="sibTrans" cxnId="{C3535384-5D60-4365-876B-5E2CA2311A26}">
      <dgm:prSet/>
      <dgm:spPr/>
    </dgm:pt>
    <dgm:pt modelId="{2DBDD565-2130-4353-A048-957AC28BF27A}" type="pres">
      <dgm:prSet presAssocID="{8F73EB6C-0A44-464A-9FF9-B5B5A1DD834F}" presName="Name0" presStyleCnt="0">
        <dgm:presLayoutVars>
          <dgm:dir/>
          <dgm:resizeHandles val="exact"/>
        </dgm:presLayoutVars>
      </dgm:prSet>
      <dgm:spPr/>
    </dgm:pt>
    <dgm:pt modelId="{7A58CC56-8D3C-46E7-9429-D0ED40AE7A4A}" type="pres">
      <dgm:prSet presAssocID="{8F73EB6C-0A44-464A-9FF9-B5B5A1DD834F}" presName="arrow" presStyleLbl="bgShp" presStyleIdx="0" presStyleCnt="1"/>
      <dgm:spPr/>
    </dgm:pt>
    <dgm:pt modelId="{8E0A504C-A67C-44C8-9B80-35610265A5DE}" type="pres">
      <dgm:prSet presAssocID="{8F73EB6C-0A44-464A-9FF9-B5B5A1DD834F}" presName="points" presStyleCnt="0"/>
      <dgm:spPr/>
    </dgm:pt>
    <dgm:pt modelId="{A8F57809-24C7-4B03-B2F3-0461BC66C0AE}" type="pres">
      <dgm:prSet presAssocID="{1897F3D1-3B13-4334-BE5F-DBD9DC857C4F}" presName="compositeA" presStyleCnt="0"/>
      <dgm:spPr/>
    </dgm:pt>
    <dgm:pt modelId="{5B9985A0-45E4-48A3-AD85-BC58244EB45E}" type="pres">
      <dgm:prSet presAssocID="{1897F3D1-3B13-4334-BE5F-DBD9DC857C4F}" presName="textA" presStyleLbl="revTx" presStyleIdx="0" presStyleCnt="3">
        <dgm:presLayoutVars>
          <dgm:bulletEnabled val="1"/>
        </dgm:presLayoutVars>
      </dgm:prSet>
      <dgm:spPr/>
    </dgm:pt>
    <dgm:pt modelId="{6AA5C2D7-4675-48CC-A799-9D4ABC612476}" type="pres">
      <dgm:prSet presAssocID="{1897F3D1-3B13-4334-BE5F-DBD9DC857C4F}" presName="circleA" presStyleLbl="node1" presStyleIdx="0" presStyleCnt="3"/>
      <dgm:spPr/>
    </dgm:pt>
    <dgm:pt modelId="{95021DDB-787C-4A7C-A919-7E160946F3FC}" type="pres">
      <dgm:prSet presAssocID="{1897F3D1-3B13-4334-BE5F-DBD9DC857C4F}" presName="spaceA" presStyleCnt="0"/>
      <dgm:spPr/>
    </dgm:pt>
    <dgm:pt modelId="{6FAAC04F-B04F-4822-97E3-1C64C0867517}" type="pres">
      <dgm:prSet presAssocID="{E0105C9F-2791-4D8B-9DFD-F6B60920AB4B}" presName="space" presStyleCnt="0"/>
      <dgm:spPr/>
    </dgm:pt>
    <dgm:pt modelId="{51532D5E-A837-4A2C-B8C1-155E4946D61C}" type="pres">
      <dgm:prSet presAssocID="{7D979D48-297B-4F41-A903-D9C15682A29F}" presName="compositeB" presStyleCnt="0"/>
      <dgm:spPr/>
    </dgm:pt>
    <dgm:pt modelId="{02682E3B-42B2-43DC-8A89-76930EC5C7DC}" type="pres">
      <dgm:prSet presAssocID="{7D979D48-297B-4F41-A903-D9C15682A29F}" presName="textB" presStyleLbl="revTx" presStyleIdx="1" presStyleCnt="3">
        <dgm:presLayoutVars>
          <dgm:bulletEnabled val="1"/>
        </dgm:presLayoutVars>
      </dgm:prSet>
      <dgm:spPr/>
    </dgm:pt>
    <dgm:pt modelId="{54FCD4D0-953D-4209-9CAD-271FB05A44D9}" type="pres">
      <dgm:prSet presAssocID="{7D979D48-297B-4F41-A903-D9C15682A29F}" presName="circleB" presStyleLbl="node1" presStyleIdx="1" presStyleCnt="3"/>
      <dgm:spPr/>
    </dgm:pt>
    <dgm:pt modelId="{3DED8C1E-B9DB-40C9-AF2E-DE45AA5A394E}" type="pres">
      <dgm:prSet presAssocID="{7D979D48-297B-4F41-A903-D9C15682A29F}" presName="spaceB" presStyleCnt="0"/>
      <dgm:spPr/>
    </dgm:pt>
    <dgm:pt modelId="{A126A4EB-9C72-4D89-926E-AEE111884616}" type="pres">
      <dgm:prSet presAssocID="{474B1441-67C8-4C1C-99DD-964922B280EA}" presName="space" presStyleCnt="0"/>
      <dgm:spPr/>
    </dgm:pt>
    <dgm:pt modelId="{7756B1DE-E521-4A1C-B200-F900A91F15FD}" type="pres">
      <dgm:prSet presAssocID="{837F9844-6AD2-43CB-9A66-CB0E567B81A7}" presName="compositeA" presStyleCnt="0"/>
      <dgm:spPr/>
    </dgm:pt>
    <dgm:pt modelId="{DF489A66-F0B1-40EE-A66E-A31BA0C3E5E4}" type="pres">
      <dgm:prSet presAssocID="{837F9844-6AD2-43CB-9A66-CB0E567B81A7}" presName="textA" presStyleLbl="revTx" presStyleIdx="2" presStyleCnt="3">
        <dgm:presLayoutVars>
          <dgm:bulletEnabled val="1"/>
        </dgm:presLayoutVars>
      </dgm:prSet>
      <dgm:spPr/>
    </dgm:pt>
    <dgm:pt modelId="{ADEF0518-67CC-43C5-B58C-1206E9651498}" type="pres">
      <dgm:prSet presAssocID="{837F9844-6AD2-43CB-9A66-CB0E567B81A7}" presName="circleA" presStyleLbl="node1" presStyleIdx="2" presStyleCnt="3"/>
      <dgm:spPr/>
    </dgm:pt>
    <dgm:pt modelId="{C21F7855-D73A-46AC-901A-BAD5F76833B6}" type="pres">
      <dgm:prSet presAssocID="{837F9844-6AD2-43CB-9A66-CB0E567B81A7}" presName="spaceA" presStyleCnt="0"/>
      <dgm:spPr/>
    </dgm:pt>
  </dgm:ptLst>
  <dgm:cxnLst>
    <dgm:cxn modelId="{C86F4463-958D-4E5F-A785-1DADADEAE049}" srcId="{8F73EB6C-0A44-464A-9FF9-B5B5A1DD834F}" destId="{1897F3D1-3B13-4334-BE5F-DBD9DC857C4F}" srcOrd="0" destOrd="0" parTransId="{6D6823D6-ADAF-4093-A0C0-80D32A138919}" sibTransId="{E0105C9F-2791-4D8B-9DFD-F6B60920AB4B}"/>
    <dgm:cxn modelId="{4BFBD963-4E7F-4AB4-9A4B-06E5D45AA2BB}" type="presOf" srcId="{837F9844-6AD2-43CB-9A66-CB0E567B81A7}" destId="{DF489A66-F0B1-40EE-A66E-A31BA0C3E5E4}" srcOrd="0" destOrd="0" presId="urn:microsoft.com/office/officeart/2005/8/layout/hProcess11"/>
    <dgm:cxn modelId="{4038B64F-B4DB-4814-8F36-B2417EE888F0}" srcId="{8F73EB6C-0A44-464A-9FF9-B5B5A1DD834F}" destId="{7D979D48-297B-4F41-A903-D9C15682A29F}" srcOrd="1" destOrd="0" parTransId="{DA9F249E-8684-4F92-B145-EBA79BB4F231}" sibTransId="{474B1441-67C8-4C1C-99DD-964922B280EA}"/>
    <dgm:cxn modelId="{C3535384-5D60-4365-876B-5E2CA2311A26}" srcId="{8F73EB6C-0A44-464A-9FF9-B5B5A1DD834F}" destId="{837F9844-6AD2-43CB-9A66-CB0E567B81A7}" srcOrd="2" destOrd="0" parTransId="{5B70B169-BF61-4BCF-8D38-C5D388F40FE3}" sibTransId="{3B90FD18-9B37-416D-97DD-E3DC7582E777}"/>
    <dgm:cxn modelId="{55B20089-8A40-4FC9-B3D7-8F266FEB5176}" type="presOf" srcId="{1897F3D1-3B13-4334-BE5F-DBD9DC857C4F}" destId="{5B9985A0-45E4-48A3-AD85-BC58244EB45E}" srcOrd="0" destOrd="0" presId="urn:microsoft.com/office/officeart/2005/8/layout/hProcess11"/>
    <dgm:cxn modelId="{E96005B4-E9C4-451A-B2B8-46DDC3E0747A}" type="presOf" srcId="{7D979D48-297B-4F41-A903-D9C15682A29F}" destId="{02682E3B-42B2-43DC-8A89-76930EC5C7DC}" srcOrd="0" destOrd="0" presId="urn:microsoft.com/office/officeart/2005/8/layout/hProcess11"/>
    <dgm:cxn modelId="{B1A103EC-428E-4959-A0D8-55285F836CBC}" type="presOf" srcId="{8F73EB6C-0A44-464A-9FF9-B5B5A1DD834F}" destId="{2DBDD565-2130-4353-A048-957AC28BF27A}" srcOrd="0" destOrd="0" presId="urn:microsoft.com/office/officeart/2005/8/layout/hProcess11"/>
    <dgm:cxn modelId="{A04EB5E9-E340-460E-8EF4-FD1427A66E34}" type="presParOf" srcId="{2DBDD565-2130-4353-A048-957AC28BF27A}" destId="{7A58CC56-8D3C-46E7-9429-D0ED40AE7A4A}" srcOrd="0" destOrd="0" presId="urn:microsoft.com/office/officeart/2005/8/layout/hProcess11"/>
    <dgm:cxn modelId="{CFE2B2BC-7D46-42AA-A748-8A461AC0C506}" type="presParOf" srcId="{2DBDD565-2130-4353-A048-957AC28BF27A}" destId="{8E0A504C-A67C-44C8-9B80-35610265A5DE}" srcOrd="1" destOrd="0" presId="urn:microsoft.com/office/officeart/2005/8/layout/hProcess11"/>
    <dgm:cxn modelId="{F5EA8D0D-AF0F-4B69-BC32-D121AD63B359}" type="presParOf" srcId="{8E0A504C-A67C-44C8-9B80-35610265A5DE}" destId="{A8F57809-24C7-4B03-B2F3-0461BC66C0AE}" srcOrd="0" destOrd="0" presId="urn:microsoft.com/office/officeart/2005/8/layout/hProcess11"/>
    <dgm:cxn modelId="{A07CCE7D-FFD2-4619-9A8E-6E4F86117338}" type="presParOf" srcId="{A8F57809-24C7-4B03-B2F3-0461BC66C0AE}" destId="{5B9985A0-45E4-48A3-AD85-BC58244EB45E}" srcOrd="0" destOrd="0" presId="urn:microsoft.com/office/officeart/2005/8/layout/hProcess11"/>
    <dgm:cxn modelId="{D07A24FF-2274-465B-991F-8DDC855DA1F7}" type="presParOf" srcId="{A8F57809-24C7-4B03-B2F3-0461BC66C0AE}" destId="{6AA5C2D7-4675-48CC-A799-9D4ABC612476}" srcOrd="1" destOrd="0" presId="urn:microsoft.com/office/officeart/2005/8/layout/hProcess11"/>
    <dgm:cxn modelId="{1A330881-578A-4117-AC9D-EE1DC3057E55}" type="presParOf" srcId="{A8F57809-24C7-4B03-B2F3-0461BC66C0AE}" destId="{95021DDB-787C-4A7C-A919-7E160946F3FC}" srcOrd="2" destOrd="0" presId="urn:microsoft.com/office/officeart/2005/8/layout/hProcess11"/>
    <dgm:cxn modelId="{8C187A88-C47D-4528-A6EF-9EE70BB99269}" type="presParOf" srcId="{8E0A504C-A67C-44C8-9B80-35610265A5DE}" destId="{6FAAC04F-B04F-4822-97E3-1C64C0867517}" srcOrd="1" destOrd="0" presId="urn:microsoft.com/office/officeart/2005/8/layout/hProcess11"/>
    <dgm:cxn modelId="{AC5803E5-925F-45C7-ADBF-6B77449E8A5A}" type="presParOf" srcId="{8E0A504C-A67C-44C8-9B80-35610265A5DE}" destId="{51532D5E-A837-4A2C-B8C1-155E4946D61C}" srcOrd="2" destOrd="0" presId="urn:microsoft.com/office/officeart/2005/8/layout/hProcess11"/>
    <dgm:cxn modelId="{401AC96C-4267-48C5-881F-9C91EAACC1B9}" type="presParOf" srcId="{51532D5E-A837-4A2C-B8C1-155E4946D61C}" destId="{02682E3B-42B2-43DC-8A89-76930EC5C7DC}" srcOrd="0" destOrd="0" presId="urn:microsoft.com/office/officeart/2005/8/layout/hProcess11"/>
    <dgm:cxn modelId="{FE8762BB-17D9-4F96-96BE-A5400EE86B34}" type="presParOf" srcId="{51532D5E-A837-4A2C-B8C1-155E4946D61C}" destId="{54FCD4D0-953D-4209-9CAD-271FB05A44D9}" srcOrd="1" destOrd="0" presId="urn:microsoft.com/office/officeart/2005/8/layout/hProcess11"/>
    <dgm:cxn modelId="{1A18D57C-0912-4F89-A786-94412DF245E5}" type="presParOf" srcId="{51532D5E-A837-4A2C-B8C1-155E4946D61C}" destId="{3DED8C1E-B9DB-40C9-AF2E-DE45AA5A394E}" srcOrd="2" destOrd="0" presId="urn:microsoft.com/office/officeart/2005/8/layout/hProcess11"/>
    <dgm:cxn modelId="{4B775B52-CD24-4BEE-8484-A6E5C8648369}" type="presParOf" srcId="{8E0A504C-A67C-44C8-9B80-35610265A5DE}" destId="{A126A4EB-9C72-4D89-926E-AEE111884616}" srcOrd="3" destOrd="0" presId="urn:microsoft.com/office/officeart/2005/8/layout/hProcess11"/>
    <dgm:cxn modelId="{E84CB711-804D-46E4-8034-12F36F96BC8C}" type="presParOf" srcId="{8E0A504C-A67C-44C8-9B80-35610265A5DE}" destId="{7756B1DE-E521-4A1C-B200-F900A91F15FD}" srcOrd="4" destOrd="0" presId="urn:microsoft.com/office/officeart/2005/8/layout/hProcess11"/>
    <dgm:cxn modelId="{DD82374D-488F-46A7-9DC4-239C3D8D860E}" type="presParOf" srcId="{7756B1DE-E521-4A1C-B200-F900A91F15FD}" destId="{DF489A66-F0B1-40EE-A66E-A31BA0C3E5E4}" srcOrd="0" destOrd="0" presId="urn:microsoft.com/office/officeart/2005/8/layout/hProcess11"/>
    <dgm:cxn modelId="{7E7B9CD7-F3CD-4541-8AF5-E554A222C2FC}" type="presParOf" srcId="{7756B1DE-E521-4A1C-B200-F900A91F15FD}" destId="{ADEF0518-67CC-43C5-B58C-1206E9651498}" srcOrd="1" destOrd="0" presId="urn:microsoft.com/office/officeart/2005/8/layout/hProcess11"/>
    <dgm:cxn modelId="{F3419548-8E15-4B31-A98C-6DCA0B007ACF}" type="presParOf" srcId="{7756B1DE-E521-4A1C-B200-F900A91F15FD}" destId="{C21F7855-D73A-46AC-901A-BAD5F76833B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8CC56-8D3C-46E7-9429-D0ED40AE7A4A}">
      <dsp:nvSpPr>
        <dsp:cNvPr id="0" name=""/>
        <dsp:cNvSpPr/>
      </dsp:nvSpPr>
      <dsp:spPr>
        <a:xfrm>
          <a:off x="0" y="1114424"/>
          <a:ext cx="7134140" cy="14859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985A0-45E4-48A3-AD85-BC58244EB45E}">
      <dsp:nvSpPr>
        <dsp:cNvPr id="0" name=""/>
        <dsp:cNvSpPr/>
      </dsp:nvSpPr>
      <dsp:spPr>
        <a:xfrm>
          <a:off x="3135" y="0"/>
          <a:ext cx="2069179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7772A"/>
              </a:solidFill>
              <a:latin typeface="Trade Gothic Next Cond"/>
            </a:rPr>
            <a:t>Develop materials, host workshops, raise funds, save seeds</a:t>
          </a:r>
          <a:endParaRPr lang="en-US" sz="1500" kern="1200" dirty="0">
            <a:solidFill>
              <a:srgbClr val="27772A"/>
            </a:solidFill>
          </a:endParaRPr>
        </a:p>
      </dsp:txBody>
      <dsp:txXfrm>
        <a:off x="3135" y="0"/>
        <a:ext cx="2069179" cy="1485900"/>
      </dsp:txXfrm>
    </dsp:sp>
    <dsp:sp modelId="{6AA5C2D7-4675-48CC-A799-9D4ABC612476}">
      <dsp:nvSpPr>
        <dsp:cNvPr id="0" name=""/>
        <dsp:cNvSpPr/>
      </dsp:nvSpPr>
      <dsp:spPr>
        <a:xfrm>
          <a:off x="851987" y="1671637"/>
          <a:ext cx="371475" cy="3714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82E3B-42B2-43DC-8A89-76930EC5C7DC}">
      <dsp:nvSpPr>
        <dsp:cNvPr id="0" name=""/>
        <dsp:cNvSpPr/>
      </dsp:nvSpPr>
      <dsp:spPr>
        <a:xfrm>
          <a:off x="2175773" y="2228849"/>
          <a:ext cx="2069179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7772A"/>
              </a:solidFill>
              <a:latin typeface="Trade Gothic Next Cond"/>
            </a:rPr>
            <a:t>Launch and set-up the physical space</a:t>
          </a:r>
          <a:endParaRPr lang="en-US" sz="1500" kern="1200" dirty="0">
            <a:solidFill>
              <a:srgbClr val="27772A"/>
            </a:solidFill>
          </a:endParaRPr>
        </a:p>
      </dsp:txBody>
      <dsp:txXfrm>
        <a:off x="2175773" y="2228849"/>
        <a:ext cx="2069179" cy="1485900"/>
      </dsp:txXfrm>
    </dsp:sp>
    <dsp:sp modelId="{54FCD4D0-953D-4209-9CAD-271FB05A44D9}">
      <dsp:nvSpPr>
        <dsp:cNvPr id="0" name=""/>
        <dsp:cNvSpPr/>
      </dsp:nvSpPr>
      <dsp:spPr>
        <a:xfrm>
          <a:off x="3024625" y="1671637"/>
          <a:ext cx="371475" cy="3714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89A66-F0B1-40EE-A66E-A31BA0C3E5E4}">
      <dsp:nvSpPr>
        <dsp:cNvPr id="0" name=""/>
        <dsp:cNvSpPr/>
      </dsp:nvSpPr>
      <dsp:spPr>
        <a:xfrm>
          <a:off x="4348411" y="0"/>
          <a:ext cx="2069179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7772A"/>
              </a:solidFill>
              <a:latin typeface="Trade Gothic Next Cond"/>
            </a:rPr>
            <a:t>Use seed library committee (volunteers, students from food systems courses, and interns) to run the seed library and ensure longevity of project</a:t>
          </a:r>
          <a:endParaRPr lang="en-US" sz="1500" kern="1200" dirty="0">
            <a:solidFill>
              <a:srgbClr val="27772A"/>
            </a:solidFill>
          </a:endParaRPr>
        </a:p>
      </dsp:txBody>
      <dsp:txXfrm>
        <a:off x="4348411" y="0"/>
        <a:ext cx="2069179" cy="1485900"/>
      </dsp:txXfrm>
    </dsp:sp>
    <dsp:sp modelId="{ADEF0518-67CC-43C5-B58C-1206E9651498}">
      <dsp:nvSpPr>
        <dsp:cNvPr id="0" name=""/>
        <dsp:cNvSpPr/>
      </dsp:nvSpPr>
      <dsp:spPr>
        <a:xfrm>
          <a:off x="5197263" y="1671637"/>
          <a:ext cx="371475" cy="3714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56:48.64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8308 5413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56:48.64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8774 5138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42:51.2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15491 10252 16383 0 0,'0'-3'0'0'0,"0"-4"0"0"0,0-9 0 0 0,0-6 0 0 0,-3-1 0 0 0,-4 0 0 0 0,-1-2 0 0 0,-1 0 0 0 0,0 2 0 0 0,1 1 0 0 0,0 5 0 0 0,-2 6 0 0 0,-2 3 0 0 0,-2 5 0 0 0,-2 1 0 0 0,-1 2 0 0 0,0 1 0 0 0,-1 0 0 0 0,0 0 0 0 0,1 0 0 0 0,-4-1 0 0 0,0 1 0 0 0,-1-1 0 0 0,5 3 0 0 0,1 1 0 0 0,4 2 0 0 0,1 4 0 0 0,2 3 0 0 0,3 2 0 0 0,3 1 0 0 0,-2-1 0 0 0,0-1 0 0 0,-2-3 0 0 0,1 0 0 0 0,1 4 0 0 0,1 2 0 0 0,-2-1 0 0 0,1 2 0 0 0,1 1 0 0 0,1 0 0 0 0,1 0 0 0 0,1 0 0 0 0,0-1 0 0 0,1 0 0 0 0,0-1 0 0 0,1 1 0 0 0,-1-1 0 0 0,0 3 0 0 0,0 2 0 0 0,0-1 0 0 0,6-1 0 0 0,2-1 0 0 0,2-3 0 0 0,3-5 0 0 0,-1-1 0 0 0,1-2 0 0 0,0 0 0 0 0,2-1 0 0 0,0-2 0 0 0,2 2 0 0 0,0-1 0 0 0,0-2 0 0 0,1-1 0 0 0,-1 2 0 0 0,1 0 0 0 0,2-1 0 0 0,-1 2 0 0 0,-2 0 0 0 0,0-1 0 0 0,-1-2 0 0 0,1 0 0 0 0,0-2 0 0 0,-1-1 0 0 0,2 0 0 0 0,-1 0 0 0 0,0 0 0 0 0,0 0 0 0 0,-2-3 0 0 0,-2-4 0 0 0,-2-4 0 0 0,-1 0 0 0 0,-1-1 0 0 0,-3-1 0 0 0,-2-2 0 0 0,-2-1 0 0 0,-1-1 0 0 0,-1 0 0 0 0,0 0 0 0 0,-4-1 0 0 0,0 0 0 0 0,0 1 0 0 0,-2-1 0 0 0,-4 4 0 0 0,-2 0 0 0 0,-2 1 0 0 0,-2 1 0 0 0,-1 4 0 0 0,-4-3 0 0 0,-4 0 0 0 0,0-1 0 0 0,0 2 0 0 0,2-1 0 0 0,2 2 0 0 0,2 2 0 0 0,0 3 0 0 0,2-1 0 0 0,0 0 0 0 0,-1 1 0 0 0,1 1 0 0 0,-2 1 0 0 0,-5 1 0 0 0,-1 1 0 0 0,1 0 0 0 0,1 0 0 0 0,2 0 0 0 0,2 1 0 0 0,1-1 0 0 0,0 0 0 0 0,-2 0 0 0 0,2 3 0 0 0,1 7 0 0 0,1 1 0 0 0,-1 6 0 0 0,1 2 0 0 0,-1-2 0 0 0,3-1 0 0 0,4 0 0 0 0,1-3 0 0 0,-2-1 0 0 0,2 1 0 0 0,2 1 0 0 0,-1 1 0 0 0,1 1 0 0 0,2 0 0 0 0,2 2 0 0 0,-2-4 0 0 0,0 0 0 0 0,1-1 0 0 0,1 2 0 0 0,4-3 0 0 0,5-2 0 0 0,4-1 0 0 0,4 4 0 0 0,2 3 0 0 0,1-1 0 0 0,1-1 0 0 0,1 1 0 0 0,-1-2 0 0 0,0-4 0 0 0,-3 0 0 0 0,1-2 0 0 0,2 2 0 0 0,0-2 0 0 0,1 1 0 0 0,-1 0 0 0 0,0-2 0 0 0,-1-2 0 0 0,1-2 0 0 0,-1 0 0 0 0,1-2 0 0 0,-1 0 0 0 0,0-3 0 0 0,1-2 0 0 0,-1 1 0 0 0,0 1 0 0 0,1 1 0 0 0,-4-3 0 0 0,0 1 0 0 0,-4-3 0 0 0,1 0 0 0 0,0-2 0 0 0,2-2 0 0 0,-1-2 0 0 0,-4-2 0 0 0,-2-2 0 0 0,-2 0 0 0 0,-2-4 0 0 0,-2 0 0 0 0,0-1 0 0 0,0 1 0 0 0,-1 2 0 0 0,1 0 0 0 0,-1 1 0 0 0,1 0 0 0 0,0 1 0 0 0,-3 2 0 0 0,-1 2 0 0 0,-3 3 0 0 0,0-1 0 0 0,-2 3 0 0 0,1-1 0 0 0,2-2 0 0 0,-2 1 0 0 0,1 0 0 0 0,2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43:06.91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18046 11237 16383 0 0,'0'-4'0'0'0,"0"-4"0"0"0,0-5 0 0 0,0-4 0 0 0,0-2 0 0 0,0-3 0 0 0,0 0 0 0 0,0 0 0 0 0,0 0 0 0 0,0-1 0 0 0,-4 5 0 0 0,-4 5 0 0 0,-5 4 0 0 0,-4 4 0 0 0,-3 3 0 0 0,3 6 0 0 0,3 5 0 0 0,5 5 0 0 0,4 4 0 0 0,2 2 0 0 0,2 2 0 0 0,1 0 0 0 0,1 1 0 0 0,0-1 0 0 0,0 1 0 0 0,-1-1 0 0 0,1-1 0 0 0,-1 1 0 0 0,0 0 0 0 0,0-1 0 0 0,4-3 0 0 0,0-2 0 0 0,5 1 0 0 0,3-3 0 0 0,4-4 0 0 0,2-3 0 0 0,2-3 0 0 0,2-3 0 0 0,4 0 0 0 0,1-2 0 0 0,0 1 0 0 0,-2-1 0 0 0,0 0 0 0 0,-2 1 0 0 0,0-1 0 0 0,-5-2 0 0 0,-2-2 0 0 0,-3-4 0 0 0,-4-3 0 0 0,-3-4 0 0 0,-3-2 0 0 0,-2-6 0 0 0,-2-2 0 0 0,1-1 0 0 0,-1 1 0 0 0,0 1 0 0 0,1 2 0 0 0,-1 0 0 0 0,1 1 0 0 0,-4 4 0 0 0,-4 5 0 0 0,-5 1 0 0 0,-4 3 0 0 0,1-1 0 0 0,0 1 0 0 0,-2 3 0 0 0,0 1 0 0 0,-2 3 0 0 0,-1 0 0 0 0,0 2 0 0 0,0 0 0 0 0,-1 1 0 0 0,4-1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43:12.49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22770 12315 16383 0 0,'-4'0'0'0'0,"-4"0"0"0"0,-6 0 0 0 0,-2 0 0 0 0,-4 0 0 0 0,-1 0 0 0 0,3 3 0 0 0,7 2 0 0 0,3 0 0 0 0,-1-1 0 0 0,-3-2 0 0 0,-3-4 0 0 0,-2-2 0 0 0,-3 0 0 0 0,-4-3 0 0 0,-3-1 0 0 0,1 1 0 0 0,4-1 0 0 0,2 0 0 0 0,1 2 0 0 0,0 1 0 0 0,4-1 0 0 0,7-1 0 0 0,9 2 0 0 0,8 1 0 0 0,6 2 0 0 0,4 1 0 0 0,3 0 0 0 0,1 1 0 0 0,0 0 0 0 0,0 1 0 0 0,0-1 0 0 0,-1 0 0 0 0,0 0 0 0 0,0 0 0 0 0,0 0 0 0 0,-1 0 0 0 0,0 0 0 0 0,1 0 0 0 0,-4-3 0 0 0,-6-2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43:29.18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17844 12845 16383 0 0,'3'0'0'0'0,"6"0"0"0"0,4 0 0 0 0,4 0 0 0 0,2 0 0 0 0,2 0 0 0 0,1 0 0 0 0,1-3 0 0 0,-1-2 0 0 0,0 0 0 0 0,-3-2 0 0 0,-2-1 0 0 0,0 2 0 0 0,1 1 0 0 0,0 2 0 0 0,2 2 0 0 0,1 0 0 0 0,0 1 0 0 0,-3-4 0 0 0,-2 0 0 0 0,1-4 0 0 0,1 0 0 0 0,1-3 0 0 0,-3-3 0 0 0,0 1 0 0 0,-3-1 0 0 0,-7 2 0 0 0,-9 3 0 0 0,-7 3 0 0 0,-6 2 0 0 0,-3 3 0 0 0,-3 0 0 0 0,-4 2 0 0 0,-2-1 0 0 0,1 1 0 0 0,0-1 0 0 0,2 1 0 0 0,2-1 0 0 0,0 0 0 0 0,1 0 0 0 0,1 0 0 0 0,-1 0 0 0 0,-2 0 0 0 0,-2 0 0 0 0,0 0 0 0 0,1 0 0 0 0,-3 0 0 0 0,0 0 0 0 0,1 0 0 0 0,2 0 0 0 0,1 0 0 0 0,1 0 0 0 0,0-4 0 0 0,2 0 0 0 0,0-1 0 0 0,-1 1 0 0 0,1 2 0 0 0,0 0 0 0 0,0 1 0 0 0,-1 1 0 0 0,-3 0 0 0 0,-1 0 0 0 0,0 0 0 0 0,1 0 0 0 0,1 0 0 0 0,1 0 0 0 0,0 1 0 0 0,1-1 0 0 0,1 0 0 0 0,0 3 0 0 0,-1 6 0 0 0,1 0 0 0 0,0 0 0 0 0,0-3 0 0 0,3 2 0 0 0,1-1 0 0 0,0 3 0 0 0,3 2 0 0 0,0 0 0 0 0,-1-2 0 0 0,-2-3 0 0 0,3 1 0 0 0,-1 2 0 0 0,-1 1 0 0 0,-2-3 0 0 0,3 2 0 0 0,7 2 0 0 0,12 0 0 0 0,9 0 0 0 0,14 0 0 0 0,13-4 0 0 0,6-2 0 0 0,8-3 0 0 0,0-1 0 0 0,-4-1 0 0 0,-7-2 0 0 0,-8 1 0 0 0,-6-1 0 0 0,-4 1 0 0 0,-2-1 0 0 0,-3 1 0 0 0,4 0 0 0 0,1 0 0 0 0,0-4 0 0 0,-1-1 0 0 0,0 1 0 0 0,-2 0 0 0 0,1 2 0 0 0,-2 0 0 0 0,1 1 0 0 0,-1-3 0 0 0,0-1 0 0 0,1 1 0 0 0,-1 0 0 0 0,0 2 0 0 0,1 0 0 0 0,-1 2 0 0 0,1-1 0 0 0,-1 1 0 0 0,1 0 0 0 0,3 1 0 0 0,1-1 0 0 0,0 0 0 0 0,-1 0 0 0 0,-1 0 0 0 0,0 0 0 0 0,-2 0 0 0 0,0-3 0 0 0,-1-2 0 0 0,0 0 0 0 0,1 1 0 0 0,-1 2 0 0 0,0 0 0 0 0,1 1 0 0 0,-1 1 0 0 0,0 0 0 0 0,1 0 0 0 0,-1 0 0 0 0,1 0 0 0 0,-1 1 0 0 0,1-1 0 0 0,-1 0 0 0 0,1 0 0 0 0,-1 0 0 0 0,0 0 0 0 0,1 0 0 0 0,-1 0 0 0 0,1 0 0 0 0,-1 0 0 0 0,1 0 0 0 0,-1 0 0 0 0,4 0 0 0 0,2 0 0 0 0,-1 0 0 0 0,-1 0 0 0 0,-1 0 0 0 0,-1 0 0 0 0,-1 0 0 0 0,0 0 0 0 0,0 0 0 0 0,-1 0 0 0 0,0 0 0 0 0,0 0 0 0 0,1 0 0 0 0,-8 0 0 0 0,-10 0 0 0 0,-12 0 0 0 0,-9 0 0 0 0,-9 0 0 0 0,-4 0 0 0 0,-3 0 0 0 0,-4 0 0 0 0,-3 0 0 0 0,1 0 0 0 0,5 0 0 0 0,3 0 0 0 0,5 0 0 0 0,1 0 0 0 0,3 0 0 0 0,1 0 0 0 0,0 0 0 0 0,0 0 0 0 0,1 0 0 0 0,-1 0 0 0 0,0 0 0 0 0,0 0 0 0 0,-1 0 0 0 0,1 0 0 0 0,-4 0 0 0 0,-2 0 0 0 0,1 0 0 0 0,1 0 0 0 0,1 0 0 0 0,1 0 0 0 0,0 0 0 0 0,-2 0 0 0 0,-1 0 0 0 0,-4 0 0 0 0,0 0 0 0 0,2 0 0 0 0,1 0 0 0 0,2 0 0 0 0,5 3 0 0 0,3 2 0 0 0,4 3 0 0 0,4 5 0 0 0,3 2 0 0 0,7 4 0 0 0,7-2 0 0 0,6-1 0 0 0,3-2 0 0 0,7-4 0 0 0,3 0 0 0 0,0-1 0 0 0,-4 0 0 0 0,-3 0 0 0 0,0-2 0 0 0,-1-2 0 0 0,1-3 0 0 0,0 0 0 0 0,0-5 0 0 0,1-2 0 0 0,0 0 0 0 0,0 1 0 0 0,-3-3 0 0 0,-5-4 0 0 0,-1 1 0 0 0,2 1 0 0 0,-3-1 0 0 0,1 1 0 0 0,3-2 0 0 0,1-2 0 0 0,3-3 0 0 0,1 2 0 0 0,1-2 0 0 0,0 4 0 0 0,1-1 0 0 0,0 2 0 0 0,-4-1 0 0 0,-5-2 0 0 0,-4-2 0 0 0,-4-2 0 0 0,-3-2 0 0 0,-6 3 0 0 0,-1 4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1T01:43:49.58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22849 6726 16383 0 0,'0'4'0'0'0,"0"4"0"0"0,0 6 0 0 0,0 2 0 0 0,0 4 0 0 0,0 1 0 0 0,0 1 0 0 0,4 1 0 0 0,1-1 0 0 0,0 0 0 0 0,-2 0 0 0 0,0 0 0 0 0,-1 0 0 0 0,-2-1 0 0 0,1 1 0 0 0,-1-1 0 0 0,0 1 0 0 0,-1-1 0 0 0,5 0 0 0 0,1 1 0 0 0,-1-1 0 0 0,0 1 0 0 0,-2-1 0 0 0,0 1 0 0 0,-1-1 0 0 0,-1 0 0 0 0,4-3 0 0 0,1-1 0 0 0,-1 3 0 0 0,0 3 0 0 0,-2 0 0 0 0,3 1 0 0 0,1-1 0 0 0,-1 0 0 0 0,-1-1 0 0 0,2-4 0 0 0,4-4 0 0 0,7-6 0 0 0,5-3 0 0 0,6-4 0 0 0,1 0 0 0 0,0-2 0 0 0,-1 0 0 0 0,-2 0 0 0 0,-2 0 0 0 0,-2-3 0 0 0,0-1 0 0 0,0 0 0 0 0,-1 1 0 0 0,0 1 0 0 0,0 2 0 0 0,-3-4 0 0 0,-2 0 0 0 0,1 1 0 0 0,1 0 0 0 0,0 2 0 0 0,-1-3 0 0 0,-5-5 0 0 0,-1 1 0 0 0,-1-3 0 0 0,-3-3 0 0 0,-3-2 0 0 0,-2-2 0 0 0,-1-2 0 0 0,-1 0 0 0 0,0-1 0 0 0,-1 0 0 0 0,1 0 0 0 0,-1 0 0 0 0,1 0 0 0 0,0 1 0 0 0,0-1 0 0 0,-4 1 0 0 0,-1-1 0 0 0,0 1 0 0 0,-2 3 0 0 0,0 1 0 0 0,0 1 0 0 0,3-2 0 0 0,1-1 0 0 0,1-1 0 0 0,-2 0 0 0 0,-1-1 0 0 0,0-1 0 0 0,2 0 0 0 0,1 1 0 0 0,0-1 0 0 0,-2 4 0 0 0,-1 1 0 0 0,0 1 0 0 0,2-2 0 0 0,0-1 0 0 0,2-1 0 0 0,-4 3 0 0 0,-3 1 0 0 0,-5 3 0 0 0,-4 3 0 0 0,-2 5 0 0 0,-2 1 0 0 0,-1 3 0 0 0,0 1 0 0 0,-1 1 0 0 0,1 3 0 0 0,0 2 0 0 0,0-1 0 0 0,4 3 0 0 0,1 3 0 0 0,4 4 0 0 0,0-1 0 0 0,-1-3 0 0 0,-2-3 0 0 0,-2-3 0 0 0,3 2 0 0 0,3 2 0 0 0,7 1 0 0 0,9 5 0 0 0,3 4 0 0 0,8-1 0 0 0,5 0 0 0 0,3 0 0 0 0,1-3 0 0 0,-4 1 0 0 0,-5-4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opwatch.unl.edu/2019/cover-crops-and-carbon-sequestration-benefits-producer-and-planet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1667-7016-33F4-2448-132DE845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DD7F1-C5D4-25AD-23E1-DF671DEDC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9364A-904A-EE11-0E7C-F111DCA47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926F-8724-74A0-5D66-E54A6D1AE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9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ABDD9-7AE6-0960-8084-F49A738B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31E49-0850-1D00-3609-C8E8B99AD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78A83-1667-AABD-DE16-98D541142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Cover Crops and Carbon Sequestration: Benefits to the Producer and the Planet | CropWatch | Nebraska</a:t>
            </a:r>
          </a:p>
          <a:p>
            <a:r>
              <a:rPr lang="en-US" dirty="0">
                <a:ea typeface="Calibri"/>
                <a:cs typeface="Calibri"/>
              </a:rPr>
              <a:t>Not only does capturing carbon through soils helps co2 emissions to drop, but also enriches the plants that are grown themselves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3723-4C99-97DC-0080-45CDA800D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>
                <a:ea typeface="Calibri"/>
                <a:cs typeface="Calibri"/>
              </a:rPr>
              <a:t>MoU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09" y="1013985"/>
            <a:ext cx="5785791" cy="3260635"/>
          </a:xfrm>
        </p:spPr>
        <p:txBody>
          <a:bodyPr anchor="b"/>
          <a:lstStyle>
            <a:lvl1pPr algn="l"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209" y="4848465"/>
            <a:ext cx="5785791" cy="1085849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143001" y="4571506"/>
            <a:ext cx="7283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2174" y="2229958"/>
            <a:ext cx="6928826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1467700"/>
            <a:ext cx="1318846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6735" y="1467700"/>
            <a:ext cx="5879534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4" y="1045446"/>
            <a:ext cx="6928826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74" y="2286000"/>
            <a:ext cx="6928826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5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09" y="1287554"/>
            <a:ext cx="6213722" cy="3113064"/>
          </a:xfrm>
        </p:spPr>
        <p:txBody>
          <a:bodyPr anchor="t"/>
          <a:lstStyle>
            <a:lvl1pPr>
              <a:defRPr sz="58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308" y="4619708"/>
            <a:ext cx="5791692" cy="1476293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4" y="1013411"/>
            <a:ext cx="6928826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175" y="2135566"/>
            <a:ext cx="337185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35566"/>
            <a:ext cx="337185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2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4" y="1079150"/>
            <a:ext cx="6928826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76" y="2013217"/>
            <a:ext cx="337184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0" cap="all" spc="4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175" y="3048000"/>
            <a:ext cx="337185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13216"/>
            <a:ext cx="337185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0" cap="all" spc="4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3048000"/>
            <a:ext cx="337185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4703046" y="2876662"/>
            <a:ext cx="7283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878879" y="4592407"/>
            <a:ext cx="606197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143001" y="2876662"/>
            <a:ext cx="7283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3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9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05" y="1558944"/>
            <a:ext cx="2459767" cy="1864196"/>
          </a:xfrm>
        </p:spPr>
        <p:txBody>
          <a:bodyPr anchor="b"/>
          <a:lstStyle>
            <a:lvl1pPr algn="r"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1" y="762000"/>
            <a:ext cx="4000499" cy="5334000"/>
          </a:xfrm>
        </p:spPr>
        <p:txBody>
          <a:bodyPr anchor="ctr">
            <a:normAutofit/>
          </a:bodyPr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2806" y="3649683"/>
            <a:ext cx="2424822" cy="1933605"/>
          </a:xfrm>
        </p:spPr>
        <p:txBody>
          <a:bodyPr/>
          <a:lstStyle>
            <a:lvl1pPr marL="0" indent="0" algn="r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6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57" y="1383126"/>
            <a:ext cx="2467415" cy="2045874"/>
          </a:xfrm>
        </p:spPr>
        <p:txBody>
          <a:bodyPr anchor="b"/>
          <a:lstStyle>
            <a:lvl1pPr algn="r"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000501" y="762000"/>
            <a:ext cx="4000499" cy="5334000"/>
          </a:xfrm>
        </p:spPr>
        <p:txBody>
          <a:bodyPr anchor="t"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158" y="3649683"/>
            <a:ext cx="2432469" cy="1684317"/>
          </a:xfrm>
        </p:spPr>
        <p:txBody>
          <a:bodyPr/>
          <a:lstStyle>
            <a:lvl1pPr marL="0" indent="0" algn="r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4" y="1041622"/>
            <a:ext cx="6928826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74" y="2286000"/>
            <a:ext cx="6928826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19154" y="4936959"/>
            <a:ext cx="26732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1" cap="all" spc="4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521088" y="1655534"/>
            <a:ext cx="26694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1" cap="all" spc="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81" y="3219853"/>
            <a:ext cx="472240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65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00" userDrawn="1">
          <p15:clr>
            <a:srgbClr val="F26B43"/>
          </p15:clr>
        </p15:guide>
        <p15:guide id="4" pos="5040" userDrawn="1">
          <p15:clr>
            <a:srgbClr val="F26B43"/>
          </p15:clr>
        </p15:guide>
        <p15:guide id="16" pos="360" userDrawn="1">
          <p15:clr>
            <a:srgbClr val="F26B43"/>
          </p15:clr>
        </p15:guide>
        <p15:guide id="23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10.png"/><Relationship Id="rId3" Type="http://schemas.openxmlformats.org/officeDocument/2006/relationships/image" Target="../media/image16.jpeg"/><Relationship Id="rId7" Type="http://schemas.openxmlformats.org/officeDocument/2006/relationships/image" Target="../media/image180.png"/><Relationship Id="rId12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00.png"/><Relationship Id="rId5" Type="http://schemas.openxmlformats.org/officeDocument/2006/relationships/image" Target="../media/image17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es702969f" TargetMode="External"/><Relationship Id="rId2" Type="http://schemas.openxmlformats.org/officeDocument/2006/relationships/hyperlink" Target="http://www.sare.org/publications/cover-crops-ecosystem-services/cover-crops-and-carbon-sequestr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ydney.edu.au/news-opinion/news/2022/06/21/fifth-of-global-food-related-emissions-due-to-transport.html" TargetMode="External"/><Relationship Id="rId4" Type="http://schemas.openxmlformats.org/officeDocument/2006/relationships/hyperlink" Target="http://www.anthropocenemagazine.org/2024/01/were-over-freezing-our-food-turning-up-the-temperature-slightly-could-avoid-17-mt-of-co2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xfBZpL1nms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cgroup.org/content/blocking-chain" TargetMode="External"/><Relationship Id="rId2" Type="http://schemas.openxmlformats.org/officeDocument/2006/relationships/hyperlink" Target="https://explorer-mag.nationalgeographic.org/pathfinder_april_2019/protecting_diversity_and_long_lif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cropwatch.unl.edu/2019/cover-crops-and-carbon-sequestration-benefits-producer-and-planet/" TargetMode="External"/><Relationship Id="rId4" Type="http://schemas.openxmlformats.org/officeDocument/2006/relationships/hyperlink" Target="https://scialert.net/fulltext/?doi=rjss.2014.31.3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6F6192-436D-13CB-A397-FA3FC83EB805}"/>
              </a:ext>
            </a:extLst>
          </p:cNvPr>
          <p:cNvSpPr/>
          <p:nvPr/>
        </p:nvSpPr>
        <p:spPr>
          <a:xfrm>
            <a:off x="394194" y="3332380"/>
            <a:ext cx="8079147" cy="3082387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9" y="3614310"/>
            <a:ext cx="4757091" cy="831760"/>
          </a:xfrm>
        </p:spPr>
        <p:txBody>
          <a:bodyPr/>
          <a:lstStyle/>
          <a:p>
            <a:pPr algn="ctr"/>
            <a:r>
              <a:rPr lang="en-US" sz="3700" dirty="0">
                <a:solidFill>
                  <a:srgbClr val="27772A"/>
                </a:solidFill>
              </a:rPr>
              <a:t>USF Seed Library</a:t>
            </a:r>
            <a:endParaRPr lang="en-US" dirty="0">
              <a:solidFill>
                <a:srgbClr val="27772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9" y="4962765"/>
            <a:ext cx="5785791" cy="108584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solidFill>
                  <a:srgbClr val="27772A"/>
                </a:solidFill>
              </a:rPr>
              <a:t>By: The Agrarian Club, UN Millennium Fellowship team, and Food Sovereignty Initiative</a:t>
            </a:r>
            <a:endParaRPr lang="en-US">
              <a:solidFill>
                <a:srgbClr val="27772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E3CE4-BADB-8D66-1063-6E7A36ABD4F6}"/>
              </a:ext>
            </a:extLst>
          </p:cNvPr>
          <p:cNvSpPr txBox="1"/>
          <p:nvPr/>
        </p:nvSpPr>
        <p:spPr>
          <a:xfrm>
            <a:off x="392498" y="1005034"/>
            <a:ext cx="464374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/>
              <a:t>"If you have a garden and a library, you have everything you need..."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E1506-8534-F368-3ED2-D968B464111C}"/>
              </a:ext>
            </a:extLst>
          </p:cNvPr>
          <p:cNvSpPr txBox="1"/>
          <p:nvPr/>
        </p:nvSpPr>
        <p:spPr>
          <a:xfrm>
            <a:off x="393372" y="2497778"/>
            <a:ext cx="31471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EEF0FF"/>
                </a:solidFill>
                <a:ea typeface="+mn-lt"/>
                <a:cs typeface="+mn-lt"/>
              </a:rPr>
              <a:t>Marcus Tullius Cicero, 46 BCE</a:t>
            </a:r>
            <a:endParaRPr lang="en-US" dirty="0"/>
          </a:p>
        </p:txBody>
      </p:sp>
      <p:pic>
        <p:nvPicPr>
          <p:cNvPr id="11" name="Picture 10" descr="A logo with green leaves and text&#10;&#10;Description automatically generated">
            <a:extLst>
              <a:ext uri="{FF2B5EF4-FFF2-40B4-BE49-F238E27FC236}">
                <a16:creationId xmlns:a16="http://schemas.microsoft.com/office/drawing/2014/main" id="{717EC05C-AD4E-3087-528C-8477FA94E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22" y="820031"/>
            <a:ext cx="2305050" cy="2266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CFCD51-17BE-6E18-4927-A68900319FFE}"/>
                  </a:ext>
                </a:extLst>
              </p14:cNvPr>
              <p14:cNvContentPartPr/>
              <p14:nvPr/>
            </p14:nvContentPartPr>
            <p14:xfrm>
              <a:off x="1448057" y="2770616"/>
              <a:ext cx="9653" cy="965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CFCD51-17BE-6E18-4927-A68900319F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0" y="-125284"/>
                <a:ext cx="2895900" cy="5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26DB72-5D21-B97D-C0DD-99C9575AFC0A}"/>
                  </a:ext>
                </a:extLst>
              </p14:cNvPr>
              <p14:cNvContentPartPr/>
              <p14:nvPr/>
            </p14:nvContentPartPr>
            <p14:xfrm>
              <a:off x="1617962" y="2670217"/>
              <a:ext cx="9653" cy="965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26DB72-5D21-B97D-C0DD-99C9575AFC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665" y="-225683"/>
                <a:ext cx="2895900" cy="579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D35FF0-3A87-20A6-2B9D-4DD8C3F5821B}"/>
              </a:ext>
            </a:extLst>
          </p:cNvPr>
          <p:cNvSpPr/>
          <p:nvPr/>
        </p:nvSpPr>
        <p:spPr>
          <a:xfrm>
            <a:off x="479120" y="855685"/>
            <a:ext cx="8132776" cy="5582219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F23CF-0371-AB83-FDB5-FEA205FE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Our growing locations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8457-1744-0768-4F01-B0109C54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30FA-BB64-4106-9250-240064A84B11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14001-651C-6A6A-366F-DC5CA7FD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05B3-A505-FFD5-B11E-27E886C0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10</a:t>
            </a:fld>
            <a:endParaRPr lang="en-US" dirty="0"/>
          </a:p>
        </p:txBody>
      </p:sp>
      <p:pic>
        <p:nvPicPr>
          <p:cNvPr id="11" name="Content Placeholder 10" descr="A map of a garden&#10;&#10;AI-generated content may be incorrect.">
            <a:extLst>
              <a:ext uri="{FF2B5EF4-FFF2-40B4-BE49-F238E27FC236}">
                <a16:creationId xmlns:a16="http://schemas.microsoft.com/office/drawing/2014/main" id="{2A9B3D05-4318-CA81-8C1C-B587C45A5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431" y="2544523"/>
            <a:ext cx="3260054" cy="2672367"/>
          </a:xfrm>
        </p:spPr>
      </p:pic>
      <p:pic>
        <p:nvPicPr>
          <p:cNvPr id="12" name="Picture 11" descr="A map of a garden&#10;&#10;AI-generated content may be incorrect.">
            <a:extLst>
              <a:ext uri="{FF2B5EF4-FFF2-40B4-BE49-F238E27FC236}">
                <a16:creationId xmlns:a16="http://schemas.microsoft.com/office/drawing/2014/main" id="{D39BC57E-1B43-7C06-086A-F71BDDF6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00" y="2235647"/>
            <a:ext cx="4272849" cy="3293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E042D9-279F-9676-1F9E-0BFA1BD291E4}"/>
                  </a:ext>
                </a:extLst>
              </p14:cNvPr>
              <p14:cNvContentPartPr/>
              <p14:nvPr/>
            </p14:nvContentPartPr>
            <p14:xfrm>
              <a:off x="4319882" y="4581320"/>
              <a:ext cx="268487" cy="245792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E042D9-279F-9676-1F9E-0BFA1BD291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969" y="4473516"/>
                <a:ext cx="375954" cy="4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83CB6C1-1F01-B5E4-5224-229B66F346CE}"/>
                  </a:ext>
                </a:extLst>
              </p14:cNvPr>
              <p14:cNvContentPartPr/>
              <p14:nvPr/>
            </p14:nvContentPartPr>
            <p14:xfrm>
              <a:off x="4960644" y="3943004"/>
              <a:ext cx="126199" cy="13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83CB6C1-1F01-B5E4-5224-229B66F346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6866" y="3835229"/>
                <a:ext cx="233396" cy="34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10830AE-4072-56E5-56D5-FCEDF61D13DD}"/>
                  </a:ext>
                </a:extLst>
              </p14:cNvPr>
              <p14:cNvContentPartPr/>
              <p14:nvPr/>
            </p14:nvContentPartPr>
            <p14:xfrm>
              <a:off x="6588592" y="4389390"/>
              <a:ext cx="134255" cy="33239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10830AE-4072-56E5-56D5-FCEDF61D13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5105" y="4282525"/>
                <a:ext cx="241587" cy="24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D4B4AE-2191-1A4A-7B66-A246A8FD0F23}"/>
                  </a:ext>
                </a:extLst>
              </p14:cNvPr>
              <p14:cNvContentPartPr/>
              <p14:nvPr/>
            </p14:nvContentPartPr>
            <p14:xfrm>
              <a:off x="4635402" y="4546563"/>
              <a:ext cx="681303" cy="116701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D4B4AE-2191-1A4A-7B66-A246A8FD0F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1804" y="4439198"/>
                <a:ext cx="788858" cy="331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70557-4B23-5D5D-8B72-3664C95038FD}"/>
                  </a:ext>
                </a:extLst>
              </p14:cNvPr>
              <p14:cNvContentPartPr/>
              <p14:nvPr/>
            </p14:nvContentPartPr>
            <p14:xfrm>
              <a:off x="6753741" y="2360118"/>
              <a:ext cx="209364" cy="28854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70557-4B23-5D5D-8B72-3664C95038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9874" y="2252318"/>
                <a:ext cx="316739" cy="5037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84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B8D04D-489D-DDA9-3B77-76DB1E4DFB5F}"/>
              </a:ext>
            </a:extLst>
          </p:cNvPr>
          <p:cNvSpPr/>
          <p:nvPr/>
        </p:nvSpPr>
        <p:spPr>
          <a:xfrm>
            <a:off x="579414" y="451154"/>
            <a:ext cx="7872798" cy="6049502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EC287-9CF7-5DDB-9E0B-C54EE280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4" y="1283571"/>
            <a:ext cx="6928826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Green Energy Impacts of a Seed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43A1-6766-8A9C-2424-AA94F385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74" y="2200275"/>
            <a:ext cx="7157426" cy="39909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27772A"/>
                </a:solidFill>
                <a:latin typeface="Trade Gothic Next Light"/>
                <a:cs typeface="Segoe UI"/>
              </a:rPr>
              <a:t>Relying on local food reduces dependence on distant farmers and shortens the journey food takes to reach our plates.</a:t>
            </a:r>
          </a:p>
          <a:p>
            <a:r>
              <a:rPr lang="en-US" dirty="0">
                <a:solidFill>
                  <a:srgbClr val="27772A"/>
                </a:solidFill>
                <a:ea typeface="+mn-lt"/>
                <a:cs typeface="Segoe UI"/>
              </a:rPr>
              <a:t>Local seeds and indigenous methods take less resources to plant and are less damaging to agroecosystems. </a:t>
            </a:r>
          </a:p>
          <a:p>
            <a:r>
              <a:rPr lang="en-US" dirty="0">
                <a:solidFill>
                  <a:srgbClr val="27772A"/>
                </a:solidFill>
                <a:ea typeface="+mn-lt"/>
                <a:cs typeface="+mn-lt"/>
              </a:rPr>
              <a:t>Revitalizes urban spaces, dorms, and apartments, enhancing access to fresh produce &amp; greener living. Revitalizes </a:t>
            </a:r>
            <a:endParaRPr lang="en-US" dirty="0">
              <a:solidFill>
                <a:srgbClr val="27772A"/>
              </a:solidFill>
              <a:latin typeface="Trade Gothic Next Light"/>
              <a:cs typeface="Segoe UI"/>
            </a:endParaRPr>
          </a:p>
          <a:p>
            <a:r>
              <a:rPr lang="en-US" dirty="0">
                <a:solidFill>
                  <a:srgbClr val="27772A"/>
                </a:solidFill>
              </a:rPr>
              <a:t>Increases awareness of local ecologies, current food systems issues, and alternate sources to food – Farmers Markets, CSA's</a:t>
            </a:r>
          </a:p>
          <a:p>
            <a:r>
              <a:rPr lang="en-US" dirty="0">
                <a:solidFill>
                  <a:srgbClr val="27772A"/>
                </a:solidFill>
                <a:ea typeface="+mn-lt"/>
                <a:cs typeface="+mn-lt"/>
              </a:rPr>
              <a:t>Environmental education offers an effective approach to improving the environmental knowledge, attitudes, intentions, and behavior of young people (our current focus )</a:t>
            </a:r>
            <a:endParaRPr lang="en-US" dirty="0">
              <a:solidFill>
                <a:srgbClr val="27772A"/>
              </a:solidFill>
            </a:endParaRPr>
          </a:p>
          <a:p>
            <a:endParaRPr lang="en-US" b="0" dirty="0">
              <a:solidFill>
                <a:srgbClr val="27772A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424242"/>
              </a:solidFill>
            </a:endParaRPr>
          </a:p>
          <a:p>
            <a:endParaRPr lang="en-US" dirty="0">
              <a:solidFill>
                <a:srgbClr val="27772A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7C1C-C0DF-650B-DB4D-53358D62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DD05-509A-45DA-92FB-C79DE5902AC3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FE01-A244-8F32-8B40-C1395BC0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C2D4-737A-ACC1-4F42-E4604642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2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37CB5-87A0-E161-FA15-E2B2416725F1}"/>
              </a:ext>
            </a:extLst>
          </p:cNvPr>
          <p:cNvSpPr/>
          <p:nvPr/>
        </p:nvSpPr>
        <p:spPr>
          <a:xfrm>
            <a:off x="498170" y="941410"/>
            <a:ext cx="7904176" cy="5363144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64D9B-4096-7984-1986-81AB1B7D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49" y="1131171"/>
            <a:ext cx="6928826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Methods</a:t>
            </a:r>
            <a:endParaRPr lang="en-US">
              <a:solidFill>
                <a:srgbClr val="2777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D13F-4747-3183-BE02-E3879926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49" y="2105025"/>
            <a:ext cx="6928826" cy="3810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27772A"/>
                </a:solidFill>
              </a:rPr>
              <a:t>MoU with Library's Special Collections Dept</a:t>
            </a:r>
          </a:p>
          <a:p>
            <a:r>
              <a:rPr lang="en-US" dirty="0">
                <a:solidFill>
                  <a:srgbClr val="27772A"/>
                </a:solidFill>
              </a:rPr>
              <a:t>Integrating seed saving &amp; volunteering in service learning food systems courses</a:t>
            </a:r>
          </a:p>
          <a:p>
            <a:r>
              <a:rPr lang="en-US" dirty="0">
                <a:solidFill>
                  <a:srgbClr val="27772A"/>
                </a:solidFill>
              </a:rPr>
              <a:t>Developing a seed library committee under the Agrarian Club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27772A"/>
                </a:solidFill>
              </a:rPr>
              <a:t>Workshops with minority/ cultural groups on campus: Institute of Black Life, International Student Success (IBL)</a:t>
            </a:r>
          </a:p>
          <a:p>
            <a:r>
              <a:rPr lang="en-US" sz="1700">
                <a:solidFill>
                  <a:srgbClr val="27772A"/>
                </a:solidFill>
              </a:rPr>
              <a:t>Establishing seed drop off locations around campus to increase visibility</a:t>
            </a:r>
            <a:endParaRPr lang="en-US" sz="1700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27772A"/>
                </a:solidFill>
              </a:rPr>
              <a:t>Seed saving campaigns via social media </a:t>
            </a:r>
          </a:p>
          <a:p>
            <a:r>
              <a:rPr lang="en-US" dirty="0">
                <a:solidFill>
                  <a:srgbClr val="27772A"/>
                </a:solidFill>
              </a:rPr>
              <a:t>Document project progress updates on Food Sovereignty Initiative's </a:t>
            </a:r>
            <a:r>
              <a:rPr lang="en-US">
                <a:solidFill>
                  <a:srgbClr val="27772A"/>
                </a:solidFill>
              </a:rPr>
              <a:t>university website</a:t>
            </a:r>
            <a:endParaRPr lang="en-US" dirty="0">
              <a:solidFill>
                <a:srgbClr val="27772A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2F3D4-4BF7-ED51-8E52-F502BF7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B0DB-D87D-421C-9FD8-FD6564B1D728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759C2-B846-DBDC-BDC7-B659DABC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5565-9F19-3151-F338-0AB36816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7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5F8F90-AC6F-E88B-1072-FEB4F6EE7D96}"/>
              </a:ext>
            </a:extLst>
          </p:cNvPr>
          <p:cNvSpPr/>
          <p:nvPr/>
        </p:nvSpPr>
        <p:spPr>
          <a:xfrm>
            <a:off x="498170" y="750910"/>
            <a:ext cx="7951801" cy="5591744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9EF5F-0F11-832C-BCFE-62E1D719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24" y="1178796"/>
            <a:ext cx="6928826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156D-41AC-72F0-309B-6975231D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24" y="2181225"/>
            <a:ext cx="6928826" cy="3810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27772A"/>
                </a:solidFill>
              </a:rPr>
              <a:t>USF Botanical Gardens  &amp; ECORE system -- 35,000 visitors annually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27772A"/>
                </a:solidFill>
              </a:rPr>
              <a:t>Agrarian Club – 300 members</a:t>
            </a:r>
          </a:p>
          <a:p>
            <a:r>
              <a:rPr lang="en-US" dirty="0">
                <a:solidFill>
                  <a:srgbClr val="27772A"/>
                </a:solidFill>
              </a:rPr>
              <a:t>Food Sovereignty Courses – Regenerative Agriculture, Food Justice, Agroecology &amp; Sustainable Food Systems, etc. -- 100 students directly at the gardens</a:t>
            </a:r>
          </a:p>
          <a:p>
            <a:r>
              <a:rPr lang="en-US" dirty="0">
                <a:solidFill>
                  <a:srgbClr val="27772A"/>
                </a:solidFill>
              </a:rPr>
              <a:t>USF Food Sovereignty Initiative – Faculty members across CAS, MUMA,  Health, </a:t>
            </a:r>
            <a:r>
              <a:rPr lang="en-US" dirty="0" err="1">
                <a:solidFill>
                  <a:srgbClr val="27772A"/>
                </a:solidFill>
              </a:rPr>
              <a:t>etc</a:t>
            </a:r>
          </a:p>
          <a:p>
            <a:r>
              <a:rPr lang="en-US" dirty="0">
                <a:solidFill>
                  <a:srgbClr val="27772A"/>
                </a:solidFill>
              </a:rPr>
              <a:t>Institute on Black Life, International Student Success </a:t>
            </a:r>
          </a:p>
          <a:p>
            <a:r>
              <a:rPr lang="en-US" dirty="0">
                <a:solidFill>
                  <a:srgbClr val="27772A"/>
                </a:solidFill>
              </a:rPr>
              <a:t>Homegrown Hillsborough (county-backed food systems network)</a:t>
            </a:r>
          </a:p>
          <a:p>
            <a:r>
              <a:rPr lang="en-US" dirty="0">
                <a:solidFill>
                  <a:srgbClr val="27772A"/>
                </a:solidFill>
              </a:rPr>
              <a:t>Coalition of Community Gardens – 30+ community gardens in the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7A88-D72E-6E62-BC06-D03429CA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C0B3-5DF2-471D-AE11-27DDAE330B04}" type="datetime1"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8F065-B483-5851-60F0-7D76F9C5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60C79-F268-4F39-3715-3F5FFD82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3CF19-3E09-2F6F-A27A-9000EBD75828}"/>
              </a:ext>
            </a:extLst>
          </p:cNvPr>
          <p:cNvSpPr/>
          <p:nvPr/>
        </p:nvSpPr>
        <p:spPr>
          <a:xfrm>
            <a:off x="669620" y="731860"/>
            <a:ext cx="7799401" cy="5829869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92898-8471-1710-8CF8-7667F6D2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74" y="854946"/>
            <a:ext cx="6928826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213DFC-0FCC-D9AE-4136-08EDA7FF2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69016"/>
              </p:ext>
            </p:extLst>
          </p:nvPr>
        </p:nvGraphicFramePr>
        <p:xfrm>
          <a:off x="1352550" y="1962150"/>
          <a:ext cx="645102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10">
                  <a:extLst>
                    <a:ext uri="{9D8B030D-6E8A-4147-A177-3AD203B41FA5}">
                      <a16:colId xmlns:a16="http://schemas.microsoft.com/office/drawing/2014/main" val="3355168385"/>
                    </a:ext>
                  </a:extLst>
                </a:gridCol>
                <a:gridCol w="3225510">
                  <a:extLst>
                    <a:ext uri="{9D8B030D-6E8A-4147-A177-3AD203B41FA5}">
                      <a16:colId xmlns:a16="http://schemas.microsoft.com/office/drawing/2014/main" val="3735588842"/>
                    </a:ext>
                  </a:extLst>
                </a:gridCol>
              </a:tblGrid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Materials</a:t>
                      </a:r>
                    </a:p>
                  </a:txBody>
                  <a:tcPr>
                    <a:solidFill>
                      <a:srgbClr val="277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>
                    <a:solidFill>
                      <a:srgbClr val="277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65418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Workshops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55328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Seeds and Seedlings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83696"/>
                  </a:ext>
                </a:extLst>
              </a:tr>
              <a:tr h="611215">
                <a:tc>
                  <a:txBody>
                    <a:bodyPr/>
                    <a:lstStyle/>
                    <a:p>
                      <a:r>
                        <a:rPr lang="en-US" dirty="0"/>
                        <a:t>Label Machine and Thermal Sheets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589274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Deep Freezer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92393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Seed Packets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28404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55989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1 Paid Intern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$2,400 for one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37171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3 Weather Temperate 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11577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Marketing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329592"/>
                  </a:ext>
                </a:extLst>
              </a:tr>
              <a:tr h="349266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2543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1795-BCCE-B181-5BC1-428054C2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5EC-46FB-418D-82BA-95B434094EB5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5A323-1759-46D8-ABC9-BB7FC8E0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418E-1C5C-AC64-B003-7A861399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7AD73-F341-3EFD-1E3F-EE8B5B21B2FA}"/>
              </a:ext>
            </a:extLst>
          </p:cNvPr>
          <p:cNvSpPr txBox="1"/>
          <p:nvPr/>
        </p:nvSpPr>
        <p:spPr>
          <a:xfrm>
            <a:off x="2814466" y="1141778"/>
            <a:ext cx="53179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7772A"/>
                </a:solidFill>
              </a:rPr>
              <a:t>Seeking $5,000 from SGEF to cover startup costs from overall budget</a:t>
            </a:r>
          </a:p>
        </p:txBody>
      </p:sp>
    </p:spTree>
    <p:extLst>
      <p:ext uri="{BB962C8B-B14F-4D97-AF65-F5344CB8AC3E}">
        <p14:creationId xmlns:p14="http://schemas.microsoft.com/office/powerpoint/2010/main" val="127573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64">
            <a:extLst>
              <a:ext uri="{FF2B5EF4-FFF2-40B4-BE49-F238E27FC236}">
                <a16:creationId xmlns:a16="http://schemas.microsoft.com/office/drawing/2014/main" id="{41E5668B-2146-48CF-63DA-B095425AAD86}"/>
              </a:ext>
            </a:extLst>
          </p:cNvPr>
          <p:cNvSpPr/>
          <p:nvPr/>
        </p:nvSpPr>
        <p:spPr>
          <a:xfrm>
            <a:off x="-13665" y="0"/>
            <a:ext cx="9182692" cy="6859689"/>
          </a:xfrm>
          <a:prstGeom prst="rect">
            <a:avLst/>
          </a:prstGeom>
          <a:solidFill>
            <a:srgbClr val="27772A"/>
          </a:solidFill>
          <a:ln>
            <a:solidFill>
              <a:srgbClr val="2777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CB3DF87-02BE-037D-F0F9-59CE6371FE46}"/>
              </a:ext>
            </a:extLst>
          </p:cNvPr>
          <p:cNvSpPr/>
          <p:nvPr/>
        </p:nvSpPr>
        <p:spPr>
          <a:xfrm>
            <a:off x="498170" y="827110"/>
            <a:ext cx="7980376" cy="5201219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A1CF8-817A-44B8-21B5-5D2291DB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74" y="1270222"/>
            <a:ext cx="6928826" cy="861383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A6D19-C594-BE8B-D857-E8E03541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176-7040-4EE3-983A-5B7E2B478D41}" type="datetime1">
              <a:rPr lang="en-US"/>
              <a:t>2/21/2025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69F9-7FB6-A09C-BDB1-B2686121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03B5E-5863-D998-AE86-0F97B217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15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133233-684B-907D-81E6-DCE157F6C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527706"/>
              </p:ext>
            </p:extLst>
          </p:nvPr>
        </p:nvGraphicFramePr>
        <p:xfrm>
          <a:off x="917715" y="2133600"/>
          <a:ext cx="713414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86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2CA60-4661-677D-08B9-A28826AD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306C4-BD8E-A46D-C8D3-1901794E472B}"/>
              </a:ext>
            </a:extLst>
          </p:cNvPr>
          <p:cNvSpPr/>
          <p:nvPr/>
        </p:nvSpPr>
        <p:spPr>
          <a:xfrm>
            <a:off x="541314" y="336854"/>
            <a:ext cx="8225223" cy="6201902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80775-BC76-EED1-9B11-5D38F465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4" y="273921"/>
            <a:ext cx="6928826" cy="857559"/>
          </a:xfrm>
        </p:spPr>
        <p:txBody>
          <a:bodyPr/>
          <a:lstStyle/>
          <a:p>
            <a:r>
              <a:rPr lang="en-US">
                <a:solidFill>
                  <a:srgbClr val="27772A"/>
                </a:solidFill>
              </a:rPr>
              <a:t>References</a:t>
            </a:r>
            <a:endParaRPr lang="en-US" dirty="0">
              <a:solidFill>
                <a:srgbClr val="2777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1E96-E61D-E674-AB85-EFF80CB9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74" y="1304925"/>
            <a:ext cx="7272444" cy="35839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“Cover Crops and Carbon Sequestration - SARE.” </a:t>
            </a:r>
            <a:r>
              <a:rPr lang="en-US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SARE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8 Feb. 2023, 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www.sare.org/publications/cover-crops-ecosystem-services/cover-crops-and-carbon-sequestration/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sz="1100">
              <a:solidFill>
                <a:srgbClr val="27772A"/>
              </a:solidFill>
              <a:cs typeface="Segoe UI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‌Weber, Christopher L., and H. Scott Matthews. “Food-Miles and the Relative Climate Impacts of Food Choices in the United States.” </a:t>
            </a:r>
            <a:r>
              <a:rPr lang="en-US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Environmental Science &amp; Technology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vol. 42, no. 10, May 2008, pp. 3508–3513, pubs.acs.org/</a:t>
            </a:r>
            <a:r>
              <a:rPr lang="en-US" sz="11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/10.1021/es702969f, 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/>
              </a:rPr>
              <a:t>https://doi.org/10.1021/es702969f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sz="1100">
              <a:solidFill>
                <a:srgbClr val="FFFFFF"/>
              </a:solidFill>
              <a:latin typeface="Trade Gothic Next Light"/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‌“What’s the Environmental Impact of Growing Your Own Food?” </a:t>
            </a:r>
            <a:r>
              <a:rPr lang="en-US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Eco Guide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18 Sept. 2016, theecoguide.org/</a:t>
            </a:r>
            <a:r>
              <a:rPr lang="en-US" sz="11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whats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-environmental-impact-growing-your-own-food. </a:t>
            </a:r>
            <a:endParaRPr lang="en-US" sz="1100">
              <a:solidFill>
                <a:srgbClr val="FFFFFF"/>
              </a:solidFill>
              <a:latin typeface="Trade Gothic Next Light"/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https://reports.aashe.org/institutions/university-of-south-</a:t>
            </a:r>
            <a:r>
              <a:rPr lang="en-US" sz="110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florida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-</a:t>
            </a:r>
            <a:r>
              <a:rPr lang="en-US" sz="110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fl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/report/2022-03-04/OP/air-climate/OP-2/</a:t>
            </a:r>
            <a:endParaRPr lang="en-US" sz="1100">
              <a:latin typeface="Calibri"/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Bryce, Emma, and Emma Bryce. “We’re Over-Freezing Our Food. Turning up the Temperature Slightly Could Avoid 17 Mt of CO2.” </a:t>
            </a:r>
            <a:r>
              <a:rPr lang="en-US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Anthropocene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12 Jan. 2024, 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www.anthropocenemagazine.org/2024/01/were-over-freezing-our-food-turning-up-the-temperature-slightly-could-avoid-17-mt-of-co2/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 Accessed 21 Feb. 2025.</a:t>
            </a:r>
            <a:endParaRPr lang="en-US" sz="1100" dirty="0">
              <a:solidFill>
                <a:srgbClr val="000000"/>
              </a:solidFill>
              <a:latin typeface="Trade Gothic Next Light"/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‌“Fifth of Global Food-Related Emissions due to Transport.” </a:t>
            </a:r>
            <a:r>
              <a:rPr lang="en-US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University of Sydney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2025, 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www.sydney.edu.au/news-opinion/news/2022/06/21/fifth-of-global-food-related-emissions-due-to-transport.html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 Accessed 21 Feb. 2025.</a:t>
            </a:r>
            <a:endParaRPr lang="en-US" sz="1100">
              <a:solidFill>
                <a:srgbClr val="FFFFFF"/>
              </a:solidFill>
              <a:latin typeface="Trade Gothic Next Light"/>
              <a:ea typeface="Calibri"/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</a:t>
            </a:r>
            <a:endParaRPr lang="en-US" sz="1100" dirty="0"/>
          </a:p>
          <a:p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300" dirty="0">
              <a:solidFill>
                <a:srgbClr val="000000"/>
              </a:solidFill>
              <a:latin typeface="Trade Gothic Next Light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27772A"/>
              </a:solidFill>
              <a:cs typeface="Segoe UI"/>
            </a:endParaRPr>
          </a:p>
          <a:p>
            <a:pPr marL="0" indent="0">
              <a:buNone/>
            </a:pPr>
            <a:endParaRPr lang="en-US" sz="1500" b="0" dirty="0">
              <a:solidFill>
                <a:srgbClr val="424242"/>
              </a:solidFill>
            </a:endParaRPr>
          </a:p>
          <a:p>
            <a:endParaRPr lang="en-US" dirty="0">
              <a:solidFill>
                <a:srgbClr val="27772A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691E-18AD-41C2-316B-9EA218B9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DD05-509A-45DA-92FB-C79DE5902AC3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AF23C-7F5D-B0C0-D67A-529B22CA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80947-01AA-3D5D-A1C5-CB9102C6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4931" y="3219853"/>
            <a:ext cx="472240" cy="429830"/>
          </a:xfrm>
        </p:spPr>
        <p:txBody>
          <a:bodyPr/>
          <a:lstStyle/>
          <a:p>
            <a:fld id="{196A61CA-0502-4EE4-9724-96EA822543E5}" type="slidenum">
              <a:rPr lang="en-US" dirty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5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C1A185-D120-5F4E-89ED-D3090B441784}"/>
              </a:ext>
            </a:extLst>
          </p:cNvPr>
          <p:cNvSpPr/>
          <p:nvPr/>
        </p:nvSpPr>
        <p:spPr>
          <a:xfrm>
            <a:off x="498170" y="2465410"/>
            <a:ext cx="6056326" cy="1743644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EA932-7724-8125-C67C-FBEA597C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24" y="2845671"/>
            <a:ext cx="5557226" cy="1171884"/>
          </a:xfrm>
        </p:spPr>
        <p:txBody>
          <a:bodyPr/>
          <a:lstStyle/>
          <a:p>
            <a:r>
              <a:rPr lang="en-US" sz="6600" dirty="0">
                <a:solidFill>
                  <a:srgbClr val="27772A"/>
                </a:solidFill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2AEA-9B72-3926-339D-1635A190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275B-084D-4846-B4C3-BCFCA05ACEFD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96E13-417C-9832-4ECF-2A72210D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B46D8-F9F8-C71E-9FD3-D85A3CE1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BC8677-0F1C-CB96-F5FA-92C3279DC519}"/>
              </a:ext>
            </a:extLst>
          </p:cNvPr>
          <p:cNvSpPr/>
          <p:nvPr/>
        </p:nvSpPr>
        <p:spPr>
          <a:xfrm>
            <a:off x="498170" y="1008085"/>
            <a:ext cx="2855926" cy="4982144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07D92-B1EF-3D76-3837-19D8E8CD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1215702"/>
            <a:ext cx="2213951" cy="880067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Team</a:t>
            </a:r>
            <a:endParaRPr lang="en-US">
              <a:solidFill>
                <a:srgbClr val="2777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754D-0F12-E670-1320-BCF3CE64A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525" y="2280711"/>
            <a:ext cx="2217420" cy="31854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rgbClr val="27772A"/>
                </a:solidFill>
              </a:rPr>
              <a:t>Dharsh Saravana (1)</a:t>
            </a:r>
          </a:p>
          <a:p>
            <a:r>
              <a:rPr lang="en-US" dirty="0">
                <a:solidFill>
                  <a:srgbClr val="27772A"/>
                </a:solidFill>
              </a:rPr>
              <a:t>Amelie McLeod (2)</a:t>
            </a:r>
          </a:p>
          <a:p>
            <a:r>
              <a:rPr lang="en-US" dirty="0">
                <a:solidFill>
                  <a:srgbClr val="27772A"/>
                </a:solidFill>
              </a:rPr>
              <a:t>Leila </a:t>
            </a:r>
            <a:r>
              <a:rPr lang="en-US" dirty="0" err="1">
                <a:solidFill>
                  <a:srgbClr val="27772A"/>
                </a:solidFill>
              </a:rPr>
              <a:t>Sujanani</a:t>
            </a:r>
            <a:r>
              <a:rPr lang="en-US" dirty="0">
                <a:solidFill>
                  <a:srgbClr val="27772A"/>
                </a:solidFill>
              </a:rPr>
              <a:t> (3)</a:t>
            </a:r>
          </a:p>
          <a:p>
            <a:r>
              <a:rPr lang="en-US" dirty="0">
                <a:solidFill>
                  <a:srgbClr val="27772A"/>
                </a:solidFill>
              </a:rPr>
              <a:t>Ameya Singh (4)</a:t>
            </a:r>
          </a:p>
          <a:p>
            <a:r>
              <a:rPr lang="en-US" dirty="0">
                <a:solidFill>
                  <a:srgbClr val="27772A"/>
                </a:solidFill>
              </a:rPr>
              <a:t>Dr. William Schanbacher (5)</a:t>
            </a:r>
          </a:p>
          <a:p>
            <a:r>
              <a:rPr lang="en-US" dirty="0">
                <a:solidFill>
                  <a:srgbClr val="27772A"/>
                </a:solidFill>
              </a:rPr>
              <a:t>Dr. </a:t>
            </a:r>
            <a:r>
              <a:rPr lang="en-US" err="1">
                <a:solidFill>
                  <a:srgbClr val="27772A"/>
                </a:solidFill>
              </a:rPr>
              <a:t>Esteli</a:t>
            </a:r>
            <a:r>
              <a:rPr lang="en-US" dirty="0">
                <a:solidFill>
                  <a:srgbClr val="27772A"/>
                </a:solidFill>
              </a:rPr>
              <a:t> </a:t>
            </a:r>
            <a:r>
              <a:rPr lang="en-US" err="1">
                <a:solidFill>
                  <a:srgbClr val="27772A"/>
                </a:solidFill>
              </a:rPr>
              <a:t>Jimminez</a:t>
            </a:r>
            <a:r>
              <a:rPr lang="en-US" dirty="0">
                <a:solidFill>
                  <a:srgbClr val="27772A"/>
                </a:solidFill>
              </a:rPr>
              <a:t>-Soto (6)</a:t>
            </a:r>
            <a:endParaRPr lang="en-US" dirty="0"/>
          </a:p>
          <a:p>
            <a:r>
              <a:rPr lang="en-US" dirty="0">
                <a:solidFill>
                  <a:srgbClr val="27772A"/>
                </a:solidFill>
              </a:rPr>
              <a:t>Prof. Don Saunders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00BC3-AC09-3E09-393D-2016A931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9CF8-1804-48CE-829C-F2298FA87C89}" type="datetime1">
              <a:rPr lang="en-US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45067-C8A9-6865-4E93-AD1ACB9F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A0A42-3CD1-55BC-C003-EE834CE3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 dirty="0"/>
          </a:p>
        </p:txBody>
      </p:sp>
      <p:pic>
        <p:nvPicPr>
          <p:cNvPr id="9" name="Online Media 8" title="Episode 1: Student Spotlight - Seed Library">
            <a:hlinkClick r:id="" action="ppaction://media"/>
            <a:extLst>
              <a:ext uri="{FF2B5EF4-FFF2-40B4-BE49-F238E27FC236}">
                <a16:creationId xmlns:a16="http://schemas.microsoft.com/office/drawing/2014/main" id="{D36BF918-E975-05A8-DB28-B3E1835D87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95897" y="5475946"/>
            <a:ext cx="1982867" cy="1236522"/>
          </a:xfrm>
          <a:prstGeom prst="rect">
            <a:avLst/>
          </a:prstGeom>
        </p:spPr>
      </p:pic>
      <p:pic>
        <p:nvPicPr>
          <p:cNvPr id="12" name="Picture 11" descr="A group of women standing outside&#10;&#10;Description automatically generated">
            <a:extLst>
              <a:ext uri="{FF2B5EF4-FFF2-40B4-BE49-F238E27FC236}">
                <a16:creationId xmlns:a16="http://schemas.microsoft.com/office/drawing/2014/main" id="{F4C250E7-6C4F-E177-C9EB-D243BD566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990598"/>
            <a:ext cx="4359906" cy="2331521"/>
          </a:xfrm>
          <a:prstGeom prst="rect">
            <a:avLst/>
          </a:prstGeom>
        </p:spPr>
      </p:pic>
      <p:pic>
        <p:nvPicPr>
          <p:cNvPr id="10" name="Picture 9" descr="Will Schanbacher">
            <a:extLst>
              <a:ext uri="{FF2B5EF4-FFF2-40B4-BE49-F238E27FC236}">
                <a16:creationId xmlns:a16="http://schemas.microsoft.com/office/drawing/2014/main" id="{E23BF9AC-8308-5168-AD0E-67DB0129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919" y="625979"/>
            <a:ext cx="2743200" cy="2057400"/>
          </a:xfrm>
          <a:prstGeom prst="rect">
            <a:avLst/>
          </a:prstGeom>
        </p:spPr>
      </p:pic>
      <p:pic>
        <p:nvPicPr>
          <p:cNvPr id="14" name="Picture 1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22771821-9B85-F2E4-A3E9-874B6F59D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157" y="387914"/>
            <a:ext cx="1738459" cy="2385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0B5A7-0088-961D-4FA4-298291D50063}"/>
              </a:ext>
            </a:extLst>
          </p:cNvPr>
          <p:cNvSpPr txBox="1"/>
          <p:nvPr/>
        </p:nvSpPr>
        <p:spPr>
          <a:xfrm>
            <a:off x="7831247" y="3123446"/>
            <a:ext cx="316871" cy="369332"/>
          </a:xfrm>
          <a:prstGeom prst="rect">
            <a:avLst/>
          </a:prstGeom>
          <a:solidFill>
            <a:srgbClr val="EEE3B7"/>
          </a:solidFill>
          <a:ln w="28575">
            <a:solidFill>
              <a:srgbClr val="2777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27772A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86DF8-E91E-6E33-7EA5-D50D8A6E9635}"/>
              </a:ext>
            </a:extLst>
          </p:cNvPr>
          <p:cNvSpPr txBox="1"/>
          <p:nvPr/>
        </p:nvSpPr>
        <p:spPr>
          <a:xfrm>
            <a:off x="6719935" y="3132499"/>
            <a:ext cx="332715" cy="380648"/>
          </a:xfrm>
          <a:prstGeom prst="rect">
            <a:avLst/>
          </a:prstGeom>
          <a:solidFill>
            <a:srgbClr val="EEE3B7"/>
          </a:solidFill>
          <a:ln w="28575">
            <a:solidFill>
              <a:srgbClr val="2777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7772A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16B2E-84BB-BAB5-097F-68CC40443E94}"/>
              </a:ext>
            </a:extLst>
          </p:cNvPr>
          <p:cNvSpPr txBox="1"/>
          <p:nvPr/>
        </p:nvSpPr>
        <p:spPr>
          <a:xfrm>
            <a:off x="5871172" y="3132498"/>
            <a:ext cx="344033" cy="369332"/>
          </a:xfrm>
          <a:prstGeom prst="rect">
            <a:avLst/>
          </a:prstGeom>
          <a:solidFill>
            <a:srgbClr val="EEE3B7"/>
          </a:solidFill>
          <a:ln w="28575">
            <a:solidFill>
              <a:srgbClr val="2777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7772A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88A85-D1C5-AC7A-BD98-F09FF58B40CB}"/>
              </a:ext>
            </a:extLst>
          </p:cNvPr>
          <p:cNvSpPr txBox="1"/>
          <p:nvPr/>
        </p:nvSpPr>
        <p:spPr>
          <a:xfrm>
            <a:off x="4863975" y="3132499"/>
            <a:ext cx="366666" cy="369332"/>
          </a:xfrm>
          <a:prstGeom prst="rect">
            <a:avLst/>
          </a:prstGeom>
          <a:solidFill>
            <a:srgbClr val="EEE3B7"/>
          </a:solidFill>
          <a:ln w="28575">
            <a:solidFill>
              <a:srgbClr val="2777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7772A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A2D12-82A5-11D5-0DA3-E9E58FE45A8E}"/>
              </a:ext>
            </a:extLst>
          </p:cNvPr>
          <p:cNvSpPr txBox="1"/>
          <p:nvPr/>
        </p:nvSpPr>
        <p:spPr>
          <a:xfrm>
            <a:off x="5871172" y="1219954"/>
            <a:ext cx="344032" cy="369332"/>
          </a:xfrm>
          <a:prstGeom prst="rect">
            <a:avLst/>
          </a:prstGeom>
          <a:solidFill>
            <a:srgbClr val="EEE3B7"/>
          </a:solidFill>
          <a:ln w="28575">
            <a:solidFill>
              <a:srgbClr val="2777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7772A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29241-6A59-C2E0-251C-12318427F874}"/>
              </a:ext>
            </a:extLst>
          </p:cNvPr>
          <p:cNvSpPr txBox="1"/>
          <p:nvPr/>
        </p:nvSpPr>
        <p:spPr>
          <a:xfrm>
            <a:off x="8100588" y="1129419"/>
            <a:ext cx="366666" cy="369332"/>
          </a:xfrm>
          <a:prstGeom prst="rect">
            <a:avLst/>
          </a:prstGeom>
          <a:solidFill>
            <a:srgbClr val="EEE3B7"/>
          </a:solidFill>
          <a:ln w="28575">
            <a:solidFill>
              <a:srgbClr val="2777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7772A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5621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582B21-AB68-C46C-41C1-FD4A49763CBE}"/>
              </a:ext>
            </a:extLst>
          </p:cNvPr>
          <p:cNvSpPr/>
          <p:nvPr/>
        </p:nvSpPr>
        <p:spPr>
          <a:xfrm>
            <a:off x="629086" y="699720"/>
            <a:ext cx="7891168" cy="5465526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CD52B-6077-4389-9FCD-ACE6A5A7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61" y="938279"/>
            <a:ext cx="6928826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4231-B638-A4B2-327A-E1FC41BF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861" y="1946415"/>
            <a:ext cx="6928826" cy="3810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27772A"/>
                </a:solidFill>
              </a:rPr>
              <a:t>Establish a seed library on the USF Tampa Campus Library for learning and research and secure funding for project longevity</a:t>
            </a:r>
            <a:endParaRPr lang="en-US" dirty="0"/>
          </a:p>
          <a:p>
            <a:r>
              <a:rPr lang="en-US" dirty="0">
                <a:solidFill>
                  <a:srgbClr val="27772A"/>
                </a:solidFill>
              </a:rPr>
              <a:t>Increase access to food/ agriculture for food insecure students and expand Feed-A-Bull pantry to include produce</a:t>
            </a:r>
          </a:p>
          <a:p>
            <a:r>
              <a:rPr lang="en-US" dirty="0">
                <a:solidFill>
                  <a:srgbClr val="27772A"/>
                </a:solidFill>
              </a:rPr>
              <a:t>Reduce and sequester carbon emissions through regenerative agricultural methods</a:t>
            </a:r>
          </a:p>
          <a:p>
            <a:r>
              <a:rPr lang="en-US" dirty="0">
                <a:solidFill>
                  <a:srgbClr val="27772A"/>
                </a:solidFill>
              </a:rPr>
              <a:t>Support plethora of future agricultural initiatives discussed at USF's Future of Food Think Tank</a:t>
            </a:r>
          </a:p>
          <a:p>
            <a:r>
              <a:rPr lang="en-US" dirty="0">
                <a:solidFill>
                  <a:srgbClr val="27772A"/>
                </a:solidFill>
              </a:rPr>
              <a:t>Empower/Inspire students to pursue sustainable food production on/off campus, healthful eating, and encourage low-carbon consumer behaviors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189D-55EE-8678-E251-1259FB69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8AF-62EC-4996-8E82-A5C559C9A0E4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B3953-D496-3341-85E2-7ABBC4FA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83A1A-D14E-99EF-DE01-084736D2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5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9F3D3A-91AE-74CD-EEBC-1BCF588940EA}"/>
              </a:ext>
            </a:extLst>
          </p:cNvPr>
          <p:cNvSpPr/>
          <p:nvPr/>
        </p:nvSpPr>
        <p:spPr>
          <a:xfrm>
            <a:off x="417605" y="458027"/>
            <a:ext cx="4749178" cy="5938839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53520-65D8-E005-9543-1937F735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13" y="575742"/>
            <a:ext cx="6546148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Project Overview</a:t>
            </a:r>
            <a:endParaRPr lang="en-US">
              <a:solidFill>
                <a:srgbClr val="2777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E8CC-6018-4A9E-8137-822280BC8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12" y="1579262"/>
            <a:ext cx="4216090" cy="44086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600" dirty="0">
                <a:solidFill>
                  <a:srgbClr val="27772A"/>
                </a:solidFill>
              </a:rPr>
              <a:t>Location: USF Herbarium in Tampa Library's basement</a:t>
            </a:r>
          </a:p>
          <a:p>
            <a:r>
              <a:rPr lang="en-US" sz="1600" dirty="0">
                <a:solidFill>
                  <a:srgbClr val="27772A"/>
                </a:solidFill>
              </a:rPr>
              <a:t>Serve as a free public resource to empower students to grow their own food</a:t>
            </a:r>
          </a:p>
          <a:p>
            <a:r>
              <a:rPr lang="en-US" sz="1600" dirty="0">
                <a:solidFill>
                  <a:srgbClr val="27772A"/>
                </a:solidFill>
                <a:ea typeface="+mn-lt"/>
                <a:cs typeface="+mn-lt"/>
              </a:rPr>
              <a:t>Become a centralized hub of exchanging seeds, local knowledge, and cross-cultural understanding and strengthen community partnerships</a:t>
            </a:r>
            <a:endParaRPr lang="en-US" sz="1600" dirty="0">
              <a:solidFill>
                <a:srgbClr val="27772A"/>
              </a:solidFill>
            </a:endParaRPr>
          </a:p>
          <a:p>
            <a:r>
              <a:rPr lang="en-US" sz="1600" dirty="0">
                <a:solidFill>
                  <a:srgbClr val="27772A"/>
                </a:solidFill>
              </a:rPr>
              <a:t>Provide non-GMO, open pollinated seeds adapted to Tampa's climate and increase access to food/ agriculture as residents of a food desert</a:t>
            </a:r>
          </a:p>
          <a:p>
            <a:r>
              <a:rPr lang="en-US" sz="1600" dirty="0">
                <a:solidFill>
                  <a:srgbClr val="27772A"/>
                </a:solidFill>
              </a:rPr>
              <a:t>Give a platform for agricultural heritages of minority/ cultural groups &amp; appreciate food </a:t>
            </a:r>
            <a:r>
              <a:rPr lang="en-US" sz="1600">
                <a:solidFill>
                  <a:srgbClr val="27772A"/>
                </a:solidFill>
              </a:rPr>
              <a:t>as a gift of life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C911-5F14-11BF-2117-8AA8FC09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A1E-612D-4D30-AA8A-78561A394D5F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7108-7F14-40C5-E904-A6A88CF7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155FB-BF34-82D7-1CD9-230E6CBC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4</a:t>
            </a:fld>
            <a:endParaRPr lang="en-US" dirty="0"/>
          </a:p>
        </p:txBody>
      </p:sp>
      <p:pic>
        <p:nvPicPr>
          <p:cNvPr id="7" name="Picture 6" descr="A person looking at a book&#10;&#10;Description automatically generated">
            <a:extLst>
              <a:ext uri="{FF2B5EF4-FFF2-40B4-BE49-F238E27FC236}">
                <a16:creationId xmlns:a16="http://schemas.microsoft.com/office/drawing/2014/main" id="{106D8E2A-A304-88CB-7B73-8500B7CE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452438"/>
            <a:ext cx="2733675" cy="2667000"/>
          </a:xfrm>
          <a:prstGeom prst="rect">
            <a:avLst/>
          </a:prstGeom>
        </p:spPr>
      </p:pic>
      <p:pic>
        <p:nvPicPr>
          <p:cNvPr id="9" name="Picture 8" descr="A logo with black flowers&#10;&#10;Description automatically generated">
            <a:extLst>
              <a:ext uri="{FF2B5EF4-FFF2-40B4-BE49-F238E27FC236}">
                <a16:creationId xmlns:a16="http://schemas.microsoft.com/office/drawing/2014/main" id="{23F81FFB-F634-261A-73A8-0B46D9E1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88" y="3343275"/>
            <a:ext cx="2733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6252A0-E33C-15B6-1966-CD5C5EADC766}"/>
              </a:ext>
            </a:extLst>
          </p:cNvPr>
          <p:cNvSpPr/>
          <p:nvPr/>
        </p:nvSpPr>
        <p:spPr>
          <a:xfrm>
            <a:off x="397465" y="699718"/>
            <a:ext cx="8213423" cy="5455457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B2B7-1E51-5CFA-4EE5-2DC2BF13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602" y="4682869"/>
            <a:ext cx="2375876" cy="504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7772A"/>
                </a:solidFill>
              </a:rPr>
              <a:t>Ybor HCC seed library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8CF77-0297-D645-0B4B-1DFE4947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D5-E459-4A33-8EE4-023D52F6514D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D08C-E9C1-7AE1-D3EF-0A8ED077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0477-65C8-1621-575F-FF8D0397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1A1F5-E064-EE8C-3E04-0DA44765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38" y="1411260"/>
            <a:ext cx="3248393" cy="326496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96E196-8C23-86B8-AFD2-8B5ED7E3C70B}"/>
              </a:ext>
            </a:extLst>
          </p:cNvPr>
          <p:cNvSpPr txBox="1">
            <a:spLocks/>
          </p:cNvSpPr>
          <p:nvPr/>
        </p:nvSpPr>
        <p:spPr>
          <a:xfrm>
            <a:off x="1536834" y="4672035"/>
            <a:ext cx="2083832" cy="504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7772A"/>
                </a:solidFill>
              </a:rPr>
              <a:t>Eckerd seed library</a:t>
            </a:r>
          </a:p>
        </p:txBody>
      </p:sp>
      <p:pic>
        <p:nvPicPr>
          <p:cNvPr id="8" name="Picture 7" descr="A shelf with books on it&#10;&#10;Description automatically generated">
            <a:extLst>
              <a:ext uri="{FF2B5EF4-FFF2-40B4-BE49-F238E27FC236}">
                <a16:creationId xmlns:a16="http://schemas.microsoft.com/office/drawing/2014/main" id="{F300E474-2C9C-C9B9-308E-2643A642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90" y="1413495"/>
            <a:ext cx="2726979" cy="324409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C6A3EF-1A09-AFDA-C666-ABC541F13216}"/>
              </a:ext>
            </a:extLst>
          </p:cNvPr>
          <p:cNvSpPr txBox="1">
            <a:spLocks/>
          </p:cNvSpPr>
          <p:nvPr/>
        </p:nvSpPr>
        <p:spPr>
          <a:xfrm>
            <a:off x="1786020" y="5365419"/>
            <a:ext cx="5821603" cy="5373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7772A"/>
                </a:solidFill>
              </a:rPr>
              <a:t>"seed libraries are a low cost high impact </a:t>
            </a:r>
            <a:r>
              <a:rPr lang="en-US">
                <a:solidFill>
                  <a:srgbClr val="27772A"/>
                </a:solidFill>
              </a:rPr>
              <a:t>initiative</a:t>
            </a:r>
            <a:r>
              <a:rPr lang="en-US" dirty="0">
                <a:solidFill>
                  <a:srgbClr val="27772A"/>
                </a:solidFill>
              </a:rPr>
              <a:t>" - HCC seed library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CF7A5-EE30-D1EF-617C-58600690C276}"/>
              </a:ext>
            </a:extLst>
          </p:cNvPr>
          <p:cNvSpPr txBox="1"/>
          <p:nvPr/>
        </p:nvSpPr>
        <p:spPr>
          <a:xfrm>
            <a:off x="1216959" y="9031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7772A"/>
                </a:solidFill>
              </a:rPr>
              <a:t>Model seed libraries: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4C609C-3245-26D8-564D-932A82BAA745}"/>
              </a:ext>
            </a:extLst>
          </p:cNvPr>
          <p:cNvSpPr/>
          <p:nvPr/>
        </p:nvSpPr>
        <p:spPr>
          <a:xfrm>
            <a:off x="507695" y="455635"/>
            <a:ext cx="8113726" cy="3315269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6D1E0-343A-6C13-126D-2679E4FB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9" y="454896"/>
            <a:ext cx="7938476" cy="91470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7772A"/>
                </a:solidFill>
              </a:rPr>
              <a:t>Sustainable Development Goals</a:t>
            </a:r>
            <a:endParaRPr lang="en-US">
              <a:solidFill>
                <a:srgbClr val="2777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0EAA3-3933-C8B6-705F-57950641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24" y="1447800"/>
            <a:ext cx="7100276" cy="1990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74320" algn="ctr">
              <a:lnSpc>
                <a:spcPct val="130000"/>
              </a:lnSpc>
              <a:buSzPct val="85000"/>
            </a:pPr>
            <a:r>
              <a:rPr lang="en-US" dirty="0">
                <a:solidFill>
                  <a:srgbClr val="27772A"/>
                </a:solidFill>
                <a:latin typeface="Trade Gothic Next Light"/>
              </a:rPr>
              <a:t>SDG 2: Zero Hunger</a:t>
            </a:r>
            <a:endParaRPr lang="en-US"/>
          </a:p>
          <a:p>
            <a:pPr marL="274320" indent="-274320" algn="ctr">
              <a:lnSpc>
                <a:spcPct val="130000"/>
              </a:lnSpc>
              <a:buSzPct val="85000"/>
            </a:pPr>
            <a:r>
              <a:rPr lang="en-US" dirty="0">
                <a:solidFill>
                  <a:srgbClr val="27772A"/>
                </a:solidFill>
                <a:latin typeface="Trade Gothic Next Light"/>
              </a:rPr>
              <a:t>SDG 3: Good Heatlh and wellbeing</a:t>
            </a:r>
          </a:p>
          <a:p>
            <a:pPr marL="274320" indent="-274320" algn="ctr">
              <a:lnSpc>
                <a:spcPct val="130000"/>
              </a:lnSpc>
              <a:buSzPct val="85000"/>
            </a:pPr>
            <a:r>
              <a:rPr lang="en-US" dirty="0">
                <a:solidFill>
                  <a:srgbClr val="27772A"/>
                </a:solidFill>
                <a:latin typeface="Trade Gothic Next Light"/>
              </a:rPr>
              <a:t>SDG 15: Life on land </a:t>
            </a:r>
          </a:p>
          <a:p>
            <a:pPr marL="274320" indent="-274320" algn="ctr">
              <a:lnSpc>
                <a:spcPct val="130000"/>
              </a:lnSpc>
              <a:buSzPct val="85000"/>
            </a:pPr>
            <a:r>
              <a:rPr lang="en-US" dirty="0">
                <a:solidFill>
                  <a:srgbClr val="27772A"/>
                </a:solidFill>
                <a:latin typeface="Trade Gothic Next Light"/>
              </a:rPr>
              <a:t>SDG 16: Peace, Justice, and Strong Institutions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3F80-F93C-9225-EF22-C1E1A810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2E2-E246-494C-BDBE-417A3ABF591F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5D1D-4911-F9BD-7FAC-3B1F5458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F996-0F30-789B-D023-2ED782C7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6</a:t>
            </a:fld>
            <a:endParaRPr lang="en-US" dirty="0"/>
          </a:p>
        </p:txBody>
      </p:sp>
      <p:pic>
        <p:nvPicPr>
          <p:cNvPr id="9" name="Picture 8" descr="Sustainable Development Goals - Overview - IPRT">
            <a:extLst>
              <a:ext uri="{FF2B5EF4-FFF2-40B4-BE49-F238E27FC236}">
                <a16:creationId xmlns:a16="http://schemas.microsoft.com/office/drawing/2014/main" id="{5829DB10-0C24-0FA2-6949-CA69EE0E0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219575"/>
            <a:ext cx="1933575" cy="1933575"/>
          </a:xfrm>
          <a:prstGeom prst="rect">
            <a:avLst/>
          </a:prstGeom>
        </p:spPr>
      </p:pic>
      <p:pic>
        <p:nvPicPr>
          <p:cNvPr id="12" name="Picture 11" descr="SDG 3 | The University of Auckland SDG Keywords Mapping">
            <a:extLst>
              <a:ext uri="{FF2B5EF4-FFF2-40B4-BE49-F238E27FC236}">
                <a16:creationId xmlns:a16="http://schemas.microsoft.com/office/drawing/2014/main" id="{2644A5DE-7483-534E-B27B-9AB91D78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4219575"/>
            <a:ext cx="1924050" cy="1933575"/>
          </a:xfrm>
          <a:prstGeom prst="rect">
            <a:avLst/>
          </a:prstGeom>
        </p:spPr>
      </p:pic>
      <p:pic>
        <p:nvPicPr>
          <p:cNvPr id="13" name="Picture 12" descr="SDG 15 : LIFE ON LAND - Universitas Kristen Satya Wacana">
            <a:extLst>
              <a:ext uri="{FF2B5EF4-FFF2-40B4-BE49-F238E27FC236}">
                <a16:creationId xmlns:a16="http://schemas.microsoft.com/office/drawing/2014/main" id="{7D22EE76-40B1-2C80-552B-B021F5B0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4219575"/>
            <a:ext cx="1933575" cy="1933575"/>
          </a:xfrm>
          <a:prstGeom prst="rect">
            <a:avLst/>
          </a:prstGeom>
        </p:spPr>
      </p:pic>
      <p:pic>
        <p:nvPicPr>
          <p:cNvPr id="14" name="Picture 13" descr="Sdg Goals - Sustainable Development Goals Lufthansa Group _ The ...">
            <a:extLst>
              <a:ext uri="{FF2B5EF4-FFF2-40B4-BE49-F238E27FC236}">
                <a16:creationId xmlns:a16="http://schemas.microsoft.com/office/drawing/2014/main" id="{87E386CC-91FD-0F10-55CF-4C5982D2A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075" y="4219575"/>
            <a:ext cx="19240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3D41F-9E40-7AC4-F7D0-5993E2B7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8F7A0A-B0C0-B66C-8329-52CBE3BC965B}"/>
              </a:ext>
            </a:extLst>
          </p:cNvPr>
          <p:cNvSpPr/>
          <p:nvPr/>
        </p:nvSpPr>
        <p:spPr>
          <a:xfrm>
            <a:off x="629086" y="699720"/>
            <a:ext cx="7891168" cy="5465526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E9B3C-EE0B-EAC4-FCDA-69784280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61" y="852015"/>
            <a:ext cx="6928826" cy="857559"/>
          </a:xfrm>
        </p:spPr>
        <p:txBody>
          <a:bodyPr/>
          <a:lstStyle/>
          <a:p>
            <a:r>
              <a:rPr lang="en-US">
                <a:solidFill>
                  <a:srgbClr val="27772A"/>
                </a:solidFill>
              </a:rPr>
              <a:t>STARS(2022 </a:t>
            </a:r>
            <a:r>
              <a:rPr lang="en-US" dirty="0" err="1">
                <a:solidFill>
                  <a:srgbClr val="27772A"/>
                </a:solidFill>
              </a:rPr>
              <a:t>usf</a:t>
            </a:r>
            <a:r>
              <a:rPr lang="en-US">
                <a:solidFill>
                  <a:srgbClr val="27772A"/>
                </a:solidFill>
              </a:rPr>
              <a:t> report)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2726B-9544-6264-7AB2-A1F67BC7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861" y="1946415"/>
            <a:ext cx="6928826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27772A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E864E-FE6A-0C93-5DCA-C07BB8B1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8AF-62EC-4996-8E82-A5C559C9A0E4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528C8-60C9-4C70-3CF8-0C9659C0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9610-4EDC-220D-46C7-33E86DD4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4EDAD3D-396A-4EE8-004C-A2B333A04A18}"/>
              </a:ext>
            </a:extLst>
          </p:cNvPr>
          <p:cNvSpPr txBox="1">
            <a:spLocks/>
          </p:cNvSpPr>
          <p:nvPr/>
        </p:nvSpPr>
        <p:spPr>
          <a:xfrm>
            <a:off x="1263261" y="1940664"/>
            <a:ext cx="6928826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7772A"/>
                </a:solidFill>
              </a:rPr>
              <a:t>The Sustainability Tracking, Assessment, and Rating System that different universities use to track their sustainability measurements using different dimensions. </a:t>
            </a:r>
            <a:endParaRPr lang="en-US" dirty="0">
              <a:solidFill>
                <a:srgbClr val="27772A"/>
              </a:solidFill>
            </a:endParaRPr>
          </a:p>
          <a:p>
            <a:r>
              <a:rPr lang="en-US">
                <a:solidFill>
                  <a:srgbClr val="27772A"/>
                </a:solidFill>
              </a:rPr>
              <a:t>The score of Greenhouse Gas Emissions is currently a 2.03/8.00 (OP-2). The criteria includes GHG emissions per person and per gross area. </a:t>
            </a:r>
            <a:endParaRPr lang="en-US" dirty="0">
              <a:solidFill>
                <a:srgbClr val="27772A"/>
              </a:solidFill>
            </a:endParaRPr>
          </a:p>
          <a:p>
            <a:r>
              <a:rPr lang="en-US">
                <a:solidFill>
                  <a:srgbClr val="27772A"/>
                </a:solidFill>
              </a:rPr>
              <a:t>The score of Sustainable Dining is a 0.98/2.00 (OP-8). The </a:t>
            </a:r>
            <a:r>
              <a:rPr lang="en-US" dirty="0">
                <a:solidFill>
                  <a:srgbClr val="27772A"/>
                </a:solidFill>
              </a:rPr>
              <a:t>criteria </a:t>
            </a:r>
            <a:r>
              <a:rPr lang="en-US">
                <a:solidFill>
                  <a:srgbClr val="27772A"/>
                </a:solidFill>
              </a:rPr>
              <a:t>includes support from the institution for a farmers market, community supported agriculture (CSA), or urban agriculture program (example: The Agrarian Club supported by us) which the University does not currently do.  </a:t>
            </a:r>
            <a:endParaRPr lang="en-US" dirty="0">
              <a:solidFill>
                <a:srgbClr val="27772A"/>
              </a:solidFill>
            </a:endParaRPr>
          </a:p>
          <a:p>
            <a:r>
              <a:rPr lang="en-US">
                <a:solidFill>
                  <a:srgbClr val="27772A"/>
                </a:solidFill>
              </a:rPr>
              <a:t>We also  help fulfill the Community Garden criteria (IN-7). By </a:t>
            </a:r>
            <a:r>
              <a:rPr lang="en-US" dirty="0">
                <a:solidFill>
                  <a:srgbClr val="27772A"/>
                </a:solidFill>
              </a:rPr>
              <a:t>having a </a:t>
            </a:r>
            <a:r>
              <a:rPr lang="en-US">
                <a:solidFill>
                  <a:srgbClr val="27772A"/>
                </a:solidFill>
              </a:rPr>
              <a:t>connection to our supported garden space, we gain 0.5 bonus points under the STARS rating.</a:t>
            </a:r>
            <a:endParaRPr lang="en-US" dirty="0">
              <a:solidFill>
                <a:srgbClr val="27772A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6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7E4850-B43B-F2C5-97A5-54F1488FE8FF}"/>
              </a:ext>
            </a:extLst>
          </p:cNvPr>
          <p:cNvSpPr/>
          <p:nvPr/>
        </p:nvSpPr>
        <p:spPr>
          <a:xfrm>
            <a:off x="498170" y="455635"/>
            <a:ext cx="7894651" cy="5648894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B1F62-2147-4BF2-455F-D78C306D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Industrial agriculture</a:t>
            </a:r>
            <a:br>
              <a:rPr lang="en-US" dirty="0">
                <a:solidFill>
                  <a:srgbClr val="27772A"/>
                </a:solidFill>
              </a:rPr>
            </a:br>
            <a:r>
              <a:rPr lang="en-US" dirty="0">
                <a:solidFill>
                  <a:srgbClr val="27772A"/>
                </a:solidFill>
              </a:rPr>
              <a:t> &amp; seed 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807E2-3077-2B64-0408-BF4195BD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22" y="1905000"/>
            <a:ext cx="3895953" cy="420332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solidFill>
                  <a:srgbClr val="27772A"/>
                </a:solidFill>
              </a:rPr>
              <a:t>Seeds are patented and consolidated by the "Big 4" biochemical corporations and are GMO (cannot save seeds). Threatens local community's access to agriculture and food security</a:t>
            </a:r>
          </a:p>
          <a:p>
            <a:r>
              <a:rPr lang="en-US" dirty="0">
                <a:solidFill>
                  <a:srgbClr val="27772A"/>
                </a:solidFill>
              </a:rPr>
              <a:t>In the past 80 years, we've lost </a:t>
            </a:r>
            <a:r>
              <a:rPr lang="en-US" dirty="0">
                <a:solidFill>
                  <a:srgbClr val="27772A"/>
                </a:solidFill>
                <a:hlinkClick r:id="rId2"/>
              </a:rPr>
              <a:t>93%</a:t>
            </a:r>
            <a:r>
              <a:rPr lang="en-US" dirty="0">
                <a:solidFill>
                  <a:srgbClr val="27772A"/>
                </a:solidFill>
              </a:rPr>
              <a:t> of our seed varieties with </a:t>
            </a:r>
            <a:r>
              <a:rPr lang="en-US" dirty="0">
                <a:solidFill>
                  <a:srgbClr val="27772A"/>
                </a:solidFill>
                <a:hlinkClick r:id="rId3"/>
              </a:rPr>
              <a:t>60%</a:t>
            </a:r>
            <a:r>
              <a:rPr lang="en-US" dirty="0">
                <a:solidFill>
                  <a:srgbClr val="27772A"/>
                </a:solidFill>
              </a:rPr>
              <a:t> of seeds owned by the big 4.</a:t>
            </a:r>
          </a:p>
          <a:p>
            <a:r>
              <a:rPr lang="en-US" dirty="0">
                <a:solidFill>
                  <a:srgbClr val="27772A"/>
                </a:solidFill>
              </a:rPr>
              <a:t>Seeds provides </a:t>
            </a:r>
            <a:r>
              <a:rPr lang="en-US" dirty="0">
                <a:solidFill>
                  <a:srgbClr val="27772A"/>
                </a:solidFill>
                <a:hlinkClick r:id="rId4"/>
              </a:rPr>
              <a:t>15-20%</a:t>
            </a:r>
            <a:r>
              <a:rPr lang="en-US" dirty="0">
                <a:solidFill>
                  <a:srgbClr val="27772A"/>
                </a:solidFill>
              </a:rPr>
              <a:t> yields every time they are planted, a one-time investment in a seed library exponentially increases yields. </a:t>
            </a:r>
          </a:p>
          <a:p>
            <a:pPr marL="560070" lvl="1" indent="-285750">
              <a:buFont typeface="Arial"/>
              <a:buChar char="•"/>
            </a:pPr>
            <a:r>
              <a:rPr lang="en-US" b="0" dirty="0">
                <a:solidFill>
                  <a:srgbClr val="27772A"/>
                </a:solidFill>
              </a:rPr>
              <a:t>A single non-GMO tomato seed produces 300 seeds. </a:t>
            </a:r>
            <a:endParaRPr lang="en-US" b="0"/>
          </a:p>
          <a:p>
            <a:r>
              <a:rPr lang="en-US" dirty="0">
                <a:solidFill>
                  <a:srgbClr val="27772A"/>
                </a:solidFill>
              </a:rPr>
              <a:t>Soils and plant biomass are carbon sinks. Intensively managed soils loses its sequestration ability by </a:t>
            </a:r>
            <a:r>
              <a:rPr lang="en-US" dirty="0">
                <a:solidFill>
                  <a:srgbClr val="27772A"/>
                </a:solidFill>
                <a:hlinkClick r:id="rId5"/>
              </a:rPr>
              <a:t>50-70%</a:t>
            </a:r>
            <a:r>
              <a:rPr lang="en-US" dirty="0">
                <a:solidFill>
                  <a:srgbClr val="27772A"/>
                </a:solidFill>
              </a:rPr>
              <a:t>. Cover cropping, intercropping, and biological pest control practices we use combat this. </a:t>
            </a:r>
            <a:endParaRPr lang="en-US" b="0" dirty="0">
              <a:solidFill>
                <a:srgbClr val="27772A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720A-B449-E5A5-4F92-4B22257F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832A-086A-481D-8804-642776D9085D}" type="datetime1">
              <a:rPr lang="en-US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AB961-1013-A43C-520A-944BEF34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A8B0-C77D-4EE9-C66D-619F7C4F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8</a:t>
            </a:fld>
            <a:endParaRPr lang="en-US" dirty="0"/>
          </a:p>
        </p:txBody>
      </p:sp>
      <p:pic>
        <p:nvPicPr>
          <p:cNvPr id="7" name="Picture 6" descr="Graphic comparing gigatons of earth's carbon stored in various natural reservoirs.">
            <a:extLst>
              <a:ext uri="{FF2B5EF4-FFF2-40B4-BE49-F238E27FC236}">
                <a16:creationId xmlns:a16="http://schemas.microsoft.com/office/drawing/2014/main" id="{3BA02199-BF18-9FC8-203D-E503F9CB4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075" y="2043113"/>
            <a:ext cx="3467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7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2576A-66A0-A502-6BE9-178EE9249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BDF01C-4F2E-3B7B-82E0-0481E276EACC}"/>
              </a:ext>
            </a:extLst>
          </p:cNvPr>
          <p:cNvSpPr/>
          <p:nvPr/>
        </p:nvSpPr>
        <p:spPr>
          <a:xfrm>
            <a:off x="479120" y="855685"/>
            <a:ext cx="8132776" cy="5582219"/>
          </a:xfrm>
          <a:prstGeom prst="roundRect">
            <a:avLst/>
          </a:prstGeom>
          <a:solidFill>
            <a:srgbClr val="EEE3B7"/>
          </a:solidFill>
          <a:ln>
            <a:solidFill>
              <a:srgbClr val="EEE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70E5C-06CA-69EA-0E13-30173393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74" y="1283571"/>
            <a:ext cx="6928826" cy="857559"/>
          </a:xfrm>
        </p:spPr>
        <p:txBody>
          <a:bodyPr/>
          <a:lstStyle/>
          <a:p>
            <a:r>
              <a:rPr lang="en-US" dirty="0">
                <a:solidFill>
                  <a:srgbClr val="27772A"/>
                </a:solidFill>
              </a:rPr>
              <a:t>Carbon reductions through regenerative agriculture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79B63-F19F-6726-BB5C-4D655504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30FA-BB64-4106-9250-240064A84B11}" type="datetime1"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A5E4-C49C-5796-C292-A32381B6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AAAC-47A6-B947-D254-D80EC280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C7A506-E3EE-1BD7-836C-5AEB139D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92" y="2153771"/>
            <a:ext cx="6928826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rgbClr val="27772A"/>
                </a:solidFill>
              </a:rPr>
              <a:t>We have impacted almost 250 people and have distributed approximately 2500 seeds (482 seed packets). 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27772A"/>
                </a:solidFill>
              </a:rPr>
              <a:t>The garden beds we control are 608 sq ft. By avoiding transportation emissions of seeds and produce, using regenerative methods, and soil sequestration- we are averting approximately 350 lbs. of CO2 per year, compared to an industrial system. 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27772A"/>
                </a:solidFill>
              </a:rPr>
              <a:t>Growing in season and local produce eliminates all transport emissions. 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27772A"/>
                </a:solidFill>
              </a:rPr>
              <a:t>Promoting a plant forward diet could avert up to 100lb of CO2 per </a:t>
            </a:r>
            <a:r>
              <a:rPr lang="en-US" sz="1400" dirty="0" err="1">
                <a:solidFill>
                  <a:srgbClr val="27772A"/>
                </a:solidFill>
              </a:rPr>
              <a:t>lb</a:t>
            </a:r>
            <a:r>
              <a:rPr lang="en-US" sz="1400" dirty="0">
                <a:solidFill>
                  <a:srgbClr val="27772A"/>
                </a:solidFill>
              </a:rPr>
              <a:t> and encourages individuals to support local food (lowers energy consumption through consumer behavior)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27772A"/>
                </a:solidFill>
              </a:rPr>
              <a:t>Student consumer behaviors paired with the 20+ supporting food sovereignty courses developed under the NEH grant by the Food Sovereignty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7440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976DCD0535446A9CA4D4A0FC1A962" ma:contentTypeVersion="13" ma:contentTypeDescription="Create a new document." ma:contentTypeScope="" ma:versionID="e5bf99047973feac9a20b7c15d722e0b">
  <xsd:schema xmlns:xsd="http://www.w3.org/2001/XMLSchema" xmlns:xs="http://www.w3.org/2001/XMLSchema" xmlns:p="http://schemas.microsoft.com/office/2006/metadata/properties" xmlns:ns2="dbe59c21-5b78-4729-9d39-fa967a94c981" xmlns:ns3="0e31a1c2-bb95-4353-a03b-84ba0be4a572" targetNamespace="http://schemas.microsoft.com/office/2006/metadata/properties" ma:root="true" ma:fieldsID="5ae26474fe28cf95907c64195c4ec351" ns2:_="" ns3:_="">
    <xsd:import namespace="dbe59c21-5b78-4729-9d39-fa967a94c981"/>
    <xsd:import namespace="0e31a1c2-bb95-4353-a03b-84ba0be4a5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59c21-5b78-4729-9d39-fa967a94c9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cfe719-5118-4d43-ba73-4d58e9725e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1a1c2-bb95-4353-a03b-84ba0be4a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c9922c-1d6e-4958-b23a-eecb4a467518}" ma:internalName="TaxCatchAll" ma:showField="CatchAllData" ma:web="0e31a1c2-bb95-4353-a03b-84ba0be4a5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31a1c2-bb95-4353-a03b-84ba0be4a572" xsi:nil="true"/>
    <lcf76f155ced4ddcb4097134ff3c332f xmlns="dbe59c21-5b78-4729-9d39-fa967a94c9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F95B3F-37A0-479A-BEBE-FB0FB1069ACC}"/>
</file>

<file path=customXml/itemProps2.xml><?xml version="1.0" encoding="utf-8"?>
<ds:datastoreItem xmlns:ds="http://schemas.openxmlformats.org/officeDocument/2006/customXml" ds:itemID="{912F1E09-22E7-4F7B-A21A-FC7846FE3C7F}"/>
</file>

<file path=customXml/itemProps3.xml><?xml version="1.0" encoding="utf-8"?>
<ds:datastoreItem xmlns:ds="http://schemas.openxmlformats.org/officeDocument/2006/customXml" ds:itemID="{9452CD43-F36A-4282-95C4-E2617EC035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Microsoft Office PowerPoint</Application>
  <PresentationFormat>On-screen Show (4:3)</PresentationFormat>
  <Paragraphs>180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Trade Gothic Next Cond</vt:lpstr>
      <vt:lpstr>Trade Gothic Next Light</vt:lpstr>
      <vt:lpstr>PortalVTI</vt:lpstr>
      <vt:lpstr>USF Seed Library</vt:lpstr>
      <vt:lpstr>Team</vt:lpstr>
      <vt:lpstr>Objectives</vt:lpstr>
      <vt:lpstr>Project Overview</vt:lpstr>
      <vt:lpstr>PowerPoint Presentation</vt:lpstr>
      <vt:lpstr>Sustainable Development Goals</vt:lpstr>
      <vt:lpstr>STARS(2022 usf report) </vt:lpstr>
      <vt:lpstr>Industrial agriculture  &amp; seed consolidation</vt:lpstr>
      <vt:lpstr>Carbon reductions through regenerative agriculture</vt:lpstr>
      <vt:lpstr>Our growing locations</vt:lpstr>
      <vt:lpstr>Green Energy Impacts of a Seed Library</vt:lpstr>
      <vt:lpstr>Methods</vt:lpstr>
      <vt:lpstr>Partnerships</vt:lpstr>
      <vt:lpstr>Budget</vt:lpstr>
      <vt:lpstr>Timeline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Souza</dc:creator>
  <cp:lastModifiedBy>James Souza</cp:lastModifiedBy>
  <cp:revision>4560</cp:revision>
  <dcterms:created xsi:type="dcterms:W3CDTF">2012-08-24T00:53:15Z</dcterms:created>
  <dcterms:modified xsi:type="dcterms:W3CDTF">2025-02-21T19:50:44Z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0x010100105976DCD0535446A9CA4D4A0FC1A962</vt:lpwstr>
  </property>
</Properties>
</file>