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
  </p:notesMasterIdLst>
  <p:sldIdLst>
    <p:sldId id="539" r:id="rId2"/>
    <p:sldId id="548" r:id="rId3"/>
    <p:sldId id="541" r:id="rId4"/>
    <p:sldId id="552" r:id="rId5"/>
    <p:sldId id="547" r:id="rId6"/>
    <p:sldId id="551" r:id="rId7"/>
    <p:sldId id="54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379" autoAdjust="0"/>
  </p:normalViewPr>
  <p:slideViewPr>
    <p:cSldViewPr snapToGrid="0">
      <p:cViewPr varScale="1">
        <p:scale>
          <a:sx n="82" d="100"/>
          <a:sy n="82" d="100"/>
        </p:scale>
        <p:origin x="17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9E1DF-39CE-48C6-95C8-714C4E4A2D30}"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6730-6B3B-4748-B28F-2894628D7627}" type="slidenum">
              <a:rPr lang="en-US" smtClean="0"/>
              <a:t>‹#›</a:t>
            </a:fld>
            <a:endParaRPr lang="en-US"/>
          </a:p>
        </p:txBody>
      </p:sp>
    </p:spTree>
    <p:extLst>
      <p:ext uri="{BB962C8B-B14F-4D97-AF65-F5344CB8AC3E}">
        <p14:creationId xmlns:p14="http://schemas.microsoft.com/office/powerpoint/2010/main" val="52653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ptos" panose="020B0004020202020204" pitchFamily="34" charset="0"/>
                <a:cs typeface="Aptos" panose="020B0004020202020204" pitchFamily="34" charset="0"/>
              </a:rPr>
              <a:t>This project would certify the Chemistry and biology teaching labs to the globally recognized standard for laboratory sustainability: My Green Lab Certification. They will also make recommendations for ways the labs can make reductions across energy, water, and waste. Provide support to the teaching labs by offering access to resources and tools to increase sustainability.</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C0E6730-6B3B-4748-B28F-2894628D7627}" type="slidenum">
              <a:rPr lang="en-US" smtClean="0"/>
              <a:t>2</a:t>
            </a:fld>
            <a:endParaRPr lang="en-US"/>
          </a:p>
        </p:txBody>
      </p:sp>
    </p:spTree>
    <p:extLst>
      <p:ext uri="{BB962C8B-B14F-4D97-AF65-F5344CB8AC3E}">
        <p14:creationId xmlns:p14="http://schemas.microsoft.com/office/powerpoint/2010/main" val="404718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My Green Lab, a 501c3 non-profit, is the globally recognized leader in the Green Lab movement. My Green Lab has developed sustainability standards for laboratories that have been adopted by thousands of labs and hundreds of institutions around the world. These standards seek to reduce the environmental impact of laboratories in four key areas: energy, water, waste, and chemical use, through a combination of organizational initiatives and behavior change programs. </a:t>
            </a:r>
          </a:p>
          <a:p>
            <a:r>
              <a:rPr lang="en-US" sz="1800" b="0" i="0" u="none" strike="noStrike" baseline="0" dirty="0">
                <a:solidFill>
                  <a:srgbClr val="000000"/>
                </a:solidFill>
                <a:latin typeface="Open Sans" panose="020B0606030504020204" pitchFamily="34" charset="0"/>
              </a:rPr>
              <a:t>My Green Lab, provides independent third-party verification for My Green Lab Certification. Additionally, it offers technical expertise, resources, and software tools to operationalize the certification at a global scale. Third-party verification aligns with international best practices </a:t>
            </a:r>
          </a:p>
          <a:p>
            <a:r>
              <a:rPr lang="en-US" sz="1200" dirty="0">
                <a:effectLst/>
                <a:latin typeface="Arial" panose="020B0604020202020204" pitchFamily="34" charset="0"/>
                <a:ea typeface="Aptos" panose="020B0004020202020204" pitchFamily="34" charset="0"/>
                <a:cs typeface="Aptos" panose="020B0004020202020204" pitchFamily="34" charset="0"/>
              </a:rPr>
              <a:t>My Green Lab Certification is used to evaluate laboratory sustainability practices, identify targets to improve, and measure the success of green lab initiatives</a:t>
            </a:r>
            <a:endParaRPr lang="en-US" dirty="0"/>
          </a:p>
        </p:txBody>
      </p:sp>
      <p:sp>
        <p:nvSpPr>
          <p:cNvPr id="4" name="Slide Number Placeholder 3"/>
          <p:cNvSpPr>
            <a:spLocks noGrp="1"/>
          </p:cNvSpPr>
          <p:nvPr>
            <p:ph type="sldNum" sz="quarter" idx="5"/>
          </p:nvPr>
        </p:nvSpPr>
        <p:spPr/>
        <p:txBody>
          <a:bodyPr/>
          <a:lstStyle/>
          <a:p>
            <a:fld id="{FC0E6730-6B3B-4748-B28F-2894628D7627}" type="slidenum">
              <a:rPr lang="en-US" smtClean="0"/>
              <a:t>3</a:t>
            </a:fld>
            <a:endParaRPr lang="en-US"/>
          </a:p>
        </p:txBody>
      </p:sp>
    </p:spTree>
    <p:extLst>
      <p:ext uri="{BB962C8B-B14F-4D97-AF65-F5344CB8AC3E}">
        <p14:creationId xmlns:p14="http://schemas.microsoft.com/office/powerpoint/2010/main" val="415114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11F5B"/>
                </a:solidFill>
                <a:effectLst/>
                <a:latin typeface="balto"/>
              </a:rPr>
              <a:t>Despite occupying far less area than offices and classrooms, research laboratories have been consistently ranked as the single largest contributor to carbon emissions in academic institutions. </a:t>
            </a:r>
          </a:p>
          <a:p>
            <a:r>
              <a:rPr lang="en-US" sz="1800" dirty="0">
                <a:effectLst/>
                <a:latin typeface="Arial" panose="020B0604020202020204" pitchFamily="34" charset="0"/>
                <a:ea typeface="Aptos" panose="020B0004020202020204" pitchFamily="34" charset="0"/>
              </a:rPr>
              <a:t>The My Green Lab certification encourages labs to reduce waste, recycle more effectively, and adopt sustainable waste management strategies thereby reducing the laboratory’s carbon footprint. By adopting energy-efficient systems and reducing waste, certified labs often lower their utility costs and overall operational expenses.</a:t>
            </a:r>
            <a:r>
              <a:rPr lang="en-US" sz="1800" b="0" i="0" dirty="0">
                <a:solidFill>
                  <a:srgbClr val="011F5B"/>
                </a:solidFill>
                <a:effectLst/>
                <a:latin typeface="balto"/>
                <a:ea typeface="Aptos" panose="020B0004020202020204" pitchFamily="34" charset="0"/>
              </a:rPr>
              <a:t> </a:t>
            </a:r>
          </a:p>
          <a:p>
            <a:r>
              <a:rPr lang="en-US" sz="1800" b="0" i="0" dirty="0">
                <a:solidFill>
                  <a:srgbClr val="011F5B"/>
                </a:solidFill>
                <a:effectLst/>
                <a:latin typeface="balto"/>
                <a:ea typeface="Aptos" panose="020B0004020202020204" pitchFamily="34" charset="0"/>
              </a:rPr>
              <a:t>By targeting teaching labs the Teaching Assistants and students</a:t>
            </a:r>
            <a:r>
              <a:rPr lang="en-US" sz="1200" dirty="0">
                <a:effectLst/>
                <a:latin typeface="Arial" panose="020B0604020202020204" pitchFamily="34" charset="0"/>
                <a:ea typeface="Aptos" panose="020B0004020202020204" pitchFamily="34" charset="0"/>
              </a:rPr>
              <a:t> can take the information that they receive through this program and apply it to their own research labs. </a:t>
            </a:r>
            <a:endParaRPr lang="en-US" dirty="0"/>
          </a:p>
        </p:txBody>
      </p:sp>
      <p:sp>
        <p:nvSpPr>
          <p:cNvPr id="4" name="Slide Number Placeholder 3"/>
          <p:cNvSpPr>
            <a:spLocks noGrp="1"/>
          </p:cNvSpPr>
          <p:nvPr>
            <p:ph type="sldNum" sz="quarter" idx="5"/>
          </p:nvPr>
        </p:nvSpPr>
        <p:spPr/>
        <p:txBody>
          <a:bodyPr/>
          <a:lstStyle/>
          <a:p>
            <a:fld id="{FC0E6730-6B3B-4748-B28F-2894628D7627}" type="slidenum">
              <a:rPr lang="en-US" smtClean="0"/>
              <a:t>4</a:t>
            </a:fld>
            <a:endParaRPr lang="en-US"/>
          </a:p>
        </p:txBody>
      </p:sp>
    </p:spTree>
    <p:extLst>
      <p:ext uri="{BB962C8B-B14F-4D97-AF65-F5344CB8AC3E}">
        <p14:creationId xmlns:p14="http://schemas.microsoft.com/office/powerpoint/2010/main" val="302627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Assess Baseline: Survey lab members to understand current practices,</a:t>
            </a:r>
          </a:p>
          <a:p>
            <a:pPr algn="l"/>
            <a:r>
              <a:rPr lang="en-US" dirty="0"/>
              <a:t> </a:t>
            </a:r>
            <a:r>
              <a:rPr lang="en-US" sz="1800" b="0" i="0" u="none" strike="noStrike" baseline="0" dirty="0">
                <a:solidFill>
                  <a:srgbClr val="382F2D"/>
                </a:solidFill>
                <a:latin typeface="OpenSans-Regular"/>
              </a:rPr>
              <a:t>3 weeks</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50% participation</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Make recommendations for improvement</a:t>
            </a:r>
          </a:p>
          <a:p>
            <a:pPr algn="l"/>
            <a:r>
              <a:rPr lang="en-US" sz="1800" b="1" i="0" u="none" strike="noStrike" baseline="0" dirty="0">
                <a:solidFill>
                  <a:srgbClr val="382F2D"/>
                </a:solidFill>
                <a:latin typeface="OpenSans-Bold"/>
              </a:rPr>
              <a:t>Implement Changes</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Labs discuss solutions and implement behavior change practices</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6 – 8 months on average</a:t>
            </a:r>
          </a:p>
          <a:p>
            <a:pPr algn="l"/>
            <a:r>
              <a:rPr lang="en-US" sz="1800" b="1" i="0" u="none" strike="noStrike" baseline="0" dirty="0">
                <a:solidFill>
                  <a:srgbClr val="382F2D"/>
                </a:solidFill>
                <a:latin typeface="OpenSans-Bold"/>
              </a:rPr>
              <a:t>Get Certification</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Re-assess lab practices</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3 weeks</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50% participation</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Certification level given</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Make recommendations</a:t>
            </a:r>
          </a:p>
          <a:p>
            <a:pPr algn="l"/>
            <a:r>
              <a:rPr lang="en-US" sz="1800" b="0" i="0" u="none" strike="noStrike" baseline="0" dirty="0">
                <a:solidFill>
                  <a:srgbClr val="382F2D"/>
                </a:solidFill>
                <a:latin typeface="OpenSans-Regular"/>
              </a:rPr>
              <a:t>for further</a:t>
            </a:r>
          </a:p>
          <a:p>
            <a:pPr algn="l"/>
            <a:r>
              <a:rPr lang="en-US" sz="1800" b="0" i="0" u="none" strike="noStrike" baseline="0" dirty="0">
                <a:solidFill>
                  <a:srgbClr val="382F2D"/>
                </a:solidFill>
                <a:latin typeface="OpenSans-Regular"/>
              </a:rPr>
              <a:t>Improvements</a:t>
            </a:r>
          </a:p>
          <a:p>
            <a:pPr algn="l"/>
            <a:r>
              <a:rPr lang="en-US" sz="1800" b="1" i="0" u="none" strike="noStrike" baseline="0" dirty="0">
                <a:solidFill>
                  <a:srgbClr val="382F2D"/>
                </a:solidFill>
                <a:latin typeface="OpenSans-Bold"/>
              </a:rPr>
              <a:t>Make More Changes</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Labs adopt additional</a:t>
            </a:r>
          </a:p>
          <a:p>
            <a:pPr algn="l"/>
            <a:r>
              <a:rPr lang="en-US" sz="1800" b="0" i="0" u="none" strike="noStrike" baseline="0" dirty="0">
                <a:solidFill>
                  <a:srgbClr val="382F2D"/>
                </a:solidFill>
                <a:latin typeface="OpenSans-Regular"/>
              </a:rPr>
              <a:t>policies and best</a:t>
            </a:r>
          </a:p>
          <a:p>
            <a:pPr algn="l"/>
            <a:r>
              <a:rPr lang="en-US" sz="1800" b="0" i="0" u="none" strike="noStrike" baseline="0" dirty="0">
                <a:solidFill>
                  <a:srgbClr val="382F2D"/>
                </a:solidFill>
                <a:latin typeface="OpenSans-Regular"/>
              </a:rPr>
              <a:t>Practices</a:t>
            </a:r>
          </a:p>
          <a:p>
            <a:pPr algn="l"/>
            <a:r>
              <a:rPr lang="en-US" sz="1800" b="1" i="0" u="none" strike="noStrike" baseline="0" dirty="0">
                <a:solidFill>
                  <a:srgbClr val="382F2D"/>
                </a:solidFill>
                <a:latin typeface="OpenSans-Bold"/>
              </a:rPr>
              <a:t>Do Re-Certification</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After 2 years, re-assess</a:t>
            </a:r>
          </a:p>
          <a:p>
            <a:pPr algn="l"/>
            <a:r>
              <a:rPr lang="en-US" sz="1800" b="0" i="0" u="none" strike="noStrike" baseline="0" dirty="0">
                <a:solidFill>
                  <a:srgbClr val="382F2D"/>
                </a:solidFill>
                <a:latin typeface="OpenSans-Regular"/>
              </a:rPr>
              <a:t>lab practices and</a:t>
            </a:r>
          </a:p>
          <a:p>
            <a:pPr algn="l"/>
            <a:r>
              <a:rPr lang="en-US" sz="1800" b="0" i="0" u="none" strike="noStrike" baseline="0" dirty="0">
                <a:solidFill>
                  <a:srgbClr val="382F2D"/>
                </a:solidFill>
                <a:latin typeface="OpenSans-Regular"/>
              </a:rPr>
              <a:t>provide new certification</a:t>
            </a:r>
          </a:p>
          <a:p>
            <a:pPr algn="l"/>
            <a:r>
              <a:rPr lang="en-US" sz="1800" b="0" i="0" u="none" strike="noStrike" baseline="0" dirty="0">
                <a:solidFill>
                  <a:srgbClr val="382F2D"/>
                </a:solidFill>
                <a:latin typeface="OpenSans-Regular"/>
              </a:rPr>
              <a:t>level</a:t>
            </a:r>
          </a:p>
          <a:p>
            <a:pPr algn="l"/>
            <a:r>
              <a:rPr lang="en-US" sz="1800" b="0" i="0" u="none" strike="noStrike" baseline="0" dirty="0">
                <a:solidFill>
                  <a:srgbClr val="382F2D"/>
                </a:solidFill>
                <a:latin typeface="ArialMT"/>
              </a:rPr>
              <a:t>• </a:t>
            </a:r>
            <a:r>
              <a:rPr lang="en-US" sz="1800" b="0" i="0" u="none" strike="noStrike" baseline="0" dirty="0">
                <a:solidFill>
                  <a:srgbClr val="382F2D"/>
                </a:solidFill>
                <a:latin typeface="OpenSans-Regular"/>
              </a:rPr>
              <a:t>Further</a:t>
            </a:r>
          </a:p>
          <a:p>
            <a:pPr algn="l"/>
            <a:r>
              <a:rPr lang="en-US" sz="1800" b="0" i="0" u="none" strike="noStrike" baseline="0" dirty="0">
                <a:solidFill>
                  <a:srgbClr val="382F2D"/>
                </a:solidFill>
                <a:latin typeface="OpenSans-Regular"/>
              </a:rPr>
              <a:t>recommendations made</a:t>
            </a:r>
          </a:p>
          <a:p>
            <a:pPr algn="l"/>
            <a:endParaRPr lang="en-US" dirty="0"/>
          </a:p>
        </p:txBody>
      </p:sp>
      <p:sp>
        <p:nvSpPr>
          <p:cNvPr id="4" name="Slide Number Placeholder 3"/>
          <p:cNvSpPr>
            <a:spLocks noGrp="1"/>
          </p:cNvSpPr>
          <p:nvPr>
            <p:ph type="sldNum" sz="quarter" idx="5"/>
          </p:nvPr>
        </p:nvSpPr>
        <p:spPr/>
        <p:txBody>
          <a:bodyPr/>
          <a:lstStyle/>
          <a:p>
            <a:fld id="{FC0E6730-6B3B-4748-B28F-2894628D7627}" type="slidenum">
              <a:rPr lang="en-US" smtClean="0"/>
              <a:t>5</a:t>
            </a:fld>
            <a:endParaRPr lang="en-US"/>
          </a:p>
        </p:txBody>
      </p:sp>
    </p:spTree>
    <p:extLst>
      <p:ext uri="{BB962C8B-B14F-4D97-AF65-F5344CB8AC3E}">
        <p14:creationId xmlns:p14="http://schemas.microsoft.com/office/powerpoint/2010/main" val="326334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ptos" panose="020B0004020202020204" pitchFamily="34" charset="0"/>
                <a:cs typeface="Aptos" panose="020B0004020202020204" pitchFamily="34" charset="0"/>
              </a:rPr>
              <a:t>Becoming a Certified My Green Lab will provide laboratories with the tools to improve sustainability, reduce environmental impact, lower costs, enhance their reputation. Many employees that work in the teaching labs also work in research labs across campus. Labs that become certified can lead by example, inspiring others in the scientific community to adopt sustainable practices. They can take the information that they receive through this program and apply it to their own research labs.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C0E6730-6B3B-4748-B28F-2894628D7627}" type="slidenum">
              <a:rPr lang="en-US" smtClean="0"/>
              <a:t>6</a:t>
            </a:fld>
            <a:endParaRPr lang="en-US"/>
          </a:p>
        </p:txBody>
      </p:sp>
    </p:spTree>
    <p:extLst>
      <p:ext uri="{BB962C8B-B14F-4D97-AF65-F5344CB8AC3E}">
        <p14:creationId xmlns:p14="http://schemas.microsoft.com/office/powerpoint/2010/main" val="167501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133608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310974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207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2046140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831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1623333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1259334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63277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61676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E6F15-91CD-45A2-83EB-F177559F22F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345726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EE6F15-91CD-45A2-83EB-F177559F22F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141856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E6F15-91CD-45A2-83EB-F177559F22F4}"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419247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EE6F15-91CD-45A2-83EB-F177559F22F4}"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119960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E6F15-91CD-45A2-83EB-F177559F22F4}"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132042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EE6F15-91CD-45A2-83EB-F177559F22F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253810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E6F15-91CD-45A2-83EB-F177559F22F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88F80-A281-45F1-9943-3C66C591C336}" type="slidenum">
              <a:rPr lang="en-US" smtClean="0"/>
              <a:t>‹#›</a:t>
            </a:fld>
            <a:endParaRPr lang="en-US"/>
          </a:p>
        </p:txBody>
      </p:sp>
    </p:spTree>
    <p:extLst>
      <p:ext uri="{BB962C8B-B14F-4D97-AF65-F5344CB8AC3E}">
        <p14:creationId xmlns:p14="http://schemas.microsoft.com/office/powerpoint/2010/main" val="86181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EE6F15-91CD-45A2-83EB-F177559F22F4}" type="datetimeFigureOut">
              <a:rPr lang="en-US" smtClean="0"/>
              <a:t>1/16/2025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088F80-A281-45F1-9943-3C66C591C336}" type="slidenum">
              <a:rPr lang="en-US" smtClean="0"/>
              <a:t>‹#›</a:t>
            </a:fld>
            <a:endParaRPr lang="en-US"/>
          </a:p>
        </p:txBody>
      </p:sp>
    </p:spTree>
    <p:extLst>
      <p:ext uri="{BB962C8B-B14F-4D97-AF65-F5344CB8AC3E}">
        <p14:creationId xmlns:p14="http://schemas.microsoft.com/office/powerpoint/2010/main" val="131872022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70C43-F594-44B2-BD9E-27A366576830}"/>
              </a:ext>
            </a:extLst>
          </p:cNvPr>
          <p:cNvSpPr/>
          <p:nvPr/>
        </p:nvSpPr>
        <p:spPr>
          <a:xfrm>
            <a:off x="4317397" y="1779532"/>
            <a:ext cx="5961075" cy="1938992"/>
          </a:xfrm>
          <a:prstGeom prst="rect">
            <a:avLst/>
          </a:prstGeom>
        </p:spPr>
        <p:txBody>
          <a:bodyPr wrap="square">
            <a:spAutoFit/>
          </a:bodyPr>
          <a:lstStyle/>
          <a:p>
            <a:r>
              <a:rPr lang="en-US" sz="4000" dirty="0">
                <a:latin typeface="Copse" panose="02000503080000020004" pitchFamily="2" charset="0"/>
                <a:ea typeface="Open Sans" panose="020B0606030504020204" pitchFamily="34" charset="0"/>
                <a:cs typeface="Open Sans" panose="020B0606030504020204" pitchFamily="34" charset="0"/>
              </a:rPr>
              <a:t>My Green Lab Certification for USF College of Arts and Sciences Teaching Labs</a:t>
            </a:r>
            <a:endParaRPr lang="en-US" sz="4000" dirty="0">
              <a:latin typeface="Copse" panose="02000503080000020004" pitchFamily="2" charset="0"/>
            </a:endParaRPr>
          </a:p>
        </p:txBody>
      </p:sp>
      <p:sp>
        <p:nvSpPr>
          <p:cNvPr id="7" name="Rectangle 6">
            <a:extLst>
              <a:ext uri="{FF2B5EF4-FFF2-40B4-BE49-F238E27FC236}">
                <a16:creationId xmlns:a16="http://schemas.microsoft.com/office/drawing/2014/main" id="{E885AAC7-7159-5944-A27A-3C5DEB96638A}"/>
              </a:ext>
            </a:extLst>
          </p:cNvPr>
          <p:cNvSpPr/>
          <p:nvPr/>
        </p:nvSpPr>
        <p:spPr>
          <a:xfrm rot="10800000">
            <a:off x="3343590" y="0"/>
            <a:ext cx="82296" cy="6872195"/>
          </a:xfrm>
          <a:prstGeom prst="rect">
            <a:avLst/>
          </a:prstGeom>
          <a:solidFill>
            <a:srgbClr val="439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Picture 1">
            <a:extLst>
              <a:ext uri="{FF2B5EF4-FFF2-40B4-BE49-F238E27FC236}">
                <a16:creationId xmlns:a16="http://schemas.microsoft.com/office/drawing/2014/main" id="{EC780A70-4724-A7E4-8CA9-5CA9B5DC22E6}"/>
              </a:ext>
            </a:extLst>
          </p:cNvPr>
          <p:cNvPicPr>
            <a:picLocks noChangeAspect="1"/>
          </p:cNvPicPr>
          <p:nvPr/>
        </p:nvPicPr>
        <p:blipFill>
          <a:blip r:embed="rId2"/>
          <a:srcRect l="66605" t="-1428" b="-1428"/>
          <a:stretch/>
        </p:blipFill>
        <p:spPr>
          <a:xfrm>
            <a:off x="-552659" y="-108155"/>
            <a:ext cx="3937396" cy="707431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D424C685-074B-2E4D-A1C2-AE56DED2B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323" y="4036258"/>
            <a:ext cx="2792618" cy="3386050"/>
          </a:xfrm>
          <a:prstGeom prst="rect">
            <a:avLst/>
          </a:prstGeom>
          <a:effectLst>
            <a:outerShdw blurRad="50800" dist="38100" dir="21540000" algn="tl" rotWithShape="0">
              <a:prstClr val="black">
                <a:alpha val="40000"/>
              </a:prstClr>
            </a:outerShdw>
          </a:effectLst>
        </p:spPr>
      </p:pic>
    </p:spTree>
    <p:extLst>
      <p:ext uri="{BB962C8B-B14F-4D97-AF65-F5344CB8AC3E}">
        <p14:creationId xmlns:p14="http://schemas.microsoft.com/office/powerpoint/2010/main" val="17276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7F6679-6CCA-B11A-55CD-B0338015DE40}"/>
              </a:ext>
            </a:extLst>
          </p:cNvPr>
          <p:cNvPicPr>
            <a:picLocks noChangeAspect="1"/>
          </p:cNvPicPr>
          <p:nvPr/>
        </p:nvPicPr>
        <p:blipFill>
          <a:blip r:embed="rId3"/>
          <a:srcRect l="2565" r="3707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BC93B73-F95C-F67C-AE24-9248F24E715C}"/>
              </a:ext>
            </a:extLst>
          </p:cNvPr>
          <p:cNvSpPr>
            <a:spLocks noGrp="1"/>
          </p:cNvSpPr>
          <p:nvPr>
            <p:ph type="title"/>
          </p:nvPr>
        </p:nvSpPr>
        <p:spPr>
          <a:xfrm>
            <a:off x="677333" y="609600"/>
            <a:ext cx="3851123" cy="1320800"/>
          </a:xfrm>
        </p:spPr>
        <p:txBody>
          <a:bodyPr>
            <a:normAutofit/>
          </a:bodyPr>
          <a:lstStyle/>
          <a:p>
            <a:r>
              <a:rPr lang="en-US" dirty="0"/>
              <a:t>Project Scope</a:t>
            </a:r>
          </a:p>
        </p:txBody>
      </p:sp>
      <p:sp>
        <p:nvSpPr>
          <p:cNvPr id="3" name="Content Placeholder 2">
            <a:extLst>
              <a:ext uri="{FF2B5EF4-FFF2-40B4-BE49-F238E27FC236}">
                <a16:creationId xmlns:a16="http://schemas.microsoft.com/office/drawing/2014/main" id="{F4E97FDD-98B0-62E3-6687-1DD000F79302}"/>
              </a:ext>
            </a:extLst>
          </p:cNvPr>
          <p:cNvSpPr>
            <a:spLocks noGrp="1"/>
          </p:cNvSpPr>
          <p:nvPr>
            <p:ph idx="1"/>
          </p:nvPr>
        </p:nvSpPr>
        <p:spPr>
          <a:xfrm>
            <a:off x="280762" y="1270000"/>
            <a:ext cx="4929382" cy="5474368"/>
          </a:xfrm>
        </p:spPr>
        <p:txBody>
          <a:bodyPr>
            <a:normAutofit fontScale="92500"/>
          </a:bodyPr>
          <a:lstStyle/>
          <a:p>
            <a:pPr>
              <a:lnSpc>
                <a:spcPct val="90000"/>
              </a:lnSpc>
            </a:pPr>
            <a:endParaRPr lang="en-US" sz="1000" b="0" i="0" u="none" strike="noStrike" baseline="0" dirty="0">
              <a:latin typeface="Open Sans" panose="020B0606030504020204" pitchFamily="34" charset="0"/>
            </a:endParaRPr>
          </a:p>
          <a:p>
            <a:pPr>
              <a:lnSpc>
                <a:spcPct val="90000"/>
              </a:lnSpc>
            </a:pPr>
            <a:r>
              <a:rPr lang="en-US" sz="1600" b="0" i="0" u="none" strike="noStrike" baseline="0" dirty="0">
                <a:latin typeface="Open Sans" panose="020B0606030504020204" pitchFamily="34" charset="0"/>
              </a:rPr>
              <a:t>Certify 9 labs to the globally recognized standard for laboratory sustainability: My Green Lab Certification</a:t>
            </a:r>
          </a:p>
          <a:p>
            <a:pPr>
              <a:lnSpc>
                <a:spcPct val="90000"/>
              </a:lnSpc>
            </a:pPr>
            <a:r>
              <a:rPr lang="en-US" sz="1600" b="0" i="0" u="none" strike="noStrike" baseline="0" dirty="0">
                <a:latin typeface="Open Sans" panose="020B0606030504020204" pitchFamily="34" charset="0"/>
              </a:rPr>
              <a:t>Make recommendations for ways the labs can make reductions across energy, water, and waste</a:t>
            </a:r>
          </a:p>
          <a:p>
            <a:pPr>
              <a:lnSpc>
                <a:spcPct val="90000"/>
              </a:lnSpc>
            </a:pPr>
            <a:r>
              <a:rPr lang="en-US" sz="1600" b="0" i="0" u="none" strike="noStrike" baseline="0" dirty="0">
                <a:latin typeface="Open Sans" panose="020B0606030504020204" pitchFamily="34" charset="0"/>
              </a:rPr>
              <a:t>Provide a detailed report with the labs’ responses and recommendations for improvement. The report comes with a summarized PowerPoint presentation that can be used for communicating results to the lab members. Presenting the recommendations to the lab and following through on the actions will be the responsibility of University of South Florida</a:t>
            </a:r>
          </a:p>
          <a:p>
            <a:pPr>
              <a:lnSpc>
                <a:spcPct val="90000"/>
              </a:lnSpc>
            </a:pPr>
            <a:r>
              <a:rPr lang="en-US" sz="1600" b="0" i="0" u="none" strike="noStrike" baseline="0" dirty="0">
                <a:latin typeface="Open Sans" panose="020B0606030504020204" pitchFamily="34" charset="0"/>
              </a:rPr>
              <a:t>Provide support to the University of South Florida green labs team including access to resources such as communication templates for leadership, stakeholders, and assessment takers </a:t>
            </a:r>
          </a:p>
          <a:p>
            <a:pPr>
              <a:lnSpc>
                <a:spcPct val="90000"/>
              </a:lnSpc>
            </a:pPr>
            <a:r>
              <a:rPr lang="en-US" sz="1600" b="0" i="0" u="none" strike="noStrike" baseline="0" dirty="0">
                <a:latin typeface="Open Sans" panose="020B0606030504020204" pitchFamily="34" charset="0"/>
              </a:rPr>
              <a:t>Tools to support green lab activities (worksheets, presentations, poster templates, work plans, etc.) </a:t>
            </a:r>
          </a:p>
          <a:p>
            <a:pPr>
              <a:lnSpc>
                <a:spcPct val="90000"/>
              </a:lnSpc>
            </a:pPr>
            <a:r>
              <a:rPr lang="en-US" sz="1600" b="0" i="0" u="none" strike="noStrike" baseline="0" dirty="0">
                <a:latin typeface="Open Sans" panose="020B0606030504020204" pitchFamily="34" charset="0"/>
              </a:rPr>
              <a:t>General program management and technical support </a:t>
            </a:r>
          </a:p>
          <a:p>
            <a:pPr>
              <a:lnSpc>
                <a:spcPct val="90000"/>
              </a:lnSpc>
            </a:pPr>
            <a:endParaRPr lang="en-US" sz="1000" b="0" i="0" u="none" strike="noStrike" baseline="0" dirty="0">
              <a:latin typeface="Open Sans" panose="020B0606030504020204" pitchFamily="34" charset="0"/>
            </a:endParaRPr>
          </a:p>
          <a:p>
            <a:pPr>
              <a:lnSpc>
                <a:spcPct val="90000"/>
              </a:lnSpc>
            </a:pPr>
            <a:endParaRPr lang="en-US" sz="1000" dirty="0"/>
          </a:p>
        </p:txBody>
      </p:sp>
      <p:cxnSp>
        <p:nvCxnSpPr>
          <p:cNvPr id="30" name="Straight Connector 2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2933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5E5529DF-9A82-4759-B49D-E26116597E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BB06EC6C-F0AB-4DDE-BBCF-D77DD2A546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6FD4D119-1682-4F9A-A9CE-2326DE3A7D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C5F86EF9-DEF7-496F-A59C-F233DE88A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5">
              <a:extLst>
                <a:ext uri="{FF2B5EF4-FFF2-40B4-BE49-F238E27FC236}">
                  <a16:creationId xmlns:a16="http://schemas.microsoft.com/office/drawing/2014/main" id="{A4A1956F-1FA7-46A0-BF86-93BAB9044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Isosceles Triangle 1037">
              <a:extLst>
                <a:ext uri="{FF2B5EF4-FFF2-40B4-BE49-F238E27FC236}">
                  <a16:creationId xmlns:a16="http://schemas.microsoft.com/office/drawing/2014/main" id="{6DF8D12B-99CD-4A9C-93EF-6E3842AEA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7">
              <a:extLst>
                <a:ext uri="{FF2B5EF4-FFF2-40B4-BE49-F238E27FC236}">
                  <a16:creationId xmlns:a16="http://schemas.microsoft.com/office/drawing/2014/main" id="{3295C9BA-ACB4-45FE-A5E8-2909F2163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Rectangle 28">
              <a:extLst>
                <a:ext uri="{FF2B5EF4-FFF2-40B4-BE49-F238E27FC236}">
                  <a16:creationId xmlns:a16="http://schemas.microsoft.com/office/drawing/2014/main" id="{F3E7436B-35CB-4171-A80E-2E1B5EF8C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29">
              <a:extLst>
                <a:ext uri="{FF2B5EF4-FFF2-40B4-BE49-F238E27FC236}">
                  <a16:creationId xmlns:a16="http://schemas.microsoft.com/office/drawing/2014/main" id="{78B42081-97CF-45A1-B167-78348D14E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2" name="Isosceles Triangle 1041">
              <a:extLst>
                <a:ext uri="{FF2B5EF4-FFF2-40B4-BE49-F238E27FC236}">
                  <a16:creationId xmlns:a16="http://schemas.microsoft.com/office/drawing/2014/main" id="{C61792EC-92D1-4F21-A3B4-04AC448BA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Isosceles Triangle 1042">
              <a:extLst>
                <a:ext uri="{FF2B5EF4-FFF2-40B4-BE49-F238E27FC236}">
                  <a16:creationId xmlns:a16="http://schemas.microsoft.com/office/drawing/2014/main" id="{85901D96-F1AD-4B77-9E93-F4A3BED8D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725AF63-0403-D551-180B-AEF47E2FE8E6}"/>
              </a:ext>
            </a:extLst>
          </p:cNvPr>
          <p:cNvSpPr>
            <a:spLocks noGrp="1"/>
          </p:cNvSpPr>
          <p:nvPr>
            <p:ph type="title"/>
          </p:nvPr>
        </p:nvSpPr>
        <p:spPr>
          <a:xfrm>
            <a:off x="677334" y="609600"/>
            <a:ext cx="5222281" cy="1320800"/>
          </a:xfrm>
        </p:spPr>
        <p:txBody>
          <a:bodyPr vert="horz" lIns="91440" tIns="45720" rIns="91440" bIns="45720" rtlCol="0" anchor="t">
            <a:normAutofit/>
          </a:bodyPr>
          <a:lstStyle/>
          <a:p>
            <a:r>
              <a:rPr lang="en-US" sz="3600"/>
              <a:t>What is My Green Lab Certification?</a:t>
            </a:r>
          </a:p>
        </p:txBody>
      </p:sp>
      <p:sp>
        <p:nvSpPr>
          <p:cNvPr id="1045" name="Isosceles Triangle 8">
            <a:extLst>
              <a:ext uri="{FF2B5EF4-FFF2-40B4-BE49-F238E27FC236}">
                <a16:creationId xmlns:a16="http://schemas.microsoft.com/office/drawing/2014/main" id="{DA1F20DA-F85D-4CEE-B5FB-AB118133E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C5785D89-BD17-1799-C3D3-FBD09DB17CC7}"/>
              </a:ext>
            </a:extLst>
          </p:cNvPr>
          <p:cNvSpPr>
            <a:spLocks noGrp="1"/>
          </p:cNvSpPr>
          <p:nvPr>
            <p:ph type="body" sz="half" idx="2"/>
          </p:nvPr>
        </p:nvSpPr>
        <p:spPr>
          <a:xfrm>
            <a:off x="448733" y="2169150"/>
            <a:ext cx="9504159" cy="3880773"/>
          </a:xfrm>
        </p:spPr>
        <p:txBody>
          <a:bodyPr vert="horz" lIns="91440" tIns="45720" rIns="91440" bIns="45720" rtlCol="0">
            <a:normAutofit/>
          </a:bodyPr>
          <a:lstStyle/>
          <a:p>
            <a:pPr>
              <a:buFont typeface="Wingdings 3" charset="2"/>
              <a:buChar char=""/>
            </a:pPr>
            <a:r>
              <a:rPr lang="en-US" sz="1600" b="0" i="0" dirty="0">
                <a:solidFill>
                  <a:schemeClr val="tx1"/>
                </a:solidFill>
                <a:effectLst/>
                <a:latin typeface="Open Sans" panose="020B0606030504020204" pitchFamily="34" charset="0"/>
              </a:rPr>
              <a:t>The program provides scientists and the teams that support laboratories with actionable ways to make meaningful change. </a:t>
            </a:r>
          </a:p>
          <a:p>
            <a:pPr>
              <a:buFont typeface="Wingdings 3" charset="2"/>
              <a:buChar char=""/>
            </a:pPr>
            <a:r>
              <a:rPr lang="en-US" sz="1600" dirty="0">
                <a:latin typeface="Arial" panose="020B0604020202020204" pitchFamily="34" charset="0"/>
                <a:ea typeface="Aptos" panose="020B0004020202020204" pitchFamily="34" charset="0"/>
                <a:cs typeface="Aptos" panose="020B0004020202020204" pitchFamily="34" charset="0"/>
              </a:rPr>
              <a:t>They </a:t>
            </a:r>
            <a:r>
              <a:rPr lang="en-US" sz="1600" dirty="0">
                <a:effectLst/>
                <a:latin typeface="Arial" panose="020B0604020202020204" pitchFamily="34" charset="0"/>
                <a:ea typeface="Aptos" panose="020B0004020202020204" pitchFamily="34" charset="0"/>
                <a:cs typeface="Aptos" panose="020B0004020202020204" pitchFamily="34" charset="0"/>
              </a:rPr>
              <a:t>evaluate laboratory sustainability practices, identify targets to improve, and measure the success of green lab initiatives</a:t>
            </a:r>
          </a:p>
          <a:p>
            <a:pPr>
              <a:buFont typeface="Wingdings 3" charset="2"/>
              <a:buChar char=""/>
            </a:pPr>
            <a:r>
              <a:rPr lang="en-US" sz="1600" b="0" i="0" dirty="0">
                <a:solidFill>
                  <a:schemeClr val="tx1"/>
                </a:solidFill>
                <a:effectLst/>
                <a:latin typeface="Arial" panose="020B0604020202020204" pitchFamily="34" charset="0"/>
              </a:rPr>
              <a:t>The program is recognized by the United Nations Race to Zero campaign as a key measure of progress towards a zero-carbon future.</a:t>
            </a:r>
          </a:p>
          <a:p>
            <a:pPr>
              <a:buFont typeface="Wingdings 3" charset="2"/>
              <a:buChar char=""/>
            </a:pPr>
            <a:r>
              <a:rPr lang="en-US" sz="1600" b="0" i="0" dirty="0">
                <a:solidFill>
                  <a:schemeClr val="tx1"/>
                </a:solidFill>
                <a:effectLst/>
                <a:latin typeface="Open Sans" panose="020B0606030504020204" pitchFamily="34" charset="0"/>
              </a:rPr>
              <a:t>They cover 14 topics including energy, water, waste, chemistry/materials, and engagement.</a:t>
            </a:r>
            <a:endParaRPr lang="en-US" sz="1600" dirty="0">
              <a:solidFill>
                <a:schemeClr val="tx1"/>
              </a:solidFill>
            </a:endParaRPr>
          </a:p>
        </p:txBody>
      </p:sp>
      <p:pic>
        <p:nvPicPr>
          <p:cNvPr id="1028" name="Picture 4" descr="My Green Lab">
            <a:extLst>
              <a:ext uri="{FF2B5EF4-FFF2-40B4-BE49-F238E27FC236}">
                <a16:creationId xmlns:a16="http://schemas.microsoft.com/office/drawing/2014/main" id="{28FF5861-CD3B-2C2F-9DA6-DC4B73010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11" r="-2" b="1926"/>
          <a:stretch/>
        </p:blipFill>
        <p:spPr bwMode="auto">
          <a:xfrm>
            <a:off x="9688620" y="-8467"/>
            <a:ext cx="2494410" cy="24806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a:extLst>
              <a:ext uri="{FF2B5EF4-FFF2-40B4-BE49-F238E27FC236}">
                <a16:creationId xmlns:a16="http://schemas.microsoft.com/office/drawing/2014/main" id="{30B22C47-8323-675B-7A60-4180E0FA4E9B}"/>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863454" y="4537659"/>
            <a:ext cx="7637815" cy="218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047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D686-485C-78D0-202F-2096AF662C9A}"/>
              </a:ext>
            </a:extLst>
          </p:cNvPr>
          <p:cNvSpPr>
            <a:spLocks noGrp="1"/>
          </p:cNvSpPr>
          <p:nvPr>
            <p:ph type="title"/>
          </p:nvPr>
        </p:nvSpPr>
        <p:spPr>
          <a:xfrm>
            <a:off x="232309" y="4143373"/>
            <a:ext cx="5021782" cy="1509931"/>
          </a:xfrm>
        </p:spPr>
        <p:txBody>
          <a:bodyPr vert="horz" lIns="91440" tIns="45720" rIns="91440" bIns="45720" rtlCol="0" anchor="ctr">
            <a:normAutofit/>
          </a:bodyPr>
          <a:lstStyle/>
          <a:p>
            <a:r>
              <a:rPr lang="en-US" sz="3600" dirty="0">
                <a:solidFill>
                  <a:srgbClr val="92D050"/>
                </a:solidFill>
              </a:rPr>
              <a:t>Why certify labs?</a:t>
            </a:r>
          </a:p>
        </p:txBody>
      </p:sp>
      <p:pic>
        <p:nvPicPr>
          <p:cNvPr id="2050" name="Picture 2" descr="Organic lab 2">
            <a:extLst>
              <a:ext uri="{FF2B5EF4-FFF2-40B4-BE49-F238E27FC236}">
                <a16:creationId xmlns:a16="http://schemas.microsoft.com/office/drawing/2014/main" id="{DCDCB2DF-035E-5FCF-E568-E2CFC2865C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1988" r="-1" b="1680"/>
          <a:stretch/>
        </p:blipFill>
        <p:spPr bwMode="auto">
          <a:xfrm>
            <a:off x="0" y="-117221"/>
            <a:ext cx="12228129" cy="4666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7717B94-A9CB-AA14-2640-827F3D597602}"/>
              </a:ext>
            </a:extLst>
          </p:cNvPr>
          <p:cNvSpPr>
            <a:spLocks noGrp="1"/>
          </p:cNvSpPr>
          <p:nvPr>
            <p:ph type="body" sz="half" idx="2"/>
          </p:nvPr>
        </p:nvSpPr>
        <p:spPr>
          <a:xfrm>
            <a:off x="587717" y="5080135"/>
            <a:ext cx="8861083" cy="1777865"/>
          </a:xfrm>
        </p:spPr>
        <p:txBody>
          <a:bodyPr vert="horz" lIns="91440" tIns="45720" rIns="91440" bIns="45720" rtlCol="0" anchor="ctr">
            <a:normAutofit fontScale="85000" lnSpcReduction="20000"/>
          </a:bodyPr>
          <a:lstStyle/>
          <a:p>
            <a:pPr indent="-228600">
              <a:buFont typeface="Arial" panose="020B0604020202020204" pitchFamily="34" charset="0"/>
              <a:buChar char="•"/>
            </a:pPr>
            <a:r>
              <a:rPr lang="en-US" sz="1800" b="0" i="0" dirty="0">
                <a:solidFill>
                  <a:schemeClr val="tx2"/>
                </a:solidFill>
                <a:effectLst/>
              </a:rPr>
              <a:t>Lab sustainability can support several of the UN Sustainable Development Goals (SDGs), including SDG 7 (Affordable and Clean Energy), SDG 12 (Responsible Consumption and Production), and SDG 13 (Climate Action).</a:t>
            </a:r>
          </a:p>
          <a:p>
            <a:pPr indent="-228600">
              <a:buFont typeface="Arial" panose="020B0604020202020204" pitchFamily="34" charset="0"/>
              <a:buChar char="•"/>
            </a:pPr>
            <a:r>
              <a:rPr lang="en-US" sz="1800" b="0" i="0" dirty="0">
                <a:solidFill>
                  <a:schemeClr val="tx2"/>
                </a:solidFill>
                <a:effectLst/>
              </a:rPr>
              <a:t>The typical laboratory uses 6 to 10 times more energy per unit surface area than the typical office building.</a:t>
            </a:r>
          </a:p>
          <a:p>
            <a:pPr indent="-228600">
              <a:buFont typeface="Arial" panose="020B0604020202020204" pitchFamily="34" charset="0"/>
              <a:buChar char="•"/>
            </a:pPr>
            <a:r>
              <a:rPr lang="en-US" sz="1800" dirty="0">
                <a:solidFill>
                  <a:schemeClr val="tx2"/>
                </a:solidFill>
              </a:rPr>
              <a:t>They use 4 times more water than office spaces</a:t>
            </a:r>
          </a:p>
          <a:p>
            <a:pPr indent="-228600">
              <a:buFont typeface="Arial" panose="020B0604020202020204" pitchFamily="34" charset="0"/>
              <a:buChar char="•"/>
            </a:pPr>
            <a:r>
              <a:rPr lang="en-US" sz="1800" dirty="0">
                <a:solidFill>
                  <a:schemeClr val="tx2"/>
                </a:solidFill>
              </a:rPr>
              <a:t>They generate 5.4 billion kg of plastic waste each year.</a:t>
            </a:r>
          </a:p>
        </p:txBody>
      </p:sp>
    </p:spTree>
    <p:extLst>
      <p:ext uri="{BB962C8B-B14F-4D97-AF65-F5344CB8AC3E}">
        <p14:creationId xmlns:p14="http://schemas.microsoft.com/office/powerpoint/2010/main" val="406276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594D-38B8-CC3D-79D0-5C618C2F5A22}"/>
              </a:ext>
            </a:extLst>
          </p:cNvPr>
          <p:cNvSpPr>
            <a:spLocks noGrp="1"/>
          </p:cNvSpPr>
          <p:nvPr>
            <p:ph type="title"/>
          </p:nvPr>
        </p:nvSpPr>
        <p:spPr>
          <a:xfrm>
            <a:off x="0" y="0"/>
            <a:ext cx="10515600" cy="1325563"/>
          </a:xfrm>
        </p:spPr>
        <p:txBody>
          <a:bodyPr/>
          <a:lstStyle/>
          <a:p>
            <a:r>
              <a:rPr lang="en-US" dirty="0"/>
              <a:t>Project Timeline</a:t>
            </a:r>
          </a:p>
        </p:txBody>
      </p:sp>
      <p:graphicFrame>
        <p:nvGraphicFramePr>
          <p:cNvPr id="6" name="Content Placeholder 5">
            <a:extLst>
              <a:ext uri="{FF2B5EF4-FFF2-40B4-BE49-F238E27FC236}">
                <a16:creationId xmlns:a16="http://schemas.microsoft.com/office/drawing/2014/main" id="{F6B25666-3440-5200-C2AC-8BF8438404BB}"/>
              </a:ext>
            </a:extLst>
          </p:cNvPr>
          <p:cNvGraphicFramePr>
            <a:graphicFrameLocks noGrp="1"/>
          </p:cNvGraphicFramePr>
          <p:nvPr>
            <p:ph idx="1"/>
            <p:extLst>
              <p:ext uri="{D42A27DB-BD31-4B8C-83A1-F6EECF244321}">
                <p14:modId xmlns:p14="http://schemas.microsoft.com/office/powerpoint/2010/main" val="4195154682"/>
              </p:ext>
            </p:extLst>
          </p:nvPr>
        </p:nvGraphicFramePr>
        <p:xfrm>
          <a:off x="182880" y="1160336"/>
          <a:ext cx="12009120" cy="4699286"/>
        </p:xfrm>
        <a:graphic>
          <a:graphicData uri="http://schemas.openxmlformats.org/drawingml/2006/table">
            <a:tbl>
              <a:tblPr firstRow="1" bandRow="1">
                <a:tableStyleId>{10A1B5D5-9B99-4C35-A422-299274C87663}</a:tableStyleId>
              </a:tblPr>
              <a:tblGrid>
                <a:gridCol w="2989963">
                  <a:extLst>
                    <a:ext uri="{9D8B030D-6E8A-4147-A177-3AD203B41FA5}">
                      <a16:colId xmlns:a16="http://schemas.microsoft.com/office/drawing/2014/main" val="1462209836"/>
                    </a:ext>
                  </a:extLst>
                </a:gridCol>
                <a:gridCol w="2238401">
                  <a:extLst>
                    <a:ext uri="{9D8B030D-6E8A-4147-A177-3AD203B41FA5}">
                      <a16:colId xmlns:a16="http://schemas.microsoft.com/office/drawing/2014/main" val="743184031"/>
                    </a:ext>
                  </a:extLst>
                </a:gridCol>
                <a:gridCol w="6780756">
                  <a:extLst>
                    <a:ext uri="{9D8B030D-6E8A-4147-A177-3AD203B41FA5}">
                      <a16:colId xmlns:a16="http://schemas.microsoft.com/office/drawing/2014/main" val="1734704155"/>
                    </a:ext>
                  </a:extLst>
                </a:gridCol>
              </a:tblGrid>
              <a:tr h="571065">
                <a:tc>
                  <a:txBody>
                    <a:bodyPr/>
                    <a:lstStyle/>
                    <a:p>
                      <a:r>
                        <a:rPr lang="en-US" dirty="0"/>
                        <a:t>Phase</a:t>
                      </a:r>
                    </a:p>
                  </a:txBody>
                  <a:tcPr/>
                </a:tc>
                <a:tc>
                  <a:txBody>
                    <a:bodyPr/>
                    <a:lstStyle/>
                    <a:p>
                      <a:r>
                        <a:rPr lang="en-US" dirty="0"/>
                        <a:t>Time</a:t>
                      </a:r>
                    </a:p>
                  </a:txBody>
                  <a:tcPr/>
                </a:tc>
                <a:tc>
                  <a:txBody>
                    <a:bodyPr/>
                    <a:lstStyle/>
                    <a:p>
                      <a:r>
                        <a:rPr lang="en-US" dirty="0"/>
                        <a:t>Action</a:t>
                      </a:r>
                    </a:p>
                  </a:txBody>
                  <a:tcPr/>
                </a:tc>
                <a:extLst>
                  <a:ext uri="{0D108BD9-81ED-4DB2-BD59-A6C34878D82A}">
                    <a16:rowId xmlns:a16="http://schemas.microsoft.com/office/drawing/2014/main" val="3791525058"/>
                  </a:ext>
                </a:extLst>
              </a:tr>
              <a:tr h="958301">
                <a:tc>
                  <a:txBody>
                    <a:bodyPr/>
                    <a:lstStyle/>
                    <a:p>
                      <a:r>
                        <a:rPr lang="en-US" dirty="0"/>
                        <a:t>Getting Started</a:t>
                      </a:r>
                    </a:p>
                  </a:txBody>
                  <a:tcPr/>
                </a:tc>
                <a:tc>
                  <a:txBody>
                    <a:bodyPr/>
                    <a:lstStyle/>
                    <a:p>
                      <a:r>
                        <a:rPr lang="en-US" dirty="0"/>
                        <a:t>2 months</a:t>
                      </a:r>
                    </a:p>
                  </a:txBody>
                  <a:tcPr/>
                </a:tc>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generating interest in sustainability and support for pursuing My Green Lab Certification – building the team &amp; setting the goals </a:t>
                      </a:r>
                      <a:endParaRPr lang="en-US" dirty="0"/>
                    </a:p>
                  </a:txBody>
                  <a:tcPr/>
                </a:tc>
                <a:extLst>
                  <a:ext uri="{0D108BD9-81ED-4DB2-BD59-A6C34878D82A}">
                    <a16:rowId xmlns:a16="http://schemas.microsoft.com/office/drawing/2014/main" val="2674195157"/>
                  </a:ext>
                </a:extLst>
              </a:tr>
              <a:tr h="960120">
                <a:tc>
                  <a:txBody>
                    <a:bodyPr/>
                    <a:lstStyle/>
                    <a:p>
                      <a:r>
                        <a:rPr lang="en-US" dirty="0"/>
                        <a:t>Initial Assessment</a:t>
                      </a:r>
                    </a:p>
                  </a:txBody>
                  <a:tcPr/>
                </a:tc>
                <a:tc>
                  <a:txBody>
                    <a:bodyPr/>
                    <a:lstStyle/>
                    <a:p>
                      <a:r>
                        <a:rPr lang="en-US" dirty="0"/>
                        <a:t>1 month</a:t>
                      </a:r>
                    </a:p>
                  </a:txBody>
                  <a:tcPr/>
                </a:tc>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engaging lab staff in completing the initial assessment and in starting to think about lab sustainability </a:t>
                      </a:r>
                      <a:endParaRPr lang="en-US" dirty="0"/>
                    </a:p>
                  </a:txBody>
                  <a:tcPr/>
                </a:tc>
                <a:extLst>
                  <a:ext uri="{0D108BD9-81ED-4DB2-BD59-A6C34878D82A}">
                    <a16:rowId xmlns:a16="http://schemas.microsoft.com/office/drawing/2014/main" val="4008186684"/>
                  </a:ext>
                </a:extLst>
              </a:tr>
              <a:tr h="929640">
                <a:tc>
                  <a:txBody>
                    <a:bodyPr/>
                    <a:lstStyle/>
                    <a:p>
                      <a:r>
                        <a:rPr lang="en-US" dirty="0"/>
                        <a:t>Improvement Phase</a:t>
                      </a:r>
                    </a:p>
                  </a:txBody>
                  <a:tcPr/>
                </a:tc>
                <a:tc>
                  <a:txBody>
                    <a:bodyPr/>
                    <a:lstStyle/>
                    <a:p>
                      <a:r>
                        <a:rPr lang="en-US" dirty="0"/>
                        <a:t>6-8 months</a:t>
                      </a:r>
                    </a:p>
                  </a:txBody>
                  <a:tcPr/>
                </a:tc>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communicating the results to the assessment takers, engaging them in choosing recommended actions to take, and taking those actions </a:t>
                      </a:r>
                      <a:endParaRPr lang="en-US" dirty="0"/>
                    </a:p>
                  </a:txBody>
                  <a:tcPr/>
                </a:tc>
                <a:extLst>
                  <a:ext uri="{0D108BD9-81ED-4DB2-BD59-A6C34878D82A}">
                    <a16:rowId xmlns:a16="http://schemas.microsoft.com/office/drawing/2014/main" val="782490192"/>
                  </a:ext>
                </a:extLst>
              </a:tr>
              <a:tr h="1280160">
                <a:tc>
                  <a:txBody>
                    <a:bodyPr/>
                    <a:lstStyle/>
                    <a:p>
                      <a:r>
                        <a:rPr lang="en-US" dirty="0"/>
                        <a:t>Certification Assessment</a:t>
                      </a:r>
                    </a:p>
                  </a:txBody>
                  <a:tcPr/>
                </a:tc>
                <a:tc>
                  <a:txBody>
                    <a:bodyPr/>
                    <a:lstStyle/>
                    <a:p>
                      <a:r>
                        <a:rPr lang="en-US" dirty="0"/>
                        <a:t>1 month</a:t>
                      </a:r>
                    </a:p>
                  </a:txBody>
                  <a:tcPr/>
                </a:tc>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engaging people in re-taking the assessment to measure the impact of the improvements, earn the certification, and plan for continuous improvement in sustainable lab culture </a:t>
                      </a:r>
                      <a:endParaRPr lang="en-US" dirty="0"/>
                    </a:p>
                  </a:txBody>
                  <a:tcPr/>
                </a:tc>
                <a:extLst>
                  <a:ext uri="{0D108BD9-81ED-4DB2-BD59-A6C34878D82A}">
                    <a16:rowId xmlns:a16="http://schemas.microsoft.com/office/drawing/2014/main" val="968856993"/>
                  </a:ext>
                </a:extLst>
              </a:tr>
            </a:tbl>
          </a:graphicData>
        </a:graphic>
      </p:graphicFrame>
    </p:spTree>
    <p:extLst>
      <p:ext uri="{BB962C8B-B14F-4D97-AF65-F5344CB8AC3E}">
        <p14:creationId xmlns:p14="http://schemas.microsoft.com/office/powerpoint/2010/main" val="318053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99448-7DF0-9A73-7D8C-210586DE0022}"/>
              </a:ext>
            </a:extLst>
          </p:cNvPr>
          <p:cNvSpPr>
            <a:spLocks noGrp="1"/>
          </p:cNvSpPr>
          <p:nvPr>
            <p:ph type="title"/>
          </p:nvPr>
        </p:nvSpPr>
        <p:spPr/>
        <p:txBody>
          <a:bodyPr/>
          <a:lstStyle/>
          <a:p>
            <a:r>
              <a:rPr lang="en-US" dirty="0"/>
              <a:t>Positive Impacts</a:t>
            </a:r>
          </a:p>
        </p:txBody>
      </p:sp>
      <p:sp>
        <p:nvSpPr>
          <p:cNvPr id="10" name="Text Placeholder 9">
            <a:extLst>
              <a:ext uri="{FF2B5EF4-FFF2-40B4-BE49-F238E27FC236}">
                <a16:creationId xmlns:a16="http://schemas.microsoft.com/office/drawing/2014/main" id="{6AEB28CB-14E3-86A4-D481-639ED11895A5}"/>
              </a:ext>
            </a:extLst>
          </p:cNvPr>
          <p:cNvSpPr>
            <a:spLocks noGrp="1"/>
          </p:cNvSpPr>
          <p:nvPr>
            <p:ph type="body" sz="quarter" idx="3"/>
          </p:nvPr>
        </p:nvSpPr>
        <p:spPr>
          <a:xfrm>
            <a:off x="619436" y="4037264"/>
            <a:ext cx="4185618" cy="576262"/>
          </a:xfrm>
        </p:spPr>
        <p:txBody>
          <a:bodyPr/>
          <a:lstStyle/>
          <a:p>
            <a:r>
              <a:rPr lang="en-US" dirty="0"/>
              <a:t>Case Studies</a:t>
            </a:r>
          </a:p>
        </p:txBody>
      </p:sp>
      <p:sp>
        <p:nvSpPr>
          <p:cNvPr id="11" name="Content Placeholder 10">
            <a:extLst>
              <a:ext uri="{FF2B5EF4-FFF2-40B4-BE49-F238E27FC236}">
                <a16:creationId xmlns:a16="http://schemas.microsoft.com/office/drawing/2014/main" id="{0530243D-324C-1DBA-D54C-F645F131B09F}"/>
              </a:ext>
            </a:extLst>
          </p:cNvPr>
          <p:cNvSpPr>
            <a:spLocks noGrp="1"/>
          </p:cNvSpPr>
          <p:nvPr>
            <p:ph sz="quarter" idx="4"/>
          </p:nvPr>
        </p:nvSpPr>
        <p:spPr>
          <a:xfrm>
            <a:off x="431149" y="4613526"/>
            <a:ext cx="8483951" cy="3304117"/>
          </a:xfrm>
        </p:spPr>
        <p:txBody>
          <a:bodyPr>
            <a:normAutofit/>
          </a:bodyPr>
          <a:lstStyle/>
          <a:p>
            <a:r>
              <a:rPr lang="en-US" dirty="0"/>
              <a:t>University of Alabama Birmingham implemented a campus with My Green Lab program and found that each participating lab saves over 35,000 kWh annually*, leading to an estimated $4,382** annual energy savings per campus lab. They have also reduced waste by 75,000 </a:t>
            </a:r>
            <a:r>
              <a:rPr lang="en-US" dirty="0" err="1"/>
              <a:t>lbs</a:t>
            </a:r>
            <a:r>
              <a:rPr lang="en-US" dirty="0"/>
              <a:t> since 2017. </a:t>
            </a:r>
          </a:p>
          <a:p>
            <a:r>
              <a:rPr lang="en-US" sz="1800" dirty="0"/>
              <a:t>Technical University Berlin became My Green Lab certified and have an energy savings of 26,000 kWh/year, over 35% of the lab’s original energy usage.</a:t>
            </a:r>
          </a:p>
          <a:p>
            <a:endParaRPr lang="en-US" dirty="0"/>
          </a:p>
          <a:p>
            <a:endParaRPr lang="en-US" dirty="0"/>
          </a:p>
        </p:txBody>
      </p:sp>
      <p:pic>
        <p:nvPicPr>
          <p:cNvPr id="5122" name="Picture 2" descr="My Green Lab Certification">
            <a:extLst>
              <a:ext uri="{FF2B5EF4-FFF2-40B4-BE49-F238E27FC236}">
                <a16:creationId xmlns:a16="http://schemas.microsoft.com/office/drawing/2014/main" id="{0BFFA8B8-2149-D212-4BF3-780B88996B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35524" y="1270000"/>
            <a:ext cx="7151276" cy="288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7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E2D4-6D3C-5812-1AA9-091F737C7077}"/>
              </a:ext>
            </a:extLst>
          </p:cNvPr>
          <p:cNvSpPr>
            <a:spLocks noGrp="1"/>
          </p:cNvSpPr>
          <p:nvPr>
            <p:ph type="title"/>
          </p:nvPr>
        </p:nvSpPr>
        <p:spPr/>
        <p:txBody>
          <a:bodyPr/>
          <a:lstStyle/>
          <a:p>
            <a:r>
              <a:rPr lang="en-US" dirty="0"/>
              <a:t>Project Cost</a:t>
            </a:r>
          </a:p>
        </p:txBody>
      </p:sp>
      <p:sp>
        <p:nvSpPr>
          <p:cNvPr id="3" name="Content Placeholder 2">
            <a:extLst>
              <a:ext uri="{FF2B5EF4-FFF2-40B4-BE49-F238E27FC236}">
                <a16:creationId xmlns:a16="http://schemas.microsoft.com/office/drawing/2014/main" id="{CB0C41A0-D9C7-5240-6FE8-C022C7DC5682}"/>
              </a:ext>
            </a:extLst>
          </p:cNvPr>
          <p:cNvSpPr>
            <a:spLocks noGrp="1"/>
          </p:cNvSpPr>
          <p:nvPr>
            <p:ph idx="1"/>
          </p:nvPr>
        </p:nvSpPr>
        <p:spPr/>
        <p:txBody>
          <a:bodyPr/>
          <a:lstStyle/>
          <a:p>
            <a:pPr algn="ctr"/>
            <a:r>
              <a:rPr lang="en-US" sz="1800" b="0" i="0" u="none" strike="noStrike" baseline="0" dirty="0">
                <a:solidFill>
                  <a:schemeClr val="tx1"/>
                </a:solidFill>
                <a:latin typeface="Open Sans" panose="020B0606030504020204" pitchFamily="34" charset="0"/>
              </a:rPr>
              <a:t>9 My Green Lab Certifications (at $450/lab) $4,050 </a:t>
            </a:r>
            <a:endParaRPr lang="en-US" dirty="0">
              <a:solidFill>
                <a:schemeClr val="tx1"/>
              </a:solidFill>
            </a:endParaRPr>
          </a:p>
        </p:txBody>
      </p:sp>
      <p:pic>
        <p:nvPicPr>
          <p:cNvPr id="4098" name="Picture 2" descr="Sustainability Lab Royalty-Free Images, Stock Photos &amp; Pictures |  Shutterstock">
            <a:extLst>
              <a:ext uri="{FF2B5EF4-FFF2-40B4-BE49-F238E27FC236}">
                <a16:creationId xmlns:a16="http://schemas.microsoft.com/office/drawing/2014/main" id="{67E1338B-67C2-9CB2-D068-986FE3EA951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5044" t="12418" r="44838" b="21649"/>
          <a:stretch/>
        </p:blipFill>
        <p:spPr bwMode="auto">
          <a:xfrm>
            <a:off x="433753" y="4453045"/>
            <a:ext cx="2180493" cy="240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2914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5976DCD0535446A9CA4D4A0FC1A962" ma:contentTypeVersion="13" ma:contentTypeDescription="Create a new document." ma:contentTypeScope="" ma:versionID="e5bf99047973feac9a20b7c15d722e0b">
  <xsd:schema xmlns:xsd="http://www.w3.org/2001/XMLSchema" xmlns:xs="http://www.w3.org/2001/XMLSchema" xmlns:p="http://schemas.microsoft.com/office/2006/metadata/properties" xmlns:ns2="dbe59c21-5b78-4729-9d39-fa967a94c981" xmlns:ns3="0e31a1c2-bb95-4353-a03b-84ba0be4a572" targetNamespace="http://schemas.microsoft.com/office/2006/metadata/properties" ma:root="true" ma:fieldsID="5ae26474fe28cf95907c64195c4ec351" ns2:_="" ns3:_="">
    <xsd:import namespace="dbe59c21-5b78-4729-9d39-fa967a94c981"/>
    <xsd:import namespace="0e31a1c2-bb95-4353-a03b-84ba0be4a57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59c21-5b78-4729-9d39-fa967a94c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8cfe719-5118-4d43-ba73-4d58e9725e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31a1c2-bb95-4353-a03b-84ba0be4a57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c9922c-1d6e-4958-b23a-eecb4a467518}" ma:internalName="TaxCatchAll" ma:showField="CatchAllData" ma:web="0e31a1c2-bb95-4353-a03b-84ba0be4a5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31a1c2-bb95-4353-a03b-84ba0be4a572" xsi:nil="true"/>
    <lcf76f155ced4ddcb4097134ff3c332f xmlns="dbe59c21-5b78-4729-9d39-fa967a94c9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03C3AA-84A2-4D69-A65E-A6A440B943DA}"/>
</file>

<file path=customXml/itemProps2.xml><?xml version="1.0" encoding="utf-8"?>
<ds:datastoreItem xmlns:ds="http://schemas.openxmlformats.org/officeDocument/2006/customXml" ds:itemID="{5CF3A925-4917-47E5-9A37-699CEA6487EB}"/>
</file>

<file path=customXml/itemProps3.xml><?xml version="1.0" encoding="utf-8"?>
<ds:datastoreItem xmlns:ds="http://schemas.openxmlformats.org/officeDocument/2006/customXml" ds:itemID="{9B94ACC2-E8F9-4661-880C-CC9AB6E11C55}"/>
</file>

<file path=docProps/app.xml><?xml version="1.0" encoding="utf-8"?>
<Properties xmlns="http://schemas.openxmlformats.org/officeDocument/2006/extended-properties" xmlns:vt="http://schemas.openxmlformats.org/officeDocument/2006/docPropsVTypes">
  <Template>Facet</Template>
  <TotalTime>894</TotalTime>
  <Words>1018</Words>
  <Application>Microsoft Office PowerPoint</Application>
  <PresentationFormat>Widescreen</PresentationFormat>
  <Paragraphs>80</Paragraphs>
  <Slides>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Aptos</vt:lpstr>
      <vt:lpstr>Arial</vt:lpstr>
      <vt:lpstr>ArialMT</vt:lpstr>
      <vt:lpstr>balto</vt:lpstr>
      <vt:lpstr>Copse</vt:lpstr>
      <vt:lpstr>Open Sans</vt:lpstr>
      <vt:lpstr>OpenSans-Bold</vt:lpstr>
      <vt:lpstr>OpenSans-Regular</vt:lpstr>
      <vt:lpstr>Trebuchet MS</vt:lpstr>
      <vt:lpstr>Wingdings 3</vt:lpstr>
      <vt:lpstr>Facet</vt:lpstr>
      <vt:lpstr>PowerPoint Presentation</vt:lpstr>
      <vt:lpstr>Project Scope</vt:lpstr>
      <vt:lpstr>What is My Green Lab Certification?</vt:lpstr>
      <vt:lpstr>Why certify labs?</vt:lpstr>
      <vt:lpstr>Project Timeline</vt:lpstr>
      <vt:lpstr>Positive Impacts</vt:lpstr>
      <vt:lpstr>Project Cost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Hanson</dc:creator>
  <cp:lastModifiedBy>James Souza</cp:lastModifiedBy>
  <cp:revision>6</cp:revision>
  <dcterms:created xsi:type="dcterms:W3CDTF">2025-01-16T01:52:17Z</dcterms:created>
  <dcterms:modified xsi:type="dcterms:W3CDTF">2025-01-16T16:50:59Z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0x010100105976DCD0535446A9CA4D4A0FC1A962</vt:lpwstr>
  </property>
</Properties>
</file>