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2" r:id="rId4"/>
    <p:sldId id="263" r:id="rId5"/>
    <p:sldId id="264" r:id="rId6"/>
    <p:sldId id="266" r:id="rId7"/>
    <p:sldId id="267" r:id="rId8"/>
    <p:sldId id="268" r:id="rId9"/>
    <p:sldId id="271" r:id="rId10"/>
    <p:sldId id="272" r:id="rId11"/>
    <p:sldId id="261" r:id="rId12"/>
    <p:sldId id="282" r:id="rId13"/>
    <p:sldId id="287" r:id="rId14"/>
    <p:sldId id="288" r:id="rId15"/>
    <p:sldId id="275" r:id="rId16"/>
    <p:sldId id="283" r:id="rId17"/>
    <p:sldId id="289" r:id="rId18"/>
    <p:sldId id="291" r:id="rId19"/>
    <p:sldId id="292" r:id="rId20"/>
    <p:sldId id="290" r:id="rId21"/>
    <p:sldId id="293" r:id="rId22"/>
    <p:sldId id="274" r:id="rId23"/>
    <p:sldId id="294" r:id="rId24"/>
    <p:sldId id="295" r:id="rId25"/>
    <p:sldId id="296" r:id="rId26"/>
    <p:sldId id="297" r:id="rId27"/>
    <p:sldId id="277" r:id="rId28"/>
    <p:sldId id="278" r:id="rId29"/>
    <p:sldId id="281" r:id="rId30"/>
    <p:sldId id="265" r:id="rId31"/>
    <p:sldId id="279" r:id="rId32"/>
    <p:sldId id="28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AEB"/>
    <a:srgbClr val="FFF5D5"/>
    <a:srgbClr val="FFE89F"/>
    <a:srgbClr val="FFE285"/>
    <a:srgbClr val="FFEFBD"/>
    <a:srgbClr val="FFCC99"/>
    <a:srgbClr val="FFDD71"/>
    <a:srgbClr val="FFEBAB"/>
    <a:srgbClr val="FFE79B"/>
    <a:srgbClr val="FFE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C9A2FBB-560F-45BD-B8AA-466EA00BA318}" type="datetimeFigureOut">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ECABF-D44D-4FE3-9CDE-55A50C14EBCD}" type="slidenum">
              <a:rPr lang="en-US" smtClean="0"/>
              <a:t>‹#›</a:t>
            </a:fld>
            <a:endParaRPr lang="en-US"/>
          </a:p>
        </p:txBody>
      </p:sp>
    </p:spTree>
    <p:extLst>
      <p:ext uri="{BB962C8B-B14F-4D97-AF65-F5344CB8AC3E}">
        <p14:creationId xmlns:p14="http://schemas.microsoft.com/office/powerpoint/2010/main" val="3650899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9A2FBB-560F-45BD-B8AA-466EA00BA318}" type="datetimeFigureOut">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ECABF-D44D-4FE3-9CDE-55A50C14EBCD}" type="slidenum">
              <a:rPr lang="en-US" smtClean="0"/>
              <a:t>‹#›</a:t>
            </a:fld>
            <a:endParaRPr lang="en-US"/>
          </a:p>
        </p:txBody>
      </p:sp>
    </p:spTree>
    <p:extLst>
      <p:ext uri="{BB962C8B-B14F-4D97-AF65-F5344CB8AC3E}">
        <p14:creationId xmlns:p14="http://schemas.microsoft.com/office/powerpoint/2010/main" val="945793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9A2FBB-560F-45BD-B8AA-466EA00BA318}" type="datetimeFigureOut">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ECABF-D44D-4FE3-9CDE-55A50C14EBCD}" type="slidenum">
              <a:rPr lang="en-US" smtClean="0"/>
              <a:t>‹#›</a:t>
            </a:fld>
            <a:endParaRPr lang="en-US"/>
          </a:p>
        </p:txBody>
      </p:sp>
    </p:spTree>
    <p:extLst>
      <p:ext uri="{BB962C8B-B14F-4D97-AF65-F5344CB8AC3E}">
        <p14:creationId xmlns:p14="http://schemas.microsoft.com/office/powerpoint/2010/main" val="3243564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9A2FBB-560F-45BD-B8AA-466EA00BA318}" type="datetimeFigureOut">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ECABF-D44D-4FE3-9CDE-55A50C14EBCD}" type="slidenum">
              <a:rPr lang="en-US" smtClean="0"/>
              <a:t>‹#›</a:t>
            </a:fld>
            <a:endParaRPr lang="en-US"/>
          </a:p>
        </p:txBody>
      </p:sp>
    </p:spTree>
    <p:extLst>
      <p:ext uri="{BB962C8B-B14F-4D97-AF65-F5344CB8AC3E}">
        <p14:creationId xmlns:p14="http://schemas.microsoft.com/office/powerpoint/2010/main" val="3641972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9A2FBB-560F-45BD-B8AA-466EA00BA318}" type="datetimeFigureOut">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ECABF-D44D-4FE3-9CDE-55A50C14EBCD}" type="slidenum">
              <a:rPr lang="en-US" smtClean="0"/>
              <a:t>‹#›</a:t>
            </a:fld>
            <a:endParaRPr lang="en-US"/>
          </a:p>
        </p:txBody>
      </p:sp>
    </p:spTree>
    <p:extLst>
      <p:ext uri="{BB962C8B-B14F-4D97-AF65-F5344CB8AC3E}">
        <p14:creationId xmlns:p14="http://schemas.microsoft.com/office/powerpoint/2010/main" val="1566136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C9A2FBB-560F-45BD-B8AA-466EA00BA318}" type="datetimeFigureOut">
              <a:rPr lang="en-US" smtClean="0"/>
              <a:t>9/10/2018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8ECABF-D44D-4FE3-9CDE-55A50C14EBCD}" type="slidenum">
              <a:rPr lang="en-US" smtClean="0"/>
              <a:t>‹#›</a:t>
            </a:fld>
            <a:endParaRPr lang="en-US"/>
          </a:p>
        </p:txBody>
      </p:sp>
    </p:spTree>
    <p:extLst>
      <p:ext uri="{BB962C8B-B14F-4D97-AF65-F5344CB8AC3E}">
        <p14:creationId xmlns:p14="http://schemas.microsoft.com/office/powerpoint/2010/main" val="688070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C9A2FBB-560F-45BD-B8AA-466EA00BA318}" type="datetimeFigureOut">
              <a:rPr lang="en-US" smtClean="0"/>
              <a:t>9/10/2018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8ECABF-D44D-4FE3-9CDE-55A50C14EBCD}" type="slidenum">
              <a:rPr lang="en-US" smtClean="0"/>
              <a:t>‹#›</a:t>
            </a:fld>
            <a:endParaRPr lang="en-US"/>
          </a:p>
        </p:txBody>
      </p:sp>
    </p:spTree>
    <p:extLst>
      <p:ext uri="{BB962C8B-B14F-4D97-AF65-F5344CB8AC3E}">
        <p14:creationId xmlns:p14="http://schemas.microsoft.com/office/powerpoint/2010/main" val="385764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C9A2FBB-560F-45BD-B8AA-466EA00BA318}" type="datetimeFigureOut">
              <a:rPr lang="en-US" smtClean="0"/>
              <a:t>9/10/2018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8ECABF-D44D-4FE3-9CDE-55A50C14EBCD}" type="slidenum">
              <a:rPr lang="en-US" smtClean="0"/>
              <a:t>‹#›</a:t>
            </a:fld>
            <a:endParaRPr lang="en-US"/>
          </a:p>
        </p:txBody>
      </p:sp>
    </p:spTree>
    <p:extLst>
      <p:ext uri="{BB962C8B-B14F-4D97-AF65-F5344CB8AC3E}">
        <p14:creationId xmlns:p14="http://schemas.microsoft.com/office/powerpoint/2010/main" val="1177647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9A2FBB-560F-45BD-B8AA-466EA00BA318}" type="datetimeFigureOut">
              <a:rPr lang="en-US" smtClean="0"/>
              <a:t>9/10/2018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8ECABF-D44D-4FE3-9CDE-55A50C14EBCD}" type="slidenum">
              <a:rPr lang="en-US" smtClean="0"/>
              <a:t>‹#›</a:t>
            </a:fld>
            <a:endParaRPr lang="en-US"/>
          </a:p>
        </p:txBody>
      </p:sp>
    </p:spTree>
    <p:extLst>
      <p:ext uri="{BB962C8B-B14F-4D97-AF65-F5344CB8AC3E}">
        <p14:creationId xmlns:p14="http://schemas.microsoft.com/office/powerpoint/2010/main" val="819619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C9A2FBB-560F-45BD-B8AA-466EA00BA318}" type="datetimeFigureOut">
              <a:rPr lang="en-US" smtClean="0"/>
              <a:t>9/10/2018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8ECABF-D44D-4FE3-9CDE-55A50C14EBCD}" type="slidenum">
              <a:rPr lang="en-US" smtClean="0"/>
              <a:t>‹#›</a:t>
            </a:fld>
            <a:endParaRPr lang="en-US"/>
          </a:p>
        </p:txBody>
      </p:sp>
    </p:spTree>
    <p:extLst>
      <p:ext uri="{BB962C8B-B14F-4D97-AF65-F5344CB8AC3E}">
        <p14:creationId xmlns:p14="http://schemas.microsoft.com/office/powerpoint/2010/main" val="3242513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C9A2FBB-560F-45BD-B8AA-466EA00BA318}" type="datetimeFigureOut">
              <a:rPr lang="en-US" smtClean="0"/>
              <a:t>9/10/2018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8ECABF-D44D-4FE3-9CDE-55A50C14EBCD}" type="slidenum">
              <a:rPr lang="en-US" smtClean="0"/>
              <a:t>‹#›</a:t>
            </a:fld>
            <a:endParaRPr lang="en-US"/>
          </a:p>
        </p:txBody>
      </p:sp>
    </p:spTree>
    <p:extLst>
      <p:ext uri="{BB962C8B-B14F-4D97-AF65-F5344CB8AC3E}">
        <p14:creationId xmlns:p14="http://schemas.microsoft.com/office/powerpoint/2010/main" val="3215336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CC99"/>
            </a:gs>
            <a:gs pos="100000">
              <a:schemeClr val="accent3">
                <a:lumMod val="45000"/>
                <a:lumOff val="55000"/>
              </a:schemeClr>
            </a:gs>
            <a:gs pos="99000">
              <a:schemeClr val="accent6">
                <a:lumMod val="18000"/>
                <a:lumOff val="82000"/>
                <a:alpha val="98000"/>
              </a:schemeClr>
            </a:gs>
            <a:gs pos="100000">
              <a:schemeClr val="accent3">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9A2FBB-560F-45BD-B8AA-466EA00BA318}" type="datetimeFigureOut">
              <a:rPr lang="en-US" smtClean="0"/>
              <a:t>9/10/2018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8ECABF-D44D-4FE3-9CDE-55A50C14EBCD}" type="slidenum">
              <a:rPr lang="en-US" smtClean="0"/>
              <a:t>‹#›</a:t>
            </a:fld>
            <a:endParaRPr lang="en-US"/>
          </a:p>
        </p:txBody>
      </p:sp>
    </p:spTree>
    <p:extLst>
      <p:ext uri="{BB962C8B-B14F-4D97-AF65-F5344CB8AC3E}">
        <p14:creationId xmlns:p14="http://schemas.microsoft.com/office/powerpoint/2010/main" val="3002939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schonfe@usf.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14400"/>
            <a:ext cx="9144000" cy="5105400"/>
          </a:xfrm>
        </p:spPr>
        <p:txBody>
          <a:bodyPr>
            <a:normAutofit fontScale="90000"/>
          </a:bodyPr>
          <a:lstStyle/>
          <a:p>
            <a:r>
              <a:rPr lang="en-US" sz="2700" b="1" dirty="0" smtClean="0">
                <a:latin typeface="Palatino Linotype" panose="02040502050505030304" pitchFamily="18" charset="0"/>
              </a:rPr>
              <a:t>Sustainability:</a:t>
            </a:r>
            <a:br>
              <a:rPr lang="en-US" sz="2700" b="1" dirty="0" smtClean="0">
                <a:latin typeface="Palatino Linotype" panose="02040502050505030304" pitchFamily="18" charset="0"/>
              </a:rPr>
            </a:br>
            <a:r>
              <a:rPr lang="en-US" sz="2700" b="1" dirty="0" smtClean="0">
                <a:latin typeface="Palatino Linotype" panose="02040502050505030304" pitchFamily="18" charset="0"/>
              </a:rPr>
              <a:t/>
            </a:r>
            <a:br>
              <a:rPr lang="en-US" sz="2700" b="1" dirty="0" smtClean="0">
                <a:latin typeface="Palatino Linotype" panose="02040502050505030304" pitchFamily="18" charset="0"/>
              </a:rPr>
            </a:br>
            <a:r>
              <a:rPr lang="en-US" sz="2700" b="1" dirty="0" smtClean="0">
                <a:latin typeface="Palatino Linotype" panose="02040502050505030304" pitchFamily="18" charset="0"/>
              </a:rPr>
              <a:t>Four Global Roots, One Future Outlook</a:t>
            </a:r>
            <a:r>
              <a:rPr lang="en-US" sz="2700" b="1" dirty="0" smtClean="0">
                <a:latin typeface="Palatino Linotype" panose="02040502050505030304" pitchFamily="18" charset="0"/>
              </a:rPr>
              <a:t/>
            </a:r>
            <a:br>
              <a:rPr lang="en-US" sz="2700" b="1" dirty="0" smtClean="0">
                <a:latin typeface="Palatino Linotype" panose="02040502050505030304" pitchFamily="18" charset="0"/>
              </a:rPr>
            </a:br>
            <a:r>
              <a:rPr lang="en-US" sz="2700" b="1" dirty="0">
                <a:latin typeface="Palatino Linotype" panose="02040502050505030304" pitchFamily="18" charset="0"/>
              </a:rPr>
              <a:t/>
            </a:r>
            <a:br>
              <a:rPr lang="en-US" sz="2700" b="1" dirty="0">
                <a:latin typeface="Palatino Linotype" panose="02040502050505030304" pitchFamily="18" charset="0"/>
              </a:rPr>
            </a:br>
            <a:r>
              <a:rPr lang="en-US" sz="2700" b="1" dirty="0" smtClean="0">
                <a:latin typeface="Palatino Linotype" panose="02040502050505030304" pitchFamily="18" charset="0"/>
              </a:rPr>
              <a:t/>
            </a:r>
            <a:br>
              <a:rPr lang="en-US" sz="2700" b="1" dirty="0" smtClean="0">
                <a:latin typeface="Palatino Linotype" panose="02040502050505030304" pitchFamily="18" charset="0"/>
              </a:rPr>
            </a:br>
            <a:r>
              <a:rPr lang="en-US" sz="2400" dirty="0" smtClean="0">
                <a:latin typeface="Palatino Linotype" panose="02040502050505030304" pitchFamily="18" charset="0"/>
              </a:rPr>
              <a:t>Martin </a:t>
            </a:r>
            <a:r>
              <a:rPr lang="en-US" sz="2400" dirty="0">
                <a:latin typeface="Palatino Linotype" panose="02040502050505030304" pitchFamily="18" charset="0"/>
              </a:rPr>
              <a:t>Schönfeld </a:t>
            </a:r>
            <a:br>
              <a:rPr lang="en-US" sz="2400" dirty="0">
                <a:latin typeface="Palatino Linotype" panose="02040502050505030304" pitchFamily="18" charset="0"/>
              </a:rPr>
            </a:br>
            <a:r>
              <a:rPr lang="en-US" sz="2200" dirty="0">
                <a:latin typeface="Palatino Linotype" panose="02040502050505030304" pitchFamily="18" charset="0"/>
              </a:rPr>
              <a:t/>
            </a:r>
            <a:br>
              <a:rPr lang="en-US" sz="2200" dirty="0">
                <a:latin typeface="Palatino Linotype" panose="02040502050505030304" pitchFamily="18" charset="0"/>
              </a:rPr>
            </a:br>
            <a:r>
              <a:rPr lang="en-US" sz="2200" dirty="0">
                <a:latin typeface="Palatino Linotype" panose="02040502050505030304" pitchFamily="18" charset="0"/>
              </a:rPr>
              <a:t>Department of Philosophy</a:t>
            </a:r>
            <a:br>
              <a:rPr lang="en-US" sz="2200" dirty="0">
                <a:latin typeface="Palatino Linotype" panose="02040502050505030304" pitchFamily="18" charset="0"/>
              </a:rPr>
            </a:br>
            <a:r>
              <a:rPr lang="en-US" sz="2200" dirty="0" smtClean="0">
                <a:latin typeface="Palatino Linotype" panose="02040502050505030304" pitchFamily="18" charset="0"/>
              </a:rPr>
              <a:t>University </a:t>
            </a:r>
            <a:r>
              <a:rPr lang="en-US" sz="2200" dirty="0">
                <a:latin typeface="Palatino Linotype" panose="02040502050505030304" pitchFamily="18" charset="0"/>
              </a:rPr>
              <a:t>of South Florida</a:t>
            </a:r>
            <a:br>
              <a:rPr lang="en-US" sz="2200" dirty="0">
                <a:latin typeface="Palatino Linotype" panose="02040502050505030304" pitchFamily="18" charset="0"/>
              </a:rPr>
            </a:br>
            <a:r>
              <a:rPr lang="en-US" sz="2200" dirty="0">
                <a:latin typeface="Palatino Linotype" panose="02040502050505030304" pitchFamily="18" charset="0"/>
              </a:rPr>
              <a:t>Tampa, Florida, USA</a:t>
            </a:r>
            <a:br>
              <a:rPr lang="en-US" sz="2200" dirty="0">
                <a:latin typeface="Palatino Linotype" panose="02040502050505030304" pitchFamily="18" charset="0"/>
              </a:rPr>
            </a:br>
            <a:r>
              <a:rPr lang="en-US" sz="2200" dirty="0" smtClean="0">
                <a:latin typeface="Palatino Linotype" panose="02040502050505030304" pitchFamily="18" charset="0"/>
                <a:hlinkClick r:id="rId2"/>
              </a:rPr>
              <a:t>mschonfe@usf.edu</a:t>
            </a:r>
            <a:r>
              <a:rPr lang="en-US" sz="2200" dirty="0" smtClean="0">
                <a:latin typeface="Palatino Linotype" panose="02040502050505030304" pitchFamily="18" charset="0"/>
              </a:rPr>
              <a:t/>
            </a:r>
            <a:br>
              <a:rPr lang="en-US" sz="2200" dirty="0" smtClean="0">
                <a:latin typeface="Palatino Linotype" panose="02040502050505030304" pitchFamily="18" charset="0"/>
              </a:rPr>
            </a:br>
            <a:r>
              <a:rPr lang="en-US" sz="2200" dirty="0">
                <a:latin typeface="Palatino Linotype" panose="02040502050505030304" pitchFamily="18" charset="0"/>
              </a:rPr>
              <a:t/>
            </a:r>
            <a:br>
              <a:rPr lang="en-US" sz="2200" dirty="0">
                <a:latin typeface="Palatino Linotype" panose="02040502050505030304" pitchFamily="18" charset="0"/>
              </a:rPr>
            </a:br>
            <a:r>
              <a:rPr lang="en-US" sz="2200" dirty="0" smtClean="0">
                <a:latin typeface="Palatino Linotype" panose="02040502050505030304" pitchFamily="18" charset="0"/>
              </a:rPr>
              <a:t/>
            </a:r>
            <a:br>
              <a:rPr lang="en-US" sz="2200" dirty="0" smtClean="0">
                <a:latin typeface="Palatino Linotype" panose="02040502050505030304" pitchFamily="18" charset="0"/>
              </a:rPr>
            </a:br>
            <a:r>
              <a:rPr lang="en-US" sz="2200" dirty="0" smtClean="0">
                <a:latin typeface="Palatino Linotype" panose="02040502050505030304" pitchFamily="18" charset="0"/>
              </a:rPr>
              <a:t>Patel College of Global Sustainability</a:t>
            </a:r>
            <a:r>
              <a:rPr lang="en-US" sz="2200" dirty="0">
                <a:latin typeface="Palatino Linotype" panose="02040502050505030304" pitchFamily="18" charset="0"/>
              </a:rPr>
              <a:t/>
            </a:r>
            <a:br>
              <a:rPr lang="en-US" sz="2200" dirty="0">
                <a:latin typeface="Palatino Linotype" panose="02040502050505030304" pitchFamily="18" charset="0"/>
              </a:rPr>
            </a:br>
            <a:r>
              <a:rPr lang="en-US" sz="2200" dirty="0" smtClean="0">
                <a:latin typeface="Palatino Linotype" panose="02040502050505030304" pitchFamily="18" charset="0"/>
              </a:rPr>
              <a:t>Sustainability Speaker Series Fall 2018</a:t>
            </a:r>
            <a:endParaRPr lang="en-US" sz="2400" dirty="0">
              <a:latin typeface="Palatino Linotype" panose="02040502050505030304" pitchFamily="18" charset="0"/>
            </a:endParaRPr>
          </a:p>
        </p:txBody>
      </p:sp>
    </p:spTree>
    <p:extLst>
      <p:ext uri="{BB962C8B-B14F-4D97-AF65-F5344CB8AC3E}">
        <p14:creationId xmlns:p14="http://schemas.microsoft.com/office/powerpoint/2010/main" val="41098646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6700"/>
            <a:ext cx="9144000" cy="1041400"/>
          </a:xfrm>
        </p:spPr>
        <p:txBody>
          <a:bodyPr>
            <a:normAutofit fontScale="90000"/>
          </a:bodyPr>
          <a:lstStyle/>
          <a:p>
            <a:r>
              <a:rPr lang="en-US" sz="2200" b="1" dirty="0">
                <a:latin typeface="Palatino Linotype" panose="02040502050505030304" pitchFamily="18" charset="0"/>
              </a:rPr>
              <a:t>The first global root: Saxon, early modernity, </a:t>
            </a:r>
            <a:r>
              <a:rPr lang="en-US" sz="2200" b="1" dirty="0" smtClean="0">
                <a:latin typeface="Palatino Linotype" panose="02040502050505030304" pitchFamily="18" charset="0"/>
              </a:rPr>
              <a:t>economics</a:t>
            </a:r>
            <a:br>
              <a:rPr lang="en-US" sz="2200" b="1" dirty="0" smtClean="0">
                <a:latin typeface="Palatino Linotype" panose="02040502050505030304" pitchFamily="18" charset="0"/>
              </a:rPr>
            </a:br>
            <a:endParaRPr lang="en-US" sz="2400" dirty="0">
              <a:latin typeface="Palatino Linotype" panose="02040502050505030304" pitchFamily="18" charset="0"/>
            </a:endParaRPr>
          </a:p>
        </p:txBody>
      </p:sp>
      <p:sp>
        <p:nvSpPr>
          <p:cNvPr id="3" name="Subtitle 2"/>
          <p:cNvSpPr>
            <a:spLocks noGrp="1"/>
          </p:cNvSpPr>
          <p:nvPr>
            <p:ph type="subTitle" idx="1"/>
          </p:nvPr>
        </p:nvSpPr>
        <p:spPr>
          <a:xfrm>
            <a:off x="584200" y="1536700"/>
            <a:ext cx="11163300" cy="4689928"/>
          </a:xfrm>
        </p:spPr>
        <p:txBody>
          <a:bodyPr>
            <a:normAutofit/>
          </a:bodyPr>
          <a:lstStyle/>
          <a:p>
            <a:pPr algn="l"/>
            <a:r>
              <a:rPr lang="en-US" altLang="zh-CN" sz="2200" dirty="0" smtClean="0">
                <a:latin typeface="Palatino Linotype" panose="02040502050505030304" pitchFamily="18" charset="0"/>
                <a:ea typeface="SimSun" panose="02010600030101010101" pitchFamily="2" charset="-122"/>
              </a:rPr>
              <a:t>Hans Carl von </a:t>
            </a:r>
            <a:r>
              <a:rPr lang="en-US" altLang="zh-CN" sz="2200" dirty="0" err="1" smtClean="0">
                <a:latin typeface="Palatino Linotype" panose="02040502050505030304" pitchFamily="18" charset="0"/>
                <a:ea typeface="SimSun" panose="02010600030101010101" pitchFamily="2" charset="-122"/>
              </a:rPr>
              <a:t>Carlowitz</a:t>
            </a:r>
            <a:r>
              <a:rPr lang="en-US" altLang="zh-CN" sz="2200" dirty="0" smtClean="0">
                <a:latin typeface="Palatino Linotype" panose="02040502050505030304" pitchFamily="18" charset="0"/>
                <a:ea typeface="SimSun" panose="02010600030101010101" pitchFamily="2" charset="-122"/>
              </a:rPr>
              <a:t> (1645-1714)</a:t>
            </a:r>
          </a:p>
          <a:p>
            <a:pPr algn="l"/>
            <a:r>
              <a:rPr lang="en-US" altLang="zh-CN" sz="2200" dirty="0" smtClean="0">
                <a:latin typeface="Palatino Linotype" panose="02040502050505030304" pitchFamily="18" charset="0"/>
                <a:ea typeface="SimSun" panose="02010600030101010101" pitchFamily="2" charset="-122"/>
              </a:rPr>
              <a:t>… writes </a:t>
            </a:r>
            <a:r>
              <a:rPr lang="en-US" altLang="zh-CN" sz="2200" i="1" dirty="0" err="1" smtClean="0">
                <a:latin typeface="Palatino Linotype" panose="02040502050505030304" pitchFamily="18" charset="0"/>
                <a:ea typeface="SimSun" panose="02010600030101010101" pitchFamily="2" charset="-122"/>
              </a:rPr>
              <a:t>Sylvicultura</a:t>
            </a:r>
            <a:r>
              <a:rPr lang="en-US" altLang="zh-CN" sz="2200" i="1" dirty="0" smtClean="0">
                <a:latin typeface="Palatino Linotype" panose="02040502050505030304" pitchFamily="18" charset="0"/>
                <a:ea typeface="SimSun" panose="02010600030101010101" pitchFamily="2" charset="-122"/>
              </a:rPr>
              <a:t> </a:t>
            </a:r>
            <a:r>
              <a:rPr lang="en-US" altLang="zh-CN" sz="2200" i="1" dirty="0" err="1" smtClean="0">
                <a:latin typeface="Palatino Linotype" panose="02040502050505030304" pitchFamily="18" charset="0"/>
                <a:ea typeface="SimSun" panose="02010600030101010101" pitchFamily="2" charset="-122"/>
              </a:rPr>
              <a:t>Oeconomica</a:t>
            </a:r>
            <a:r>
              <a:rPr lang="en-US" altLang="zh-CN" sz="2200" i="1" dirty="0" smtClean="0">
                <a:latin typeface="Palatino Linotype" panose="02040502050505030304" pitchFamily="18" charset="0"/>
                <a:ea typeface="SimSun" panose="02010600030101010101" pitchFamily="2" charset="-122"/>
              </a:rPr>
              <a:t>. </a:t>
            </a:r>
            <a:r>
              <a:rPr lang="en-US" altLang="zh-CN" sz="2200" i="1" dirty="0" err="1" smtClean="0">
                <a:latin typeface="Palatino Linotype" panose="02040502050505030304" pitchFamily="18" charset="0"/>
                <a:ea typeface="SimSun" panose="02010600030101010101" pitchFamily="2" charset="-122"/>
              </a:rPr>
              <a:t>Hauswirtliche</a:t>
            </a:r>
            <a:r>
              <a:rPr lang="en-US" altLang="zh-CN" sz="2200" i="1" dirty="0" smtClean="0">
                <a:latin typeface="Palatino Linotype" panose="02040502050505030304" pitchFamily="18" charset="0"/>
                <a:ea typeface="SimSun" panose="02010600030101010101" pitchFamily="2" charset="-122"/>
              </a:rPr>
              <a:t> </a:t>
            </a:r>
            <a:r>
              <a:rPr lang="en-US" altLang="zh-CN" sz="2200" i="1" dirty="0" err="1" smtClean="0">
                <a:latin typeface="Palatino Linotype" panose="02040502050505030304" pitchFamily="18" charset="0"/>
                <a:ea typeface="SimSun" panose="02010600030101010101" pitchFamily="2" charset="-122"/>
              </a:rPr>
              <a:t>Nachricht</a:t>
            </a:r>
            <a:r>
              <a:rPr lang="en-US" altLang="zh-CN" sz="2200" i="1" dirty="0" smtClean="0">
                <a:latin typeface="Palatino Linotype" panose="02040502050505030304" pitchFamily="18" charset="0"/>
                <a:ea typeface="SimSun" panose="02010600030101010101" pitchFamily="2" charset="-122"/>
              </a:rPr>
              <a:t> und </a:t>
            </a:r>
            <a:r>
              <a:rPr lang="en-US" altLang="zh-CN" sz="2200" i="1" dirty="0" err="1" smtClean="0">
                <a:latin typeface="Palatino Linotype" panose="02040502050505030304" pitchFamily="18" charset="0"/>
                <a:ea typeface="SimSun" panose="02010600030101010101" pitchFamily="2" charset="-122"/>
              </a:rPr>
              <a:t>naturmäßige</a:t>
            </a:r>
            <a:r>
              <a:rPr lang="en-US" altLang="zh-CN" sz="2200" i="1" dirty="0" smtClean="0">
                <a:latin typeface="Palatino Linotype" panose="02040502050505030304" pitchFamily="18" charset="0"/>
                <a:ea typeface="SimSun" panose="02010600030101010101" pitchFamily="2" charset="-122"/>
              </a:rPr>
              <a:t> </a:t>
            </a:r>
            <a:r>
              <a:rPr lang="en-US" altLang="zh-CN" sz="2200" i="1" dirty="0" err="1" smtClean="0">
                <a:latin typeface="Palatino Linotype" panose="02040502050505030304" pitchFamily="18" charset="0"/>
                <a:ea typeface="SimSun" panose="02010600030101010101" pitchFamily="2" charset="-122"/>
              </a:rPr>
              <a:t>Anweisung</a:t>
            </a:r>
            <a:r>
              <a:rPr lang="en-US" altLang="zh-CN" sz="2200" i="1" dirty="0" smtClean="0">
                <a:latin typeface="Palatino Linotype" panose="02040502050505030304" pitchFamily="18" charset="0"/>
                <a:ea typeface="SimSun" panose="02010600030101010101" pitchFamily="2" charset="-122"/>
              </a:rPr>
              <a:t> </a:t>
            </a:r>
            <a:r>
              <a:rPr lang="en-US" altLang="zh-CN" sz="2200" i="1" dirty="0" err="1" smtClean="0">
                <a:latin typeface="Palatino Linotype" panose="02040502050505030304" pitchFamily="18" charset="0"/>
                <a:ea typeface="SimSun" panose="02010600030101010101" pitchFamily="2" charset="-122"/>
              </a:rPr>
              <a:t>zur</a:t>
            </a:r>
            <a:r>
              <a:rPr lang="en-US" altLang="zh-CN" sz="2200" i="1" dirty="0" smtClean="0">
                <a:latin typeface="Palatino Linotype" panose="02040502050505030304" pitchFamily="18" charset="0"/>
                <a:ea typeface="SimSun" panose="02010600030101010101" pitchFamily="2" charset="-122"/>
              </a:rPr>
              <a:t> 	</a:t>
            </a:r>
            <a:r>
              <a:rPr lang="en-US" altLang="zh-CN" sz="2200" i="1" dirty="0" err="1" smtClean="0">
                <a:latin typeface="Palatino Linotype" panose="02040502050505030304" pitchFamily="18" charset="0"/>
                <a:ea typeface="SimSun" panose="02010600030101010101" pitchFamily="2" charset="-122"/>
              </a:rPr>
              <a:t>wilden</a:t>
            </a:r>
            <a:r>
              <a:rPr lang="en-US" altLang="zh-CN" sz="2200" i="1" dirty="0" smtClean="0">
                <a:latin typeface="Palatino Linotype" panose="02040502050505030304" pitchFamily="18" charset="0"/>
                <a:ea typeface="SimSun" panose="02010600030101010101" pitchFamily="2" charset="-122"/>
              </a:rPr>
              <a:t> </a:t>
            </a:r>
            <a:r>
              <a:rPr lang="en-US" altLang="zh-CN" sz="2200" i="1" dirty="0" err="1" smtClean="0">
                <a:latin typeface="Palatino Linotype" panose="02040502050505030304" pitchFamily="18" charset="0"/>
                <a:ea typeface="SimSun" panose="02010600030101010101" pitchFamily="2" charset="-122"/>
              </a:rPr>
              <a:t>Baumzucht</a:t>
            </a:r>
            <a:r>
              <a:rPr lang="en-US" altLang="zh-CN" sz="2200" dirty="0">
                <a:latin typeface="Palatino Linotype" panose="02040502050505030304" pitchFamily="18" charset="0"/>
                <a:ea typeface="SimSun" panose="02010600030101010101" pitchFamily="2" charset="-122"/>
              </a:rPr>
              <a:t> </a:t>
            </a:r>
            <a:r>
              <a:rPr lang="en-US" altLang="zh-CN" sz="2200" dirty="0" smtClean="0">
                <a:latin typeface="Palatino Linotype" panose="02040502050505030304" pitchFamily="18" charset="0"/>
                <a:ea typeface="SimSun" panose="02010600030101010101" pitchFamily="2" charset="-122"/>
              </a:rPr>
              <a:t>(1713) </a:t>
            </a:r>
            <a:r>
              <a:rPr lang="en-US" altLang="zh-CN" sz="2200" i="1" dirty="0" smtClean="0">
                <a:latin typeface="Palatino Linotype" panose="02040502050505030304" pitchFamily="18" charset="0"/>
                <a:ea typeface="SimSun" panose="02010600030101010101" pitchFamily="2" charset="-122"/>
              </a:rPr>
              <a:t>= </a:t>
            </a:r>
            <a:r>
              <a:rPr lang="en-US" altLang="zh-CN" sz="2200" dirty="0" smtClean="0">
                <a:latin typeface="Palatino Linotype" panose="02040502050505030304" pitchFamily="18" charset="0"/>
                <a:ea typeface="SimSun" panose="02010600030101010101" pitchFamily="2" charset="-122"/>
              </a:rPr>
              <a:t>Forest Culture Economics: economic manual and 	instruction in conformity with nature, on how to grow wild trees</a:t>
            </a:r>
          </a:p>
          <a:p>
            <a:pPr algn="l"/>
            <a:endParaRPr lang="en-US" altLang="zh-CN" sz="2200" i="1" dirty="0" smtClean="0">
              <a:latin typeface="Palatino Linotype" panose="02040502050505030304" pitchFamily="18" charset="0"/>
              <a:ea typeface="SimSun" panose="02010600030101010101" pitchFamily="2" charset="-122"/>
            </a:endParaRPr>
          </a:p>
          <a:p>
            <a:pPr algn="l"/>
            <a:r>
              <a:rPr lang="en-US" altLang="zh-CN" sz="2200" dirty="0" smtClean="0">
                <a:latin typeface="Palatino Linotype" panose="02040502050505030304" pitchFamily="18" charset="0"/>
                <a:ea typeface="SimSun" panose="02010600030101010101" pitchFamily="2" charset="-122"/>
                <a:sym typeface="Wingdings" panose="05000000000000000000" pitchFamily="2" charset="2"/>
              </a:rPr>
              <a:t>	 </a:t>
            </a:r>
            <a:r>
              <a:rPr lang="en-US" altLang="zh-CN" sz="2200" b="1" dirty="0" smtClean="0">
                <a:solidFill>
                  <a:srgbClr val="C00000"/>
                </a:solidFill>
                <a:latin typeface="Palatino Linotype" panose="02040502050505030304" pitchFamily="18" charset="0"/>
                <a:ea typeface="SimSun" panose="02010600030101010101" pitchFamily="2" charset="-122"/>
              </a:rPr>
              <a:t>coins the term </a:t>
            </a:r>
            <a:r>
              <a:rPr lang="en-US" altLang="zh-CN" sz="2200" b="1" u="sng" dirty="0" err="1" smtClean="0">
                <a:solidFill>
                  <a:srgbClr val="C00000"/>
                </a:solidFill>
                <a:latin typeface="Palatino Linotype" panose="02040502050505030304" pitchFamily="18" charset="0"/>
                <a:ea typeface="SimSun" panose="02010600030101010101" pitchFamily="2" charset="-122"/>
              </a:rPr>
              <a:t>nachhaltig</a:t>
            </a:r>
            <a:r>
              <a:rPr lang="en-US" altLang="zh-CN" sz="2200" b="1" dirty="0" smtClean="0">
                <a:solidFill>
                  <a:srgbClr val="C00000"/>
                </a:solidFill>
                <a:latin typeface="Palatino Linotype" panose="02040502050505030304" pitchFamily="18" charset="0"/>
                <a:ea typeface="SimSun" panose="02010600030101010101" pitchFamily="2" charset="-122"/>
              </a:rPr>
              <a:t> = “sustainable” </a:t>
            </a:r>
            <a:r>
              <a:rPr lang="en-US" altLang="zh-CN" sz="2200" dirty="0" smtClean="0">
                <a:latin typeface="Palatino Linotype" panose="02040502050505030304" pitchFamily="18" charset="0"/>
                <a:ea typeface="SimSun" panose="02010600030101010101" pitchFamily="2" charset="-122"/>
              </a:rPr>
              <a:t>in </a:t>
            </a:r>
            <a:r>
              <a:rPr lang="en-US" altLang="zh-CN" sz="2200" i="1" dirty="0" err="1" smtClean="0">
                <a:latin typeface="Palatino Linotype" panose="02040502050505030304" pitchFamily="18" charset="0"/>
                <a:ea typeface="SimSun" panose="02010600030101010101" pitchFamily="2" charset="-122"/>
              </a:rPr>
              <a:t>Sylvicultura</a:t>
            </a:r>
            <a:r>
              <a:rPr lang="en-US" altLang="zh-CN" sz="2200" i="1" dirty="0" smtClean="0">
                <a:latin typeface="Palatino Linotype" panose="02040502050505030304" pitchFamily="18" charset="0"/>
                <a:ea typeface="SimSun" panose="02010600030101010101" pitchFamily="2" charset="-122"/>
              </a:rPr>
              <a:t> </a:t>
            </a:r>
            <a:r>
              <a:rPr lang="en-US" altLang="zh-CN" sz="2200" i="1" dirty="0" err="1" smtClean="0">
                <a:latin typeface="Palatino Linotype" panose="02040502050505030304" pitchFamily="18" charset="0"/>
                <a:ea typeface="SimSun" panose="02010600030101010101" pitchFamily="2" charset="-122"/>
              </a:rPr>
              <a:t>Oeconomica</a:t>
            </a:r>
            <a:endParaRPr lang="en-US" altLang="zh-CN" sz="2200" i="1" dirty="0">
              <a:latin typeface="Palatino Linotype" panose="02040502050505030304" pitchFamily="18" charset="0"/>
              <a:ea typeface="SimSun" panose="02010600030101010101" pitchFamily="2" charset="-122"/>
            </a:endParaRPr>
          </a:p>
          <a:p>
            <a:pPr algn="l"/>
            <a:r>
              <a:rPr lang="en-US" altLang="zh-CN" sz="2200" dirty="0">
                <a:latin typeface="Palatino Linotype" panose="02040502050505030304" pitchFamily="18" charset="0"/>
                <a:ea typeface="SimSun" panose="02010600030101010101" pitchFamily="2" charset="-122"/>
              </a:rPr>
              <a:t>	</a:t>
            </a:r>
            <a:r>
              <a:rPr lang="en-US" altLang="zh-CN" sz="2200" dirty="0" smtClean="0">
                <a:latin typeface="Palatino Linotype" panose="02040502050505030304" pitchFamily="18" charset="0"/>
                <a:ea typeface="SimSun" panose="02010600030101010101" pitchFamily="2" charset="-122"/>
                <a:sym typeface="Wingdings" panose="05000000000000000000" pitchFamily="2" charset="2"/>
              </a:rPr>
              <a:t> </a:t>
            </a:r>
            <a:r>
              <a:rPr lang="en-US" altLang="zh-CN" sz="2200" b="1" dirty="0" smtClean="0">
                <a:latin typeface="Palatino Linotype" panose="02040502050505030304" pitchFamily="18" charset="0"/>
                <a:ea typeface="SimSun" panose="02010600030101010101" pitchFamily="2" charset="-122"/>
              </a:rPr>
              <a:t>defines SD in </a:t>
            </a:r>
            <a:r>
              <a:rPr lang="en-US" altLang="zh-CN" sz="2200" b="1" dirty="0" smtClean="0">
                <a:solidFill>
                  <a:srgbClr val="C00000"/>
                </a:solidFill>
                <a:latin typeface="Palatino Linotype" panose="02040502050505030304" pitchFamily="18" charset="0"/>
                <a:ea typeface="SimSun" panose="02010600030101010101" pitchFamily="2" charset="-122"/>
              </a:rPr>
              <a:t>ecological-economic </a:t>
            </a:r>
            <a:r>
              <a:rPr lang="en-US" altLang="zh-CN" sz="2200" b="1" dirty="0" smtClean="0">
                <a:latin typeface="Palatino Linotype" panose="02040502050505030304" pitchFamily="18" charset="0"/>
                <a:ea typeface="SimSun" panose="02010600030101010101" pitchFamily="2" charset="-122"/>
              </a:rPr>
              <a:t>terms: </a:t>
            </a:r>
            <a:r>
              <a:rPr lang="en-US" altLang="zh-CN" sz="2200" b="1" dirty="0" smtClean="0">
                <a:solidFill>
                  <a:srgbClr val="C00000"/>
                </a:solidFill>
                <a:latin typeface="Palatino Linotype" panose="02040502050505030304" pitchFamily="18" charset="0"/>
                <a:ea typeface="SimSun" panose="02010600030101010101" pitchFamily="2" charset="-122"/>
              </a:rPr>
              <a:t>renewable resource management</a:t>
            </a:r>
          </a:p>
          <a:p>
            <a:pPr algn="l"/>
            <a:r>
              <a:rPr lang="en-US" altLang="zh-CN" sz="2200" dirty="0" smtClean="0">
                <a:latin typeface="Palatino Linotype" panose="02040502050505030304" pitchFamily="18" charset="0"/>
                <a:ea typeface="SimSun" panose="02010600030101010101" pitchFamily="2" charset="-122"/>
              </a:rPr>
              <a:t>	</a:t>
            </a:r>
            <a:r>
              <a:rPr lang="en-US" altLang="zh-CN" sz="2200" dirty="0" smtClean="0">
                <a:latin typeface="Palatino Linotype" panose="02040502050505030304" pitchFamily="18" charset="0"/>
                <a:ea typeface="SimSun" panose="02010600030101010101" pitchFamily="2" charset="-122"/>
                <a:sym typeface="Wingdings" panose="05000000000000000000" pitchFamily="2" charset="2"/>
              </a:rPr>
              <a:t> </a:t>
            </a:r>
            <a:r>
              <a:rPr lang="en-US" altLang="zh-CN" sz="2200" dirty="0" smtClean="0">
                <a:latin typeface="Palatino Linotype" panose="02040502050505030304" pitchFamily="18" charset="0"/>
                <a:ea typeface="SimSun" panose="02010600030101010101" pitchFamily="2" charset="-122"/>
              </a:rPr>
              <a:t>principle: </a:t>
            </a:r>
            <a:r>
              <a:rPr lang="en-US" altLang="zh-CN" sz="2200" b="1" dirty="0" smtClean="0">
                <a:solidFill>
                  <a:srgbClr val="C00000"/>
                </a:solidFill>
                <a:latin typeface="Palatino Linotype" panose="02040502050505030304" pitchFamily="18" charset="0"/>
                <a:ea typeface="SimSun" panose="02010600030101010101" pitchFamily="2" charset="-122"/>
              </a:rPr>
              <a:t>don’t cut more wood in a forest than the forest naturally regrows!</a:t>
            </a:r>
          </a:p>
          <a:p>
            <a:pPr algn="l"/>
            <a:r>
              <a:rPr lang="en-US" altLang="zh-CN" sz="2200" dirty="0">
                <a:latin typeface="Palatino Linotype" panose="02040502050505030304" pitchFamily="18" charset="0"/>
                <a:ea typeface="SimSun" panose="02010600030101010101" pitchFamily="2" charset="-122"/>
              </a:rPr>
              <a:t>	</a:t>
            </a:r>
            <a:r>
              <a:rPr lang="en-US" altLang="zh-CN" sz="2200" dirty="0" smtClean="0">
                <a:latin typeface="Palatino Linotype" panose="02040502050505030304" pitchFamily="18" charset="0"/>
                <a:ea typeface="SimSun" panose="02010600030101010101" pitchFamily="2" charset="-122"/>
                <a:sym typeface="Wingdings" panose="05000000000000000000" pitchFamily="2" charset="2"/>
              </a:rPr>
              <a:t> </a:t>
            </a:r>
            <a:r>
              <a:rPr lang="en-US" altLang="zh-CN" sz="2200" b="1" dirty="0" smtClean="0">
                <a:solidFill>
                  <a:srgbClr val="C00000"/>
                </a:solidFill>
                <a:latin typeface="Palatino Linotype" panose="02040502050505030304" pitchFamily="18" charset="0"/>
                <a:ea typeface="SimSun" panose="02010600030101010101" pitchFamily="2" charset="-122"/>
              </a:rPr>
              <a:t>manage the renewable resource such that the industrial rate of extraction </a:t>
            </a:r>
            <a:r>
              <a:rPr lang="en-US" altLang="zh-CN" sz="2200" b="1" dirty="0">
                <a:solidFill>
                  <a:srgbClr val="C00000"/>
                </a:solidFill>
                <a:latin typeface="Palatino Linotype" panose="02040502050505030304" pitchFamily="18" charset="0"/>
                <a:ea typeface="SimSun" panose="02010600030101010101" pitchFamily="2" charset="-122"/>
              </a:rPr>
              <a:t>	</a:t>
            </a:r>
            <a:r>
              <a:rPr lang="en-US" altLang="zh-CN" sz="2200" b="1" dirty="0" smtClean="0">
                <a:solidFill>
                  <a:srgbClr val="C00000"/>
                </a:solidFill>
                <a:latin typeface="Palatino Linotype" panose="02040502050505030304" pitchFamily="18" charset="0"/>
                <a:ea typeface="SimSun" panose="02010600030101010101" pitchFamily="2" charset="-122"/>
              </a:rPr>
              <a:t>conforms to the biotic rate of renewal while allowing for a safety margin.</a:t>
            </a:r>
          </a:p>
          <a:p>
            <a:pPr algn="l"/>
            <a:r>
              <a:rPr lang="en-US" altLang="zh-CN" sz="2200" dirty="0">
                <a:latin typeface="Palatino Linotype" panose="02040502050505030304" pitchFamily="18" charset="0"/>
                <a:ea typeface="SimSun" panose="02010600030101010101" pitchFamily="2" charset="-122"/>
              </a:rPr>
              <a:t>	</a:t>
            </a:r>
            <a:r>
              <a:rPr lang="en-US" altLang="zh-CN" sz="2200" dirty="0" smtClean="0">
                <a:latin typeface="Palatino Linotype" panose="02040502050505030304" pitchFamily="18" charset="0"/>
                <a:ea typeface="SimSun" panose="02010600030101010101" pitchFamily="2" charset="-122"/>
                <a:sym typeface="Wingdings" panose="05000000000000000000" pitchFamily="2" charset="2"/>
              </a:rPr>
              <a:t> Cf. </a:t>
            </a:r>
            <a:r>
              <a:rPr lang="en-US" altLang="zh-CN" sz="2200" dirty="0" err="1" smtClean="0">
                <a:latin typeface="Palatino Linotype" panose="02040502050505030304" pitchFamily="18" charset="0"/>
                <a:ea typeface="SimSun" panose="02010600030101010101" pitchFamily="2" charset="-122"/>
                <a:sym typeface="Wingdings" panose="05000000000000000000" pitchFamily="2" charset="2"/>
              </a:rPr>
              <a:t>Callicott</a:t>
            </a:r>
            <a:r>
              <a:rPr lang="en-US" altLang="zh-CN" sz="2200" dirty="0" smtClean="0">
                <a:latin typeface="Palatino Linotype" panose="02040502050505030304" pitchFamily="18" charset="0"/>
                <a:ea typeface="SimSun" panose="02010600030101010101" pitchFamily="2" charset="-122"/>
                <a:sym typeface="Wingdings" panose="05000000000000000000" pitchFamily="2" charset="2"/>
              </a:rPr>
              <a:t> 2010: </a:t>
            </a:r>
            <a:r>
              <a:rPr lang="en-US" altLang="zh-CN" sz="2200" b="1" dirty="0" smtClean="0">
                <a:latin typeface="Palatino Linotype" panose="02040502050505030304" pitchFamily="18" charset="0"/>
                <a:ea typeface="SimSun" panose="02010600030101010101" pitchFamily="2" charset="-122"/>
                <a:sym typeface="Wingdings" panose="05000000000000000000" pitchFamily="2" charset="2"/>
              </a:rPr>
              <a:t>“</a:t>
            </a:r>
            <a:r>
              <a:rPr lang="en-US" altLang="zh-CN" sz="2200" b="1" dirty="0" smtClean="0">
                <a:solidFill>
                  <a:srgbClr val="C00000"/>
                </a:solidFill>
                <a:latin typeface="Palatino Linotype" panose="02040502050505030304" pitchFamily="18" charset="0"/>
                <a:ea typeface="SimSun" panose="02010600030101010101" pitchFamily="2" charset="-122"/>
                <a:sym typeface="Wingdings" panose="05000000000000000000" pitchFamily="2" charset="2"/>
              </a:rPr>
              <a:t>Sustainability is a property of an activity or complex		 system of activities capable of going on and on indefinitely, if not forever</a:t>
            </a:r>
            <a:r>
              <a:rPr lang="en-US" altLang="zh-CN" sz="2200" b="1" dirty="0" smtClean="0">
                <a:latin typeface="Palatino Linotype" panose="02040502050505030304" pitchFamily="18" charset="0"/>
                <a:ea typeface="SimSun" panose="02010600030101010101" pitchFamily="2" charset="-122"/>
                <a:sym typeface="Wingdings" panose="05000000000000000000" pitchFamily="2" charset="2"/>
              </a:rPr>
              <a:t>.”</a:t>
            </a:r>
          </a:p>
          <a:p>
            <a:pPr algn="l"/>
            <a:endParaRPr lang="en-US" altLang="zh-CN" sz="2200" dirty="0" smtClean="0">
              <a:latin typeface="Palatino Linotype" panose="02040502050505030304" pitchFamily="18" charset="0"/>
              <a:ea typeface="SimSun" panose="02010600030101010101" pitchFamily="2" charset="-122"/>
            </a:endParaRPr>
          </a:p>
        </p:txBody>
      </p:sp>
    </p:spTree>
    <p:extLst>
      <p:ext uri="{BB962C8B-B14F-4D97-AF65-F5344CB8AC3E}">
        <p14:creationId xmlns:p14="http://schemas.microsoft.com/office/powerpoint/2010/main" val="15643546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6700"/>
            <a:ext cx="9144000" cy="1041400"/>
          </a:xfrm>
        </p:spPr>
        <p:txBody>
          <a:bodyPr>
            <a:normAutofit fontScale="90000"/>
          </a:bodyPr>
          <a:lstStyle/>
          <a:p>
            <a:r>
              <a:rPr lang="en-US" sz="2200" b="1" dirty="0">
                <a:latin typeface="Palatino Linotype" panose="02040502050505030304" pitchFamily="18" charset="0"/>
              </a:rPr>
              <a:t>The </a:t>
            </a:r>
            <a:r>
              <a:rPr lang="en-US" sz="2200" b="1" dirty="0" smtClean="0">
                <a:latin typeface="Palatino Linotype" panose="02040502050505030304" pitchFamily="18" charset="0"/>
              </a:rPr>
              <a:t>second global </a:t>
            </a:r>
            <a:r>
              <a:rPr lang="en-US" sz="2200" b="1" dirty="0">
                <a:latin typeface="Palatino Linotype" panose="02040502050505030304" pitchFamily="18" charset="0"/>
              </a:rPr>
              <a:t>root: </a:t>
            </a:r>
            <a:r>
              <a:rPr lang="en-US" sz="2200" b="1" dirty="0" smtClean="0">
                <a:latin typeface="Palatino Linotype" panose="02040502050505030304" pitchFamily="18" charset="0"/>
              </a:rPr>
              <a:t>North China, high antiquity, geopolitics</a:t>
            </a:r>
            <a:br>
              <a:rPr lang="en-US" sz="2200" b="1" dirty="0" smtClean="0">
                <a:latin typeface="Palatino Linotype" panose="02040502050505030304" pitchFamily="18" charset="0"/>
              </a:rPr>
            </a:br>
            <a:endParaRPr lang="en-US" sz="2400" dirty="0">
              <a:latin typeface="Palatino Linotype" panose="02040502050505030304" pitchFamily="18" charset="0"/>
            </a:endParaRPr>
          </a:p>
        </p:txBody>
      </p:sp>
      <p:sp>
        <p:nvSpPr>
          <p:cNvPr id="3" name="Subtitle 2"/>
          <p:cNvSpPr>
            <a:spLocks noGrp="1"/>
          </p:cNvSpPr>
          <p:nvPr>
            <p:ph type="subTitle" idx="1"/>
          </p:nvPr>
        </p:nvSpPr>
        <p:spPr>
          <a:xfrm>
            <a:off x="584200" y="1536700"/>
            <a:ext cx="11163300" cy="4916714"/>
          </a:xfrm>
        </p:spPr>
        <p:txBody>
          <a:bodyPr>
            <a:normAutofit/>
          </a:bodyPr>
          <a:lstStyle/>
          <a:p>
            <a:pPr algn="l"/>
            <a:r>
              <a:rPr lang="en-US" altLang="zh-CN" sz="2200" dirty="0" smtClean="0">
                <a:latin typeface="Palatino Linotype" panose="02040502050505030304" pitchFamily="18" charset="0"/>
                <a:ea typeface="SimSun" panose="02010600030101010101" pitchFamily="2" charset="-122"/>
              </a:rPr>
              <a:t>Mencius/Mengzi </a:t>
            </a:r>
            <a:r>
              <a:rPr lang="ja-JP" altLang="en-US" sz="2200" b="1" dirty="0">
                <a:latin typeface="Palatino Linotype" panose="02040502050505030304" pitchFamily="18" charset="0"/>
                <a:ea typeface="SimSun" panose="02010600030101010101" pitchFamily="2" charset="-122"/>
              </a:rPr>
              <a:t>孟</a:t>
            </a:r>
            <a:r>
              <a:rPr lang="ja-JP" altLang="en-US" sz="2200" b="1" dirty="0" smtClean="0">
                <a:latin typeface="Palatino Linotype" panose="02040502050505030304" pitchFamily="18" charset="0"/>
                <a:ea typeface="SimSun" panose="02010600030101010101" pitchFamily="2" charset="-122"/>
              </a:rPr>
              <a:t>子</a:t>
            </a:r>
            <a:r>
              <a:rPr lang="ja-JP" altLang="en-US" sz="2200" dirty="0" smtClean="0">
                <a:latin typeface="Palatino Linotype" panose="02040502050505030304" pitchFamily="18" charset="0"/>
                <a:ea typeface="SimSun" panose="02010600030101010101" pitchFamily="2" charset="-122"/>
              </a:rPr>
              <a:t> </a:t>
            </a:r>
            <a:r>
              <a:rPr lang="en-US" altLang="ja-JP" sz="2200" dirty="0" smtClean="0">
                <a:latin typeface="Palatino Linotype" panose="02040502050505030304" pitchFamily="18" charset="0"/>
                <a:ea typeface="SimSun" panose="02010600030101010101" pitchFamily="2" charset="-122"/>
              </a:rPr>
              <a:t>(370-290 BCE)</a:t>
            </a:r>
          </a:p>
          <a:p>
            <a:pPr algn="l"/>
            <a:endParaRPr lang="en-US" altLang="zh-CN" sz="2200" dirty="0" smtClean="0">
              <a:latin typeface="Palatino Linotype" panose="02040502050505030304" pitchFamily="18" charset="0"/>
              <a:ea typeface="SimSun" panose="02010600030101010101" pitchFamily="2" charset="-122"/>
            </a:endParaRPr>
          </a:p>
          <a:p>
            <a:pPr algn="l"/>
            <a:r>
              <a:rPr lang="en-US" altLang="zh-CN" sz="2200" i="1" dirty="0" smtClean="0">
                <a:latin typeface="Palatino Linotype" panose="02040502050505030304" pitchFamily="18" charset="0"/>
                <a:ea typeface="SimSun" panose="02010600030101010101" pitchFamily="2" charset="-122"/>
              </a:rPr>
              <a:t>“If you do not interfere with the busy seasons </a:t>
            </a:r>
          </a:p>
          <a:p>
            <a:pPr algn="l"/>
            <a:r>
              <a:rPr lang="en-US" altLang="zh-CN" sz="2200" i="1" dirty="0" smtClean="0">
                <a:latin typeface="Palatino Linotype" panose="02040502050505030304" pitchFamily="18" charset="0"/>
                <a:ea typeface="SimSun" panose="02010600030101010101" pitchFamily="2" charset="-122"/>
              </a:rPr>
              <a:t>in the fields, then there will be more grain than </a:t>
            </a:r>
          </a:p>
          <a:p>
            <a:pPr algn="l"/>
            <a:r>
              <a:rPr lang="en-US" altLang="zh-CN" sz="2200" i="1" dirty="0" smtClean="0">
                <a:latin typeface="Palatino Linotype" panose="02040502050505030304" pitchFamily="18" charset="0"/>
                <a:ea typeface="SimSun" panose="02010600030101010101" pitchFamily="2" charset="-122"/>
              </a:rPr>
              <a:t>the people can eat; if you do not allow nets with</a:t>
            </a:r>
          </a:p>
          <a:p>
            <a:pPr algn="l"/>
            <a:r>
              <a:rPr lang="en-US" altLang="zh-CN" sz="2200" i="1" dirty="0" smtClean="0">
                <a:latin typeface="Palatino Linotype" panose="02040502050505030304" pitchFamily="18" charset="0"/>
                <a:ea typeface="SimSun" panose="02010600030101010101" pitchFamily="2" charset="-122"/>
              </a:rPr>
              <a:t>too fine a mesh to be used in large ponds,</a:t>
            </a:r>
          </a:p>
          <a:p>
            <a:pPr algn="l"/>
            <a:r>
              <a:rPr lang="en-US" altLang="zh-CN" sz="2200" i="1" dirty="0" smtClean="0">
                <a:latin typeface="Palatino Linotype" panose="02040502050505030304" pitchFamily="18" charset="0"/>
                <a:ea typeface="SimSun" panose="02010600030101010101" pitchFamily="2" charset="-122"/>
              </a:rPr>
              <a:t>then there will be more fish and turtles than </a:t>
            </a:r>
          </a:p>
          <a:p>
            <a:pPr algn="l"/>
            <a:r>
              <a:rPr lang="en-US" altLang="zh-CN" sz="2200" i="1" dirty="0" smtClean="0">
                <a:latin typeface="Palatino Linotype" panose="02040502050505030304" pitchFamily="18" charset="0"/>
                <a:ea typeface="SimSun" panose="02010600030101010101" pitchFamily="2" charset="-122"/>
              </a:rPr>
              <a:t>they can eat; if hatches and axes are permitted </a:t>
            </a:r>
          </a:p>
          <a:p>
            <a:pPr algn="l"/>
            <a:r>
              <a:rPr lang="en-US" altLang="zh-CN" sz="2200" i="1" dirty="0" smtClean="0">
                <a:latin typeface="Palatino Linotype" panose="02040502050505030304" pitchFamily="18" charset="0"/>
                <a:ea typeface="SimSun" panose="02010600030101010101" pitchFamily="2" charset="-122"/>
              </a:rPr>
              <a:t>in the forests on the hills only in the proper </a:t>
            </a:r>
          </a:p>
          <a:p>
            <a:pPr algn="l"/>
            <a:r>
              <a:rPr lang="en-US" altLang="zh-CN" sz="2200" i="1" dirty="0" smtClean="0">
                <a:latin typeface="Palatino Linotype" panose="02040502050505030304" pitchFamily="18" charset="0"/>
                <a:ea typeface="SimSun" panose="02010600030101010101" pitchFamily="2" charset="-122"/>
              </a:rPr>
              <a:t>seasons, then there will be more timber than </a:t>
            </a:r>
          </a:p>
          <a:p>
            <a:pPr algn="l"/>
            <a:r>
              <a:rPr lang="en-US" altLang="zh-CN" sz="2200" i="1" dirty="0" smtClean="0">
                <a:latin typeface="Palatino Linotype" panose="02040502050505030304" pitchFamily="18" charset="0"/>
                <a:ea typeface="SimSun" panose="02010600030101010101" pitchFamily="2" charset="-122"/>
              </a:rPr>
              <a:t>they can use.”</a:t>
            </a:r>
          </a:p>
          <a:p>
            <a:pPr algn="l"/>
            <a:endParaRPr lang="en-US" altLang="zh-CN" sz="2200" dirty="0">
              <a:latin typeface="Palatino Linotype" panose="02040502050505030304" pitchFamily="18" charset="0"/>
              <a:ea typeface="SimSun" panose="02010600030101010101" pitchFamily="2" charset="-122"/>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2900" y="1309914"/>
            <a:ext cx="4196664" cy="5143500"/>
          </a:xfrm>
          <a:prstGeom prst="rect">
            <a:avLst/>
          </a:prstGeom>
        </p:spPr>
      </p:pic>
    </p:spTree>
    <p:extLst>
      <p:ext uri="{BB962C8B-B14F-4D97-AF65-F5344CB8AC3E}">
        <p14:creationId xmlns:p14="http://schemas.microsoft.com/office/powerpoint/2010/main" val="14612379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6700"/>
            <a:ext cx="9144000" cy="1041400"/>
          </a:xfrm>
        </p:spPr>
        <p:txBody>
          <a:bodyPr>
            <a:normAutofit fontScale="90000"/>
          </a:bodyPr>
          <a:lstStyle/>
          <a:p>
            <a:r>
              <a:rPr lang="en-US" sz="2200" b="1" dirty="0">
                <a:latin typeface="Palatino Linotype" panose="02040502050505030304" pitchFamily="18" charset="0"/>
              </a:rPr>
              <a:t>The </a:t>
            </a:r>
            <a:r>
              <a:rPr lang="en-US" sz="2200" b="1" dirty="0" smtClean="0">
                <a:latin typeface="Palatino Linotype" panose="02040502050505030304" pitchFamily="18" charset="0"/>
              </a:rPr>
              <a:t>second global </a:t>
            </a:r>
            <a:r>
              <a:rPr lang="en-US" sz="2200" b="1" dirty="0">
                <a:latin typeface="Palatino Linotype" panose="02040502050505030304" pitchFamily="18" charset="0"/>
              </a:rPr>
              <a:t>root: </a:t>
            </a:r>
            <a:r>
              <a:rPr lang="en-US" sz="2200" b="1" dirty="0" smtClean="0">
                <a:latin typeface="Palatino Linotype" panose="02040502050505030304" pitchFamily="18" charset="0"/>
              </a:rPr>
              <a:t>Northeast China, high antiquity, geopolitics</a:t>
            </a:r>
            <a:br>
              <a:rPr lang="en-US" sz="2200" b="1" dirty="0" smtClean="0">
                <a:latin typeface="Palatino Linotype" panose="02040502050505030304" pitchFamily="18" charset="0"/>
              </a:rPr>
            </a:br>
            <a:endParaRPr lang="en-US" sz="2400" dirty="0">
              <a:latin typeface="Palatino Linotype" panose="02040502050505030304" pitchFamily="18" charset="0"/>
            </a:endParaRPr>
          </a:p>
        </p:txBody>
      </p:sp>
      <p:sp>
        <p:nvSpPr>
          <p:cNvPr id="3" name="Subtitle 2"/>
          <p:cNvSpPr>
            <a:spLocks noGrp="1"/>
          </p:cNvSpPr>
          <p:nvPr>
            <p:ph type="subTitle" idx="1"/>
          </p:nvPr>
        </p:nvSpPr>
        <p:spPr>
          <a:xfrm>
            <a:off x="584200" y="1536700"/>
            <a:ext cx="11163300" cy="4689928"/>
          </a:xfrm>
        </p:spPr>
        <p:txBody>
          <a:bodyPr>
            <a:normAutofit/>
          </a:bodyPr>
          <a:lstStyle/>
          <a:p>
            <a:pPr algn="l"/>
            <a:r>
              <a:rPr lang="en-US" altLang="zh-CN" sz="2200" dirty="0" smtClean="0">
                <a:latin typeface="Palatino Linotype" panose="02040502050505030304" pitchFamily="18" charset="0"/>
                <a:ea typeface="SimSun" panose="02010600030101010101" pitchFamily="2" charset="-122"/>
              </a:rPr>
              <a:t>Mencius/Mengzi </a:t>
            </a:r>
            <a:r>
              <a:rPr lang="ja-JP" altLang="en-US" sz="2200" b="1" dirty="0">
                <a:latin typeface="Palatino Linotype" panose="02040502050505030304" pitchFamily="18" charset="0"/>
                <a:ea typeface="SimSun" panose="02010600030101010101" pitchFamily="2" charset="-122"/>
              </a:rPr>
              <a:t>孟</a:t>
            </a:r>
            <a:r>
              <a:rPr lang="ja-JP" altLang="en-US" sz="2200" b="1" dirty="0" smtClean="0">
                <a:latin typeface="Palatino Linotype" panose="02040502050505030304" pitchFamily="18" charset="0"/>
                <a:ea typeface="SimSun" panose="02010600030101010101" pitchFamily="2" charset="-122"/>
              </a:rPr>
              <a:t>子</a:t>
            </a:r>
            <a:r>
              <a:rPr lang="ja-JP" altLang="en-US" sz="2200" dirty="0" smtClean="0">
                <a:latin typeface="Palatino Linotype" panose="02040502050505030304" pitchFamily="18" charset="0"/>
                <a:ea typeface="SimSun" panose="02010600030101010101" pitchFamily="2" charset="-122"/>
              </a:rPr>
              <a:t> </a:t>
            </a:r>
            <a:r>
              <a:rPr lang="en-US" altLang="ja-JP" sz="2200" dirty="0" smtClean="0">
                <a:latin typeface="Palatino Linotype" panose="02040502050505030304" pitchFamily="18" charset="0"/>
                <a:ea typeface="SimSun" panose="02010600030101010101" pitchFamily="2" charset="-122"/>
              </a:rPr>
              <a:t>(370-290 BCE)</a:t>
            </a:r>
          </a:p>
          <a:p>
            <a:pPr algn="l"/>
            <a:endParaRPr lang="en-US" altLang="zh-CN" sz="2200" dirty="0">
              <a:latin typeface="Palatino Linotype" panose="02040502050505030304" pitchFamily="18" charset="0"/>
              <a:ea typeface="SimSun" panose="02010600030101010101" pitchFamily="2" charset="-122"/>
            </a:endParaRPr>
          </a:p>
          <a:p>
            <a:pPr algn="l"/>
            <a:r>
              <a:rPr lang="en-US" altLang="zh-CN" sz="2200" dirty="0" smtClean="0">
                <a:latin typeface="Palatino Linotype" panose="02040502050505030304" pitchFamily="18" charset="0"/>
                <a:ea typeface="SimSun" panose="02010600030101010101" pitchFamily="2" charset="-122"/>
              </a:rPr>
              <a:t>… from Shandong </a:t>
            </a:r>
            <a:r>
              <a:rPr lang="ja-JP" altLang="en-US" sz="2200" dirty="0">
                <a:latin typeface="Palatino Linotype" panose="02040502050505030304" pitchFamily="18" charset="0"/>
                <a:ea typeface="SimSun" panose="02010600030101010101" pitchFamily="2" charset="-122"/>
              </a:rPr>
              <a:t>山东</a:t>
            </a:r>
            <a:r>
              <a:rPr lang="en-US" altLang="zh-CN" sz="2200" dirty="0" smtClean="0">
                <a:latin typeface="Palatino Linotype" panose="02040502050505030304" pitchFamily="18" charset="0"/>
                <a:ea typeface="SimSun" panose="02010600030101010101" pitchFamily="2" charset="-122"/>
              </a:rPr>
              <a:t> province</a:t>
            </a:r>
          </a:p>
          <a:p>
            <a:pPr algn="l"/>
            <a:r>
              <a:rPr lang="en-US" altLang="zh-CN" sz="2200" dirty="0" smtClean="0">
                <a:latin typeface="Palatino Linotype" panose="02040502050505030304" pitchFamily="18" charset="0"/>
                <a:ea typeface="SimSun" panose="02010600030101010101" pitchFamily="2" charset="-122"/>
              </a:rPr>
              <a:t>… during late Zhou </a:t>
            </a:r>
            <a:r>
              <a:rPr lang="ja-JP" altLang="en-US" sz="2200" dirty="0" smtClean="0">
                <a:latin typeface="Palatino Linotype" panose="02040502050505030304" pitchFamily="18" charset="0"/>
                <a:ea typeface="SimSun" panose="02010600030101010101" pitchFamily="2" charset="-122"/>
              </a:rPr>
              <a:t>周</a:t>
            </a:r>
            <a:r>
              <a:rPr lang="en-US" altLang="zh-CN" sz="2200" dirty="0" smtClean="0">
                <a:latin typeface="Palatino Linotype" panose="02040502050505030304" pitchFamily="18" charset="0"/>
                <a:ea typeface="SimSun" panose="02010600030101010101" pitchFamily="2" charset="-122"/>
              </a:rPr>
              <a:t> dynasty</a:t>
            </a:r>
          </a:p>
          <a:p>
            <a:pPr algn="l"/>
            <a:r>
              <a:rPr lang="en-US" altLang="zh-CN" sz="2200" dirty="0">
                <a:latin typeface="Palatino Linotype" panose="02040502050505030304" pitchFamily="18" charset="0"/>
                <a:ea typeface="SimSun" panose="02010600030101010101" pitchFamily="2" charset="-122"/>
              </a:rPr>
              <a:t>	</a:t>
            </a:r>
            <a:r>
              <a:rPr lang="en-US" altLang="zh-CN" sz="2200" dirty="0" smtClean="0">
                <a:latin typeface="Palatino Linotype" panose="02040502050505030304" pitchFamily="18" charset="0"/>
                <a:ea typeface="SimSun" panose="02010600030101010101" pitchFamily="2" charset="-122"/>
              </a:rPr>
              <a:t>Warring States period </a:t>
            </a:r>
            <a:r>
              <a:rPr lang="ja-JP" altLang="en-US" sz="2200" dirty="0">
                <a:latin typeface="Palatino Linotype" panose="02040502050505030304" pitchFamily="18" charset="0"/>
                <a:ea typeface="SimSun" panose="02010600030101010101" pitchFamily="2" charset="-122"/>
              </a:rPr>
              <a:t>戰國時</a:t>
            </a:r>
            <a:r>
              <a:rPr lang="ja-JP" altLang="en-US" sz="2200" dirty="0" smtClean="0">
                <a:latin typeface="Palatino Linotype" panose="02040502050505030304" pitchFamily="18" charset="0"/>
                <a:ea typeface="SimSun" panose="02010600030101010101" pitchFamily="2" charset="-122"/>
              </a:rPr>
              <a:t>代</a:t>
            </a:r>
            <a:endParaRPr lang="en-US" altLang="ja-JP" sz="2200" dirty="0" smtClean="0">
              <a:latin typeface="Palatino Linotype" panose="02040502050505030304" pitchFamily="18" charset="0"/>
              <a:ea typeface="SimSun" panose="02010600030101010101" pitchFamily="2" charset="-122"/>
            </a:endParaRPr>
          </a:p>
          <a:p>
            <a:pPr algn="l"/>
            <a:r>
              <a:rPr lang="en-US" altLang="zh-CN" sz="2200" dirty="0" smtClean="0">
                <a:latin typeface="Palatino Linotype" panose="02040502050505030304" pitchFamily="18" charset="0"/>
                <a:ea typeface="SimSun" panose="02010600030101010101" pitchFamily="2" charset="-122"/>
              </a:rPr>
              <a:t>… time of Alexander the Great</a:t>
            </a:r>
          </a:p>
          <a:p>
            <a:pPr algn="l"/>
            <a:r>
              <a:rPr lang="en-US" altLang="zh-CN" sz="2200" dirty="0" smtClean="0">
                <a:latin typeface="Palatino Linotype" panose="02040502050505030304" pitchFamily="18" charset="0"/>
                <a:ea typeface="SimSun" panose="02010600030101010101" pitchFamily="2" charset="-122"/>
              </a:rPr>
              <a:t>… greatest disciple of Confucius</a:t>
            </a:r>
          </a:p>
          <a:p>
            <a:pPr algn="l"/>
            <a:r>
              <a:rPr lang="en-US" altLang="zh-CN" sz="2200" dirty="0" smtClean="0">
                <a:latin typeface="Palatino Linotype" panose="02040502050505030304" pitchFamily="18" charset="0"/>
                <a:ea typeface="SimSun" panose="02010600030101010101" pitchFamily="2" charset="-122"/>
              </a:rPr>
              <a:t>… </a:t>
            </a:r>
            <a:r>
              <a:rPr lang="en-US" altLang="zh-CN" sz="2200" dirty="0" smtClean="0">
                <a:latin typeface="Palatino Linotype" panose="02040502050505030304" pitchFamily="18" charset="0"/>
                <a:ea typeface="SimSun" panose="02010600030101010101" pitchFamily="2" charset="-122"/>
              </a:rPr>
              <a:t>expanded </a:t>
            </a:r>
            <a:r>
              <a:rPr lang="en-US" altLang="zh-CN" sz="2200" dirty="0" smtClean="0">
                <a:latin typeface="Palatino Linotype" panose="02040502050505030304" pitchFamily="18" charset="0"/>
                <a:ea typeface="SimSun" panose="02010600030101010101" pitchFamily="2" charset="-122"/>
              </a:rPr>
              <a:t>Confucian ethics into a </a:t>
            </a:r>
          </a:p>
          <a:p>
            <a:pPr algn="l"/>
            <a:r>
              <a:rPr lang="en-US" altLang="zh-CN" sz="2200" dirty="0">
                <a:latin typeface="Palatino Linotype" panose="02040502050505030304" pitchFamily="18" charset="0"/>
                <a:ea typeface="SimSun" panose="02010600030101010101" pitchFamily="2" charset="-122"/>
              </a:rPr>
              <a:t>	</a:t>
            </a:r>
            <a:r>
              <a:rPr lang="en-US" altLang="zh-CN" sz="2200" dirty="0" smtClean="0">
                <a:latin typeface="Palatino Linotype" panose="02040502050505030304" pitchFamily="18" charset="0"/>
                <a:ea typeface="SimSun" panose="02010600030101010101" pitchFamily="2" charset="-122"/>
              </a:rPr>
              <a:t>political philosophy, adopted as </a:t>
            </a:r>
          </a:p>
          <a:p>
            <a:pPr algn="l"/>
            <a:r>
              <a:rPr lang="en-US" altLang="zh-CN" sz="2200" dirty="0">
                <a:latin typeface="Palatino Linotype" panose="02040502050505030304" pitchFamily="18" charset="0"/>
                <a:ea typeface="SimSun" panose="02010600030101010101" pitchFamily="2" charset="-122"/>
              </a:rPr>
              <a:t>	</a:t>
            </a:r>
            <a:r>
              <a:rPr lang="en-US" altLang="zh-CN" sz="2200" dirty="0" smtClean="0">
                <a:latin typeface="Palatino Linotype" panose="02040502050505030304" pitchFamily="18" charset="0"/>
                <a:ea typeface="SimSun" panose="02010600030101010101" pitchFamily="2" charset="-122"/>
              </a:rPr>
              <a:t>state doctrine in Han </a:t>
            </a:r>
            <a:r>
              <a:rPr lang="ja-JP" altLang="en-US" sz="2200" dirty="0" smtClean="0">
                <a:latin typeface="Palatino Linotype" panose="02040502050505030304" pitchFamily="18" charset="0"/>
                <a:ea typeface="SimSun" panose="02010600030101010101" pitchFamily="2" charset="-122"/>
              </a:rPr>
              <a:t>漢</a:t>
            </a:r>
            <a:r>
              <a:rPr lang="en-US" altLang="ja-JP" sz="2200" dirty="0" smtClean="0">
                <a:latin typeface="Palatino Linotype" panose="02040502050505030304" pitchFamily="18" charset="0"/>
                <a:ea typeface="SimSun" panose="02010600030101010101" pitchFamily="2" charset="-122"/>
              </a:rPr>
              <a:t>/</a:t>
            </a:r>
            <a:r>
              <a:rPr lang="ja-JP" altLang="en-US" sz="2200" dirty="0" smtClean="0">
                <a:latin typeface="Palatino Linotype" panose="02040502050505030304" pitchFamily="18" charset="0"/>
                <a:ea typeface="SimSun" panose="02010600030101010101" pitchFamily="2" charset="-122"/>
              </a:rPr>
              <a:t>汉</a:t>
            </a:r>
            <a:r>
              <a:rPr lang="en-US" altLang="zh-CN" sz="2200" dirty="0" smtClean="0">
                <a:latin typeface="Palatino Linotype" panose="02040502050505030304" pitchFamily="18" charset="0"/>
                <a:ea typeface="SimSun" panose="02010600030101010101" pitchFamily="2" charset="-122"/>
              </a:rPr>
              <a:t> dynasty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9500" y="1447800"/>
            <a:ext cx="5473700" cy="4559300"/>
          </a:xfrm>
          <a:prstGeom prst="rect">
            <a:avLst/>
          </a:prstGeom>
        </p:spPr>
      </p:pic>
    </p:spTree>
    <p:extLst>
      <p:ext uri="{BB962C8B-B14F-4D97-AF65-F5344CB8AC3E}">
        <p14:creationId xmlns:p14="http://schemas.microsoft.com/office/powerpoint/2010/main" val="23047268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6700"/>
            <a:ext cx="9144000" cy="1041400"/>
          </a:xfrm>
        </p:spPr>
        <p:txBody>
          <a:bodyPr>
            <a:normAutofit fontScale="90000"/>
          </a:bodyPr>
          <a:lstStyle/>
          <a:p>
            <a:r>
              <a:rPr lang="en-US" sz="2200" b="1" dirty="0">
                <a:latin typeface="Palatino Linotype" panose="02040502050505030304" pitchFamily="18" charset="0"/>
              </a:rPr>
              <a:t>The </a:t>
            </a:r>
            <a:r>
              <a:rPr lang="en-US" sz="2200" b="1" dirty="0" smtClean="0">
                <a:latin typeface="Palatino Linotype" panose="02040502050505030304" pitchFamily="18" charset="0"/>
              </a:rPr>
              <a:t>second global </a:t>
            </a:r>
            <a:r>
              <a:rPr lang="en-US" sz="2200" b="1" dirty="0">
                <a:latin typeface="Palatino Linotype" panose="02040502050505030304" pitchFamily="18" charset="0"/>
              </a:rPr>
              <a:t>root: </a:t>
            </a:r>
            <a:r>
              <a:rPr lang="en-US" sz="2200" b="1" dirty="0" smtClean="0">
                <a:latin typeface="Palatino Linotype" panose="02040502050505030304" pitchFamily="18" charset="0"/>
              </a:rPr>
              <a:t>Northeast China, high antiquity, geopolitics</a:t>
            </a:r>
            <a:br>
              <a:rPr lang="en-US" sz="2200" b="1" dirty="0" smtClean="0">
                <a:latin typeface="Palatino Linotype" panose="02040502050505030304" pitchFamily="18" charset="0"/>
              </a:rPr>
            </a:br>
            <a:endParaRPr lang="en-US" sz="2400" dirty="0">
              <a:latin typeface="Palatino Linotype" panose="02040502050505030304" pitchFamily="18" charset="0"/>
            </a:endParaRPr>
          </a:p>
        </p:txBody>
      </p:sp>
      <p:sp>
        <p:nvSpPr>
          <p:cNvPr id="3" name="Subtitle 2"/>
          <p:cNvSpPr>
            <a:spLocks noGrp="1"/>
          </p:cNvSpPr>
          <p:nvPr>
            <p:ph type="subTitle" idx="1"/>
          </p:nvPr>
        </p:nvSpPr>
        <p:spPr>
          <a:xfrm>
            <a:off x="584200" y="1536700"/>
            <a:ext cx="11163300" cy="4689928"/>
          </a:xfrm>
        </p:spPr>
        <p:txBody>
          <a:bodyPr>
            <a:normAutofit/>
          </a:bodyPr>
          <a:lstStyle/>
          <a:p>
            <a:pPr algn="l"/>
            <a:r>
              <a:rPr lang="en-US" altLang="zh-CN" sz="2200" dirty="0" smtClean="0">
                <a:latin typeface="Palatino Linotype" panose="02040502050505030304" pitchFamily="18" charset="0"/>
                <a:ea typeface="SimSun" panose="02010600030101010101" pitchFamily="2" charset="-122"/>
              </a:rPr>
              <a:t>“</a:t>
            </a:r>
            <a:r>
              <a:rPr lang="en-US" altLang="zh-CN" sz="2200" dirty="0">
                <a:latin typeface="Palatino Linotype" panose="02040502050505030304" pitchFamily="18" charset="0"/>
                <a:ea typeface="SimSun" panose="02010600030101010101" pitchFamily="2" charset="-122"/>
              </a:rPr>
              <a:t>If you do not interfere with the busy seasons </a:t>
            </a:r>
            <a:r>
              <a:rPr lang="en-US" altLang="zh-CN" sz="2200" dirty="0" smtClean="0">
                <a:latin typeface="Palatino Linotype" panose="02040502050505030304" pitchFamily="18" charset="0"/>
                <a:ea typeface="SimSun" panose="02010600030101010101" pitchFamily="2" charset="-122"/>
              </a:rPr>
              <a:t>in </a:t>
            </a:r>
            <a:r>
              <a:rPr lang="en-US" altLang="zh-CN" sz="2200" dirty="0">
                <a:latin typeface="Palatino Linotype" panose="02040502050505030304" pitchFamily="18" charset="0"/>
                <a:ea typeface="SimSun" panose="02010600030101010101" pitchFamily="2" charset="-122"/>
              </a:rPr>
              <a:t>the fields, then there will be more grain than </a:t>
            </a:r>
            <a:r>
              <a:rPr lang="en-US" altLang="zh-CN" sz="2200" dirty="0" smtClean="0">
                <a:latin typeface="Palatino Linotype" panose="02040502050505030304" pitchFamily="18" charset="0"/>
                <a:ea typeface="SimSun" panose="02010600030101010101" pitchFamily="2" charset="-122"/>
              </a:rPr>
              <a:t>the </a:t>
            </a:r>
            <a:r>
              <a:rPr lang="en-US" altLang="zh-CN" sz="2200" dirty="0">
                <a:latin typeface="Palatino Linotype" panose="02040502050505030304" pitchFamily="18" charset="0"/>
                <a:ea typeface="SimSun" panose="02010600030101010101" pitchFamily="2" charset="-122"/>
              </a:rPr>
              <a:t>people can eat</a:t>
            </a:r>
            <a:r>
              <a:rPr lang="en-US" altLang="zh-CN" sz="2200" dirty="0" smtClean="0">
                <a:latin typeface="Palatino Linotype" panose="02040502050505030304" pitchFamily="18" charset="0"/>
                <a:ea typeface="SimSun" panose="02010600030101010101" pitchFamily="2" charset="-122"/>
              </a:rPr>
              <a:t>;  			</a:t>
            </a:r>
            <a:r>
              <a:rPr lang="zh-TW" altLang="en-US" sz="2200" dirty="0" smtClean="0">
                <a:latin typeface="Palatino Linotype" panose="02040502050505030304" pitchFamily="18" charset="0"/>
                <a:ea typeface="SimSun" panose="02010600030101010101" pitchFamily="2" charset="-122"/>
              </a:rPr>
              <a:t>不</a:t>
            </a:r>
            <a:r>
              <a:rPr lang="zh-TW" altLang="en-US" sz="2200" dirty="0">
                <a:latin typeface="Palatino Linotype" panose="02040502050505030304" pitchFamily="18" charset="0"/>
                <a:ea typeface="SimSun" panose="02010600030101010101" pitchFamily="2" charset="-122"/>
              </a:rPr>
              <a:t>違農時，穀不可勝食也；</a:t>
            </a:r>
            <a:endParaRPr lang="en-US" altLang="zh-CN" sz="2200" dirty="0" smtClean="0">
              <a:latin typeface="Palatino Linotype" panose="02040502050505030304" pitchFamily="18" charset="0"/>
              <a:ea typeface="SimSun" panose="02010600030101010101" pitchFamily="2" charset="-122"/>
            </a:endParaRPr>
          </a:p>
          <a:p>
            <a:pPr algn="l"/>
            <a:r>
              <a:rPr lang="en-US" altLang="zh-CN" sz="2200" dirty="0" smtClean="0">
                <a:latin typeface="Palatino Linotype" panose="02040502050505030304" pitchFamily="18" charset="0"/>
                <a:ea typeface="SimSun" panose="02010600030101010101" pitchFamily="2" charset="-122"/>
              </a:rPr>
              <a:t>if </a:t>
            </a:r>
            <a:r>
              <a:rPr lang="en-US" altLang="zh-CN" sz="2200" dirty="0">
                <a:latin typeface="Palatino Linotype" panose="02040502050505030304" pitchFamily="18" charset="0"/>
                <a:ea typeface="SimSun" panose="02010600030101010101" pitchFamily="2" charset="-122"/>
              </a:rPr>
              <a:t>you do not allow nets </a:t>
            </a:r>
            <a:r>
              <a:rPr lang="en-US" altLang="zh-CN" sz="2200" dirty="0" smtClean="0">
                <a:latin typeface="Palatino Linotype" panose="02040502050505030304" pitchFamily="18" charset="0"/>
                <a:ea typeface="SimSun" panose="02010600030101010101" pitchFamily="2" charset="-122"/>
              </a:rPr>
              <a:t>with too </a:t>
            </a:r>
            <a:r>
              <a:rPr lang="en-US" altLang="zh-CN" sz="2200" dirty="0">
                <a:latin typeface="Palatino Linotype" panose="02040502050505030304" pitchFamily="18" charset="0"/>
                <a:ea typeface="SimSun" panose="02010600030101010101" pitchFamily="2" charset="-122"/>
              </a:rPr>
              <a:t>fine a mesh to be used in large ponds</a:t>
            </a:r>
            <a:r>
              <a:rPr lang="en-US" altLang="zh-CN" sz="2200" dirty="0" smtClean="0">
                <a:latin typeface="Palatino Linotype" panose="02040502050505030304" pitchFamily="18" charset="0"/>
                <a:ea typeface="SimSun" panose="02010600030101010101" pitchFamily="2" charset="-122"/>
              </a:rPr>
              <a:t>, then </a:t>
            </a:r>
            <a:r>
              <a:rPr lang="en-US" altLang="zh-CN" sz="2200" dirty="0">
                <a:latin typeface="Palatino Linotype" panose="02040502050505030304" pitchFamily="18" charset="0"/>
                <a:ea typeface="SimSun" panose="02010600030101010101" pitchFamily="2" charset="-122"/>
              </a:rPr>
              <a:t>there will be more fish and turtles than </a:t>
            </a:r>
            <a:r>
              <a:rPr lang="en-US" altLang="zh-CN" sz="2200" dirty="0" smtClean="0">
                <a:latin typeface="Palatino Linotype" panose="02040502050505030304" pitchFamily="18" charset="0"/>
                <a:ea typeface="SimSun" panose="02010600030101010101" pitchFamily="2" charset="-122"/>
              </a:rPr>
              <a:t>they </a:t>
            </a:r>
            <a:r>
              <a:rPr lang="en-US" altLang="zh-CN" sz="2200" dirty="0">
                <a:latin typeface="Palatino Linotype" panose="02040502050505030304" pitchFamily="18" charset="0"/>
                <a:ea typeface="SimSun" panose="02010600030101010101" pitchFamily="2" charset="-122"/>
              </a:rPr>
              <a:t>can eat</a:t>
            </a:r>
            <a:r>
              <a:rPr lang="en-US" altLang="zh-CN" sz="2200" dirty="0" smtClean="0">
                <a:latin typeface="Palatino Linotype" panose="02040502050505030304" pitchFamily="18" charset="0"/>
                <a:ea typeface="SimSun" panose="02010600030101010101" pitchFamily="2" charset="-122"/>
              </a:rPr>
              <a:t>;  	</a:t>
            </a:r>
            <a:r>
              <a:rPr lang="zh-TW" altLang="en-US" sz="2200" dirty="0" smtClean="0">
                <a:latin typeface="Palatino Linotype" panose="02040502050505030304" pitchFamily="18" charset="0"/>
                <a:ea typeface="SimSun" panose="02010600030101010101" pitchFamily="2" charset="-122"/>
              </a:rPr>
              <a:t>數</a:t>
            </a:r>
            <a:r>
              <a:rPr lang="zh-TW" altLang="en-US" sz="2200" dirty="0">
                <a:latin typeface="Palatino Linotype" panose="02040502050505030304" pitchFamily="18" charset="0"/>
                <a:ea typeface="SimSun" panose="02010600030101010101" pitchFamily="2" charset="-122"/>
              </a:rPr>
              <a:t>罟不入洿池，魚鼈不可勝食也；</a:t>
            </a:r>
            <a:endParaRPr lang="en-US" altLang="zh-CN" sz="2200" dirty="0" smtClean="0">
              <a:latin typeface="Palatino Linotype" panose="02040502050505030304" pitchFamily="18" charset="0"/>
              <a:ea typeface="SimSun" panose="02010600030101010101" pitchFamily="2" charset="-122"/>
            </a:endParaRPr>
          </a:p>
          <a:p>
            <a:pPr algn="l"/>
            <a:r>
              <a:rPr lang="en-US" altLang="zh-CN" sz="2200" dirty="0" smtClean="0">
                <a:latin typeface="Palatino Linotype" panose="02040502050505030304" pitchFamily="18" charset="0"/>
                <a:ea typeface="SimSun" panose="02010600030101010101" pitchFamily="2" charset="-122"/>
              </a:rPr>
              <a:t>if </a:t>
            </a:r>
            <a:r>
              <a:rPr lang="en-US" altLang="zh-CN" sz="2200" dirty="0">
                <a:latin typeface="Palatino Linotype" panose="02040502050505030304" pitchFamily="18" charset="0"/>
                <a:ea typeface="SimSun" panose="02010600030101010101" pitchFamily="2" charset="-122"/>
              </a:rPr>
              <a:t>hatches and axes are permitted </a:t>
            </a:r>
            <a:r>
              <a:rPr lang="en-US" altLang="zh-CN" sz="2200" dirty="0" smtClean="0">
                <a:latin typeface="Palatino Linotype" panose="02040502050505030304" pitchFamily="18" charset="0"/>
                <a:ea typeface="SimSun" panose="02010600030101010101" pitchFamily="2" charset="-122"/>
              </a:rPr>
              <a:t>in </a:t>
            </a:r>
            <a:r>
              <a:rPr lang="en-US" altLang="zh-CN" sz="2200" dirty="0">
                <a:latin typeface="Palatino Linotype" panose="02040502050505030304" pitchFamily="18" charset="0"/>
                <a:ea typeface="SimSun" panose="02010600030101010101" pitchFamily="2" charset="-122"/>
              </a:rPr>
              <a:t>the forests on the hills only in the proper </a:t>
            </a:r>
            <a:r>
              <a:rPr lang="en-US" altLang="zh-CN" sz="2200" dirty="0" smtClean="0">
                <a:latin typeface="Palatino Linotype" panose="02040502050505030304" pitchFamily="18" charset="0"/>
                <a:ea typeface="SimSun" panose="02010600030101010101" pitchFamily="2" charset="-122"/>
              </a:rPr>
              <a:t>seasons</a:t>
            </a:r>
            <a:r>
              <a:rPr lang="en-US" altLang="zh-CN" sz="2200" dirty="0">
                <a:latin typeface="Palatino Linotype" panose="02040502050505030304" pitchFamily="18" charset="0"/>
                <a:ea typeface="SimSun" panose="02010600030101010101" pitchFamily="2" charset="-122"/>
              </a:rPr>
              <a:t>, then there will be more timber than </a:t>
            </a:r>
            <a:r>
              <a:rPr lang="en-US" altLang="zh-CN" sz="2200" dirty="0" smtClean="0">
                <a:latin typeface="Palatino Linotype" panose="02040502050505030304" pitchFamily="18" charset="0"/>
                <a:ea typeface="SimSun" panose="02010600030101010101" pitchFamily="2" charset="-122"/>
              </a:rPr>
              <a:t>they </a:t>
            </a:r>
            <a:r>
              <a:rPr lang="en-US" altLang="zh-CN" sz="2200" dirty="0">
                <a:latin typeface="Palatino Linotype" panose="02040502050505030304" pitchFamily="18" charset="0"/>
                <a:ea typeface="SimSun" panose="02010600030101010101" pitchFamily="2" charset="-122"/>
              </a:rPr>
              <a:t>can use</a:t>
            </a:r>
            <a:r>
              <a:rPr lang="en-US" altLang="zh-CN" sz="2200" dirty="0" smtClean="0">
                <a:latin typeface="Palatino Linotype" panose="02040502050505030304" pitchFamily="18" charset="0"/>
                <a:ea typeface="SimSun" panose="02010600030101010101" pitchFamily="2" charset="-122"/>
              </a:rPr>
              <a:t>.</a:t>
            </a:r>
            <a:r>
              <a:rPr lang="zh-TW" altLang="en-US" sz="2200" dirty="0">
                <a:latin typeface="Palatino Linotype" panose="02040502050505030304" pitchFamily="18" charset="0"/>
                <a:ea typeface="SimSun" panose="02010600030101010101" pitchFamily="2" charset="-122"/>
              </a:rPr>
              <a:t>斧斤以時入山林，材木不可勝用也。</a:t>
            </a:r>
            <a:endParaRPr lang="en-US" altLang="zh-CN" sz="2200" dirty="0" smtClean="0">
              <a:latin typeface="Palatino Linotype" panose="02040502050505030304" pitchFamily="18" charset="0"/>
              <a:ea typeface="SimSun" panose="02010600030101010101" pitchFamily="2" charset="-122"/>
            </a:endParaRPr>
          </a:p>
          <a:p>
            <a:pPr algn="l"/>
            <a:r>
              <a:rPr lang="en-US" altLang="zh-CN" sz="2200" dirty="0" smtClean="0">
                <a:latin typeface="Palatino Linotype" panose="02040502050505030304" pitchFamily="18" charset="0"/>
                <a:ea typeface="SimSun" panose="02010600030101010101" pitchFamily="2" charset="-122"/>
              </a:rPr>
              <a:t>When the people have more grain, more fish and turtles than they can eat, and more timber than they can use,   			</a:t>
            </a:r>
            <a:r>
              <a:rPr lang="zh-TW" altLang="en-US" sz="2200" dirty="0" smtClean="0">
                <a:latin typeface="Palatino Linotype" panose="02040502050505030304" pitchFamily="18" charset="0"/>
                <a:ea typeface="SimSun" panose="02010600030101010101" pitchFamily="2" charset="-122"/>
              </a:rPr>
              <a:t>穀</a:t>
            </a:r>
            <a:r>
              <a:rPr lang="zh-TW" altLang="en-US" sz="2200" dirty="0">
                <a:latin typeface="Palatino Linotype" panose="02040502050505030304" pitchFamily="18" charset="0"/>
                <a:ea typeface="SimSun" panose="02010600030101010101" pitchFamily="2" charset="-122"/>
              </a:rPr>
              <a:t>與魚鼈不可勝食，材木不可勝用，</a:t>
            </a:r>
            <a:endParaRPr lang="en-US" altLang="zh-CN" sz="2200" dirty="0" smtClean="0">
              <a:latin typeface="Palatino Linotype" panose="02040502050505030304" pitchFamily="18" charset="0"/>
              <a:ea typeface="SimSun" panose="02010600030101010101" pitchFamily="2" charset="-122"/>
            </a:endParaRPr>
          </a:p>
          <a:p>
            <a:pPr algn="l"/>
            <a:r>
              <a:rPr lang="en-US" altLang="zh-CN" sz="2200" dirty="0" smtClean="0">
                <a:latin typeface="Palatino Linotype" panose="02040502050505030304" pitchFamily="18" charset="0"/>
                <a:ea typeface="SimSun" panose="02010600030101010101" pitchFamily="2" charset="-122"/>
              </a:rPr>
              <a:t>then in the support of their parents when alive and in the mourning of them when dead, they will be able to have no regrets over anything left undone.  </a:t>
            </a:r>
            <a:r>
              <a:rPr lang="zh-TW" altLang="en-US" sz="2200" dirty="0" smtClean="0">
                <a:latin typeface="Palatino Linotype" panose="02040502050505030304" pitchFamily="18" charset="0"/>
                <a:ea typeface="SimSun" panose="02010600030101010101" pitchFamily="2" charset="-122"/>
              </a:rPr>
              <a:t>是</a:t>
            </a:r>
            <a:r>
              <a:rPr lang="zh-TW" altLang="en-US" sz="2200" dirty="0">
                <a:latin typeface="Palatino Linotype" panose="02040502050505030304" pitchFamily="18" charset="0"/>
                <a:ea typeface="SimSun" panose="02010600030101010101" pitchFamily="2" charset="-122"/>
              </a:rPr>
              <a:t>使民養生喪死無憾也。</a:t>
            </a:r>
            <a:endParaRPr lang="en-US" altLang="zh-CN" sz="2200" dirty="0" smtClean="0">
              <a:latin typeface="Palatino Linotype" panose="02040502050505030304" pitchFamily="18" charset="0"/>
              <a:ea typeface="SimSun" panose="02010600030101010101" pitchFamily="2" charset="-122"/>
            </a:endParaRPr>
          </a:p>
          <a:p>
            <a:pPr algn="l"/>
            <a:r>
              <a:rPr lang="en-US" altLang="zh-CN" sz="2200" dirty="0" smtClean="0">
                <a:latin typeface="Palatino Linotype" panose="02040502050505030304" pitchFamily="18" charset="0"/>
                <a:ea typeface="SimSun" panose="02010600030101010101" pitchFamily="2" charset="-122"/>
              </a:rPr>
              <a:t>For people not to have any regrets over anything left undone … is the first step along the Kingly way.”   					</a:t>
            </a:r>
            <a:r>
              <a:rPr lang="zh-TW" altLang="en-US" sz="2200" dirty="0" smtClean="0">
                <a:latin typeface="Palatino Linotype" panose="02040502050505030304" pitchFamily="18" charset="0"/>
                <a:ea typeface="SimSun" panose="02010600030101010101" pitchFamily="2" charset="-122"/>
              </a:rPr>
              <a:t>養</a:t>
            </a:r>
            <a:r>
              <a:rPr lang="zh-TW" altLang="en-US" sz="2200" dirty="0">
                <a:latin typeface="Palatino Linotype" panose="02040502050505030304" pitchFamily="18" charset="0"/>
                <a:ea typeface="SimSun" panose="02010600030101010101" pitchFamily="2" charset="-122"/>
              </a:rPr>
              <a:t>生喪死無憾，王道之始也。</a:t>
            </a:r>
            <a:endParaRPr lang="en-US" altLang="zh-CN" sz="2200" dirty="0">
              <a:latin typeface="Palatino Linotype" panose="02040502050505030304" pitchFamily="18" charset="0"/>
              <a:ea typeface="SimSun" panose="02010600030101010101" pitchFamily="2" charset="-122"/>
            </a:endParaRPr>
          </a:p>
          <a:p>
            <a:pPr algn="r"/>
            <a:r>
              <a:rPr lang="en-US" altLang="zh-CN" sz="2200" i="1" dirty="0" smtClean="0">
                <a:latin typeface="Palatino Linotype" panose="02040502050505030304" pitchFamily="18" charset="0"/>
                <a:ea typeface="SimSun" panose="02010600030101010101" pitchFamily="2" charset="-122"/>
              </a:rPr>
              <a:t>Book of Mencius</a:t>
            </a:r>
            <a:r>
              <a:rPr lang="en-US" altLang="zh-CN" sz="2200" dirty="0" smtClean="0">
                <a:latin typeface="Palatino Linotype" panose="02040502050505030304" pitchFamily="18" charset="0"/>
                <a:ea typeface="SimSun" panose="02010600030101010101" pitchFamily="2" charset="-122"/>
              </a:rPr>
              <a:t> I.A.3 (Lau trans.)</a:t>
            </a:r>
            <a:endParaRPr lang="en-US" altLang="zh-CN" sz="2200" i="1" dirty="0" smtClean="0">
              <a:latin typeface="Palatino Linotype" panose="02040502050505030304" pitchFamily="18" charset="0"/>
              <a:ea typeface="SimSun" panose="02010600030101010101" pitchFamily="2" charset="-122"/>
            </a:endParaRPr>
          </a:p>
          <a:p>
            <a:pPr algn="l"/>
            <a:endParaRPr lang="en-US" altLang="zh-CN" sz="2200" dirty="0" smtClean="0">
              <a:latin typeface="Palatino Linotype" panose="02040502050505030304" pitchFamily="18" charset="0"/>
              <a:ea typeface="SimSun" panose="02010600030101010101" pitchFamily="2" charset="-122"/>
            </a:endParaRPr>
          </a:p>
          <a:p>
            <a:pPr algn="l"/>
            <a:endParaRPr lang="en-US" altLang="zh-CN" sz="2200" dirty="0">
              <a:latin typeface="Palatino Linotype" panose="02040502050505030304" pitchFamily="18" charset="0"/>
              <a:ea typeface="SimSun" panose="02010600030101010101" pitchFamily="2" charset="-122"/>
            </a:endParaRPr>
          </a:p>
          <a:p>
            <a:pPr algn="l"/>
            <a:endParaRPr lang="en-US" altLang="zh-CN" sz="2200" dirty="0">
              <a:latin typeface="Palatino Linotype" panose="02040502050505030304" pitchFamily="18" charset="0"/>
              <a:ea typeface="SimSun" panose="02010600030101010101" pitchFamily="2" charset="-122"/>
            </a:endParaRPr>
          </a:p>
        </p:txBody>
      </p:sp>
    </p:spTree>
    <p:extLst>
      <p:ext uri="{BB962C8B-B14F-4D97-AF65-F5344CB8AC3E}">
        <p14:creationId xmlns:p14="http://schemas.microsoft.com/office/powerpoint/2010/main" val="15112470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6700"/>
            <a:ext cx="9144000" cy="1041400"/>
          </a:xfrm>
        </p:spPr>
        <p:txBody>
          <a:bodyPr>
            <a:normAutofit fontScale="90000"/>
          </a:bodyPr>
          <a:lstStyle/>
          <a:p>
            <a:r>
              <a:rPr lang="en-US" sz="2200" b="1" dirty="0">
                <a:latin typeface="Palatino Linotype" panose="02040502050505030304" pitchFamily="18" charset="0"/>
              </a:rPr>
              <a:t>The </a:t>
            </a:r>
            <a:r>
              <a:rPr lang="en-US" sz="2200" b="1" dirty="0" smtClean="0">
                <a:latin typeface="Palatino Linotype" panose="02040502050505030304" pitchFamily="18" charset="0"/>
              </a:rPr>
              <a:t>second global </a:t>
            </a:r>
            <a:r>
              <a:rPr lang="en-US" sz="2200" b="1" dirty="0">
                <a:latin typeface="Palatino Linotype" panose="02040502050505030304" pitchFamily="18" charset="0"/>
              </a:rPr>
              <a:t>root: </a:t>
            </a:r>
            <a:r>
              <a:rPr lang="en-US" sz="2200" b="1" dirty="0" smtClean="0">
                <a:latin typeface="Palatino Linotype" panose="02040502050505030304" pitchFamily="18" charset="0"/>
              </a:rPr>
              <a:t>Northeast China, high antiquity, geopolitics</a:t>
            </a:r>
            <a:br>
              <a:rPr lang="en-US" sz="2200" b="1" dirty="0" smtClean="0">
                <a:latin typeface="Palatino Linotype" panose="02040502050505030304" pitchFamily="18" charset="0"/>
              </a:rPr>
            </a:br>
            <a:endParaRPr lang="en-US" sz="2400" dirty="0">
              <a:latin typeface="Palatino Linotype" panose="02040502050505030304" pitchFamily="18" charset="0"/>
            </a:endParaRPr>
          </a:p>
        </p:txBody>
      </p:sp>
      <p:sp>
        <p:nvSpPr>
          <p:cNvPr id="3" name="Subtitle 2"/>
          <p:cNvSpPr>
            <a:spLocks noGrp="1"/>
          </p:cNvSpPr>
          <p:nvPr>
            <p:ph type="subTitle" idx="1"/>
          </p:nvPr>
        </p:nvSpPr>
        <p:spPr>
          <a:xfrm>
            <a:off x="584200" y="1536700"/>
            <a:ext cx="11163300" cy="4689928"/>
          </a:xfrm>
        </p:spPr>
        <p:txBody>
          <a:bodyPr>
            <a:normAutofit/>
          </a:bodyPr>
          <a:lstStyle/>
          <a:p>
            <a:pPr algn="l"/>
            <a:endParaRPr lang="en-US" altLang="zh-CN" sz="2200" dirty="0" smtClean="0">
              <a:latin typeface="Palatino Linotype" panose="02040502050505030304" pitchFamily="18" charset="0"/>
              <a:ea typeface="SimSun" panose="02010600030101010101" pitchFamily="2" charset="-122"/>
            </a:endParaRPr>
          </a:p>
          <a:p>
            <a:pPr algn="l"/>
            <a:r>
              <a:rPr lang="en-US" altLang="zh-CN" sz="2200" dirty="0" smtClean="0">
                <a:latin typeface="Palatino Linotype" panose="02040502050505030304" pitchFamily="18" charset="0"/>
                <a:ea typeface="SimSun" panose="02010600030101010101" pitchFamily="2" charset="-122"/>
              </a:rPr>
              <a:t>“... when those who are seventy wear silk and eat meat   	</a:t>
            </a:r>
            <a:r>
              <a:rPr lang="ja-JP" altLang="en-US" sz="2200" dirty="0" smtClean="0">
                <a:latin typeface="Palatino Linotype" panose="02040502050505030304" pitchFamily="18" charset="0"/>
                <a:ea typeface="SimSun" panose="02010600030101010101" pitchFamily="2" charset="-122"/>
              </a:rPr>
              <a:t>七</a:t>
            </a:r>
            <a:r>
              <a:rPr lang="ja-JP" altLang="en-US" sz="2200" dirty="0">
                <a:latin typeface="Palatino Linotype" panose="02040502050505030304" pitchFamily="18" charset="0"/>
                <a:ea typeface="SimSun" panose="02010600030101010101" pitchFamily="2" charset="-122"/>
              </a:rPr>
              <a:t>十者衣帛食肉</a:t>
            </a:r>
            <a:r>
              <a:rPr lang="ja-JP" altLang="en-US" sz="2200" dirty="0" smtClean="0">
                <a:latin typeface="Palatino Linotype" panose="02040502050505030304" pitchFamily="18" charset="0"/>
                <a:ea typeface="SimSun" panose="02010600030101010101" pitchFamily="2" charset="-122"/>
              </a:rPr>
              <a:t>，</a:t>
            </a:r>
            <a:endParaRPr lang="en-US" altLang="ja-JP" sz="2200" dirty="0" smtClean="0">
              <a:latin typeface="Palatino Linotype" panose="02040502050505030304" pitchFamily="18" charset="0"/>
              <a:ea typeface="SimSun" panose="02010600030101010101" pitchFamily="2" charset="-122"/>
            </a:endParaRPr>
          </a:p>
          <a:p>
            <a:pPr algn="l"/>
            <a:r>
              <a:rPr lang="en-US" altLang="zh-CN" sz="2200" dirty="0" smtClean="0">
                <a:latin typeface="Palatino Linotype" panose="02040502050505030304" pitchFamily="18" charset="0"/>
                <a:ea typeface="SimSun" panose="02010600030101010101" pitchFamily="2" charset="-122"/>
              </a:rPr>
              <a:t>and the masses are neither cold nor hungry,          		</a:t>
            </a:r>
            <a:r>
              <a:rPr lang="zh-TW" altLang="en-US" sz="2200" dirty="0" smtClean="0">
                <a:latin typeface="Palatino Linotype" panose="02040502050505030304" pitchFamily="18" charset="0"/>
                <a:ea typeface="SimSun" panose="02010600030101010101" pitchFamily="2" charset="-122"/>
              </a:rPr>
              <a:t>黎</a:t>
            </a:r>
            <a:r>
              <a:rPr lang="zh-TW" altLang="en-US" sz="2200" dirty="0">
                <a:latin typeface="Palatino Linotype" panose="02040502050505030304" pitchFamily="18" charset="0"/>
                <a:ea typeface="SimSun" panose="02010600030101010101" pitchFamily="2" charset="-122"/>
              </a:rPr>
              <a:t>民不飢不寒</a:t>
            </a:r>
            <a:r>
              <a:rPr lang="zh-TW" altLang="en-US" sz="2200" dirty="0" smtClean="0">
                <a:latin typeface="Palatino Linotype" panose="02040502050505030304" pitchFamily="18" charset="0"/>
                <a:ea typeface="SimSun" panose="02010600030101010101" pitchFamily="2" charset="-122"/>
              </a:rPr>
              <a:t>，</a:t>
            </a:r>
            <a:endParaRPr lang="en-US" altLang="zh-TW" sz="2200" dirty="0" smtClean="0">
              <a:latin typeface="Palatino Linotype" panose="02040502050505030304" pitchFamily="18" charset="0"/>
              <a:ea typeface="SimSun" panose="02010600030101010101" pitchFamily="2" charset="-122"/>
            </a:endParaRPr>
          </a:p>
          <a:p>
            <a:pPr algn="l"/>
            <a:r>
              <a:rPr lang="en-US" altLang="zh-CN" sz="2200" dirty="0" smtClean="0">
                <a:latin typeface="Palatino Linotype" panose="02040502050505030304" pitchFamily="18" charset="0"/>
                <a:ea typeface="SimSun" panose="02010600030101010101" pitchFamily="2" charset="-122"/>
              </a:rPr>
              <a:t>it is impossible for their prince not to be a true King.”	</a:t>
            </a:r>
            <a:r>
              <a:rPr lang="ja-JP" altLang="en-US" sz="2200" dirty="0">
                <a:latin typeface="Palatino Linotype" panose="02040502050505030304" pitchFamily="18" charset="0"/>
                <a:ea typeface="SimSun" panose="02010600030101010101" pitchFamily="2" charset="-122"/>
              </a:rPr>
              <a:t>然而不王者，未之有也。</a:t>
            </a:r>
            <a:endParaRPr lang="en-US" altLang="zh-CN" sz="2200" dirty="0" smtClean="0">
              <a:latin typeface="Palatino Linotype" panose="02040502050505030304" pitchFamily="18" charset="0"/>
              <a:ea typeface="SimSun" panose="02010600030101010101" pitchFamily="2" charset="-122"/>
            </a:endParaRPr>
          </a:p>
          <a:p>
            <a:pPr algn="l"/>
            <a:endParaRPr lang="en-US" altLang="zh-CN" sz="2200" i="1" dirty="0" smtClean="0">
              <a:latin typeface="Palatino Linotype" panose="02040502050505030304" pitchFamily="18" charset="0"/>
              <a:ea typeface="SimSun" panose="02010600030101010101" pitchFamily="2" charset="-122"/>
            </a:endParaRPr>
          </a:p>
          <a:p>
            <a:pPr algn="r"/>
            <a:r>
              <a:rPr lang="en-US" altLang="zh-CN" sz="2200" i="1" dirty="0" smtClean="0">
                <a:latin typeface="Palatino Linotype" panose="02040502050505030304" pitchFamily="18" charset="0"/>
                <a:ea typeface="SimSun" panose="02010600030101010101" pitchFamily="2" charset="-122"/>
              </a:rPr>
              <a:t>Book of Mencius</a:t>
            </a:r>
            <a:r>
              <a:rPr lang="en-US" altLang="zh-CN" sz="2200" dirty="0" smtClean="0">
                <a:latin typeface="Palatino Linotype" panose="02040502050505030304" pitchFamily="18" charset="0"/>
                <a:ea typeface="SimSun" panose="02010600030101010101" pitchFamily="2" charset="-122"/>
              </a:rPr>
              <a:t> I.A.3 repeated at I.A.7 (Lau trans.)</a:t>
            </a:r>
            <a:endParaRPr lang="en-US" altLang="zh-CN" sz="2200" i="1" dirty="0" smtClean="0">
              <a:latin typeface="Palatino Linotype" panose="02040502050505030304" pitchFamily="18" charset="0"/>
              <a:ea typeface="SimSun" panose="02010600030101010101" pitchFamily="2" charset="-122"/>
            </a:endParaRPr>
          </a:p>
          <a:p>
            <a:pPr algn="l"/>
            <a:endParaRPr lang="en-US" altLang="zh-CN" sz="2200" dirty="0" smtClean="0">
              <a:latin typeface="Palatino Linotype" panose="02040502050505030304" pitchFamily="18" charset="0"/>
              <a:ea typeface="SimSun" panose="02010600030101010101" pitchFamily="2" charset="-122"/>
            </a:endParaRPr>
          </a:p>
          <a:p>
            <a:pPr marL="342900" indent="-342900" algn="l">
              <a:buFont typeface="Wingdings" panose="05000000000000000000" pitchFamily="2" charset="2"/>
              <a:buChar char="w"/>
            </a:pPr>
            <a:r>
              <a:rPr lang="en-US" altLang="zh-CN" sz="2200" dirty="0" smtClean="0">
                <a:latin typeface="Palatino Linotype" panose="02040502050505030304" pitchFamily="18" charset="0"/>
                <a:ea typeface="SimSun" panose="02010600030101010101" pitchFamily="2" charset="-122"/>
                <a:sym typeface="Wingdings" panose="05000000000000000000" pitchFamily="2" charset="2"/>
              </a:rPr>
              <a:t>maintaining political power requires taking care of the needs of the people</a:t>
            </a:r>
          </a:p>
          <a:p>
            <a:pPr marL="342900" indent="-342900" algn="l">
              <a:buFont typeface="Wingdings" panose="05000000000000000000" pitchFamily="2" charset="2"/>
              <a:buChar char="w"/>
            </a:pPr>
            <a:r>
              <a:rPr lang="en-US" altLang="zh-CN" sz="2200" dirty="0" smtClean="0">
                <a:latin typeface="Palatino Linotype" panose="02040502050505030304" pitchFamily="18" charset="0"/>
                <a:ea typeface="SimSun" panose="02010600030101010101" pitchFamily="2" charset="-122"/>
                <a:sym typeface="Wingdings" panose="05000000000000000000" pitchFamily="2" charset="2"/>
              </a:rPr>
              <a:t>taking care of the needs of the people requires sustainable resource management</a:t>
            </a:r>
          </a:p>
          <a:p>
            <a:pPr algn="l"/>
            <a:r>
              <a:rPr lang="en-US" altLang="zh-CN" sz="2200" dirty="0" smtClean="0">
                <a:latin typeface="Palatino Linotype" panose="02040502050505030304" pitchFamily="18" charset="0"/>
                <a:ea typeface="SimSun" panose="02010600030101010101" pitchFamily="2" charset="-122"/>
                <a:sym typeface="Wingdings" panose="05000000000000000000" pitchFamily="2" charset="2"/>
              </a:rPr>
              <a:t>    maintaining political power requires sustainable resource management.</a:t>
            </a:r>
            <a:endParaRPr lang="en-US" altLang="zh-CN" sz="2200" dirty="0">
              <a:latin typeface="Palatino Linotype" panose="02040502050505030304" pitchFamily="18" charset="0"/>
              <a:ea typeface="SimSun" panose="02010600030101010101" pitchFamily="2" charset="-122"/>
            </a:endParaRPr>
          </a:p>
        </p:txBody>
      </p:sp>
    </p:spTree>
    <p:extLst>
      <p:ext uri="{BB962C8B-B14F-4D97-AF65-F5344CB8AC3E}">
        <p14:creationId xmlns:p14="http://schemas.microsoft.com/office/powerpoint/2010/main" val="5771708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6700"/>
            <a:ext cx="9144000" cy="1041400"/>
          </a:xfrm>
        </p:spPr>
        <p:txBody>
          <a:bodyPr>
            <a:normAutofit fontScale="90000"/>
          </a:bodyPr>
          <a:lstStyle/>
          <a:p>
            <a:r>
              <a:rPr lang="en-US" sz="2200" b="1" dirty="0">
                <a:latin typeface="Palatino Linotype" panose="02040502050505030304" pitchFamily="18" charset="0"/>
              </a:rPr>
              <a:t>The </a:t>
            </a:r>
            <a:r>
              <a:rPr lang="en-US" sz="2200" b="1" dirty="0" smtClean="0">
                <a:latin typeface="Palatino Linotype" panose="02040502050505030304" pitchFamily="18" charset="0"/>
              </a:rPr>
              <a:t>third global </a:t>
            </a:r>
            <a:r>
              <a:rPr lang="en-US" sz="2200" b="1" dirty="0">
                <a:latin typeface="Palatino Linotype" panose="02040502050505030304" pitchFamily="18" charset="0"/>
              </a:rPr>
              <a:t>root: </a:t>
            </a:r>
            <a:r>
              <a:rPr lang="en-US" sz="2200" b="1" dirty="0" smtClean="0">
                <a:latin typeface="Palatino Linotype" panose="02040502050505030304" pitchFamily="18" charset="0"/>
              </a:rPr>
              <a:t>Central China, </a:t>
            </a:r>
            <a:r>
              <a:rPr lang="en-US" sz="2200" b="1" dirty="0">
                <a:latin typeface="Palatino Linotype" panose="02040502050505030304" pitchFamily="18" charset="0"/>
              </a:rPr>
              <a:t>early </a:t>
            </a:r>
            <a:r>
              <a:rPr lang="en-US" sz="2200" b="1" dirty="0" smtClean="0">
                <a:latin typeface="Palatino Linotype" panose="02040502050505030304" pitchFamily="18" charset="0"/>
              </a:rPr>
              <a:t>antiquity, adaptation</a:t>
            </a:r>
            <a:br>
              <a:rPr lang="en-US" sz="2200" b="1" dirty="0" smtClean="0">
                <a:latin typeface="Palatino Linotype" panose="02040502050505030304" pitchFamily="18" charset="0"/>
              </a:rPr>
            </a:br>
            <a:endParaRPr lang="en-US" sz="2400" dirty="0">
              <a:latin typeface="Palatino Linotype" panose="02040502050505030304" pitchFamily="18" charset="0"/>
            </a:endParaRPr>
          </a:p>
        </p:txBody>
      </p:sp>
      <p:sp>
        <p:nvSpPr>
          <p:cNvPr id="3" name="Subtitle 2"/>
          <p:cNvSpPr>
            <a:spLocks noGrp="1"/>
          </p:cNvSpPr>
          <p:nvPr>
            <p:ph type="subTitle" idx="1"/>
          </p:nvPr>
        </p:nvSpPr>
        <p:spPr>
          <a:xfrm>
            <a:off x="584200" y="1536700"/>
            <a:ext cx="11163300" cy="4689928"/>
          </a:xfrm>
        </p:spPr>
        <p:txBody>
          <a:bodyPr>
            <a:normAutofit/>
          </a:bodyPr>
          <a:lstStyle/>
          <a:p>
            <a:pPr algn="l"/>
            <a:r>
              <a:rPr lang="en-US" altLang="zh-CN" sz="2200" dirty="0" smtClean="0">
                <a:latin typeface="Palatino Linotype" panose="02040502050505030304" pitchFamily="18" charset="0"/>
                <a:ea typeface="SimSun" panose="02010600030101010101" pitchFamily="2" charset="-122"/>
              </a:rPr>
              <a:t>Lao Tzu/Laozi </a:t>
            </a:r>
            <a:r>
              <a:rPr lang="ja-JP" altLang="en-US" sz="2200" dirty="0">
                <a:latin typeface="Palatino Linotype" panose="02040502050505030304" pitchFamily="18" charset="0"/>
                <a:ea typeface="SimSun" panose="02010600030101010101" pitchFamily="2" charset="-122"/>
              </a:rPr>
              <a:t>老</a:t>
            </a:r>
            <a:r>
              <a:rPr lang="ja-JP" altLang="en-US" sz="2200" dirty="0" smtClean="0">
                <a:latin typeface="Palatino Linotype" panose="02040502050505030304" pitchFamily="18" charset="0"/>
                <a:ea typeface="SimSun" panose="02010600030101010101" pitchFamily="2" charset="-122"/>
              </a:rPr>
              <a:t>子 </a:t>
            </a:r>
            <a:r>
              <a:rPr lang="en-US" altLang="ja-JP" sz="2200" dirty="0" smtClean="0">
                <a:latin typeface="Palatino Linotype" panose="02040502050505030304" pitchFamily="18" charset="0"/>
                <a:ea typeface="SimSun" panose="02010600030101010101" pitchFamily="2" charset="-122"/>
              </a:rPr>
              <a:t>(6</a:t>
            </a:r>
            <a:r>
              <a:rPr lang="en-US" altLang="ja-JP" sz="2200" baseline="30000" dirty="0" smtClean="0">
                <a:latin typeface="Palatino Linotype" panose="02040502050505030304" pitchFamily="18" charset="0"/>
                <a:ea typeface="SimSun" panose="02010600030101010101" pitchFamily="2" charset="-122"/>
              </a:rPr>
              <a:t>th</a:t>
            </a:r>
            <a:r>
              <a:rPr lang="en-US" altLang="ja-JP" sz="2200" dirty="0" smtClean="0">
                <a:latin typeface="Palatino Linotype" panose="02040502050505030304" pitchFamily="18" charset="0"/>
                <a:ea typeface="SimSun" panose="02010600030101010101" pitchFamily="2" charset="-122"/>
              </a:rPr>
              <a:t> C BCE)</a:t>
            </a:r>
          </a:p>
          <a:p>
            <a:pPr algn="l"/>
            <a:endParaRPr lang="en-US" altLang="zh-CN" sz="2200" dirty="0">
              <a:latin typeface="Palatino Linotype" panose="02040502050505030304" pitchFamily="18" charset="0"/>
              <a:ea typeface="SimSun" panose="02010600030101010101" pitchFamily="2" charset="-122"/>
            </a:endParaRPr>
          </a:p>
          <a:p>
            <a:pPr algn="l"/>
            <a:endParaRPr lang="en-US" altLang="zh-CN" sz="2200" dirty="0" smtClean="0">
              <a:latin typeface="Palatino Linotype" panose="02040502050505030304" pitchFamily="18" charset="0"/>
              <a:ea typeface="SimSun" panose="02010600030101010101" pitchFamily="2" charset="-122"/>
            </a:endParaRPr>
          </a:p>
          <a:p>
            <a:pPr algn="l"/>
            <a:r>
              <a:rPr lang="en-US" altLang="zh-CN" sz="2200" i="1" dirty="0" smtClean="0">
                <a:latin typeface="Palatino Linotype" panose="02040502050505030304" pitchFamily="18" charset="0"/>
                <a:ea typeface="SimSun" panose="02010600030101010101" pitchFamily="2" charset="-122"/>
              </a:rPr>
              <a:t>“That which goes against the Tao</a:t>
            </a:r>
          </a:p>
          <a:p>
            <a:pPr algn="l"/>
            <a:r>
              <a:rPr lang="en-US" altLang="zh-CN" sz="2200" i="1" dirty="0" smtClean="0">
                <a:latin typeface="Palatino Linotype" panose="02040502050505030304" pitchFamily="18" charset="0"/>
                <a:ea typeface="SimSun" panose="02010600030101010101" pitchFamily="2" charset="-122"/>
              </a:rPr>
              <a:t>comes to an early end.”</a:t>
            </a:r>
            <a:endParaRPr lang="en-US" altLang="zh-CN" sz="2200" i="1" dirty="0">
              <a:latin typeface="Palatino Linotype" panose="02040502050505030304" pitchFamily="18" charset="0"/>
              <a:ea typeface="SimSun" panose="02010600030101010101" pitchFamily="2" charset="-122"/>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8400" y="1536700"/>
            <a:ext cx="6502400" cy="4333240"/>
          </a:xfrm>
          <a:prstGeom prst="rect">
            <a:avLst/>
          </a:prstGeom>
        </p:spPr>
      </p:pic>
    </p:spTree>
    <p:extLst>
      <p:ext uri="{BB962C8B-B14F-4D97-AF65-F5344CB8AC3E}">
        <p14:creationId xmlns:p14="http://schemas.microsoft.com/office/powerpoint/2010/main" val="15988882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6700"/>
            <a:ext cx="9144000" cy="1041400"/>
          </a:xfrm>
        </p:spPr>
        <p:txBody>
          <a:bodyPr>
            <a:normAutofit fontScale="90000"/>
          </a:bodyPr>
          <a:lstStyle/>
          <a:p>
            <a:r>
              <a:rPr lang="en-US" sz="2200" b="1" dirty="0">
                <a:latin typeface="Palatino Linotype" panose="02040502050505030304" pitchFamily="18" charset="0"/>
              </a:rPr>
              <a:t>The </a:t>
            </a:r>
            <a:r>
              <a:rPr lang="en-US" sz="2200" b="1" dirty="0" smtClean="0">
                <a:latin typeface="Palatino Linotype" panose="02040502050505030304" pitchFamily="18" charset="0"/>
              </a:rPr>
              <a:t>third global </a:t>
            </a:r>
            <a:r>
              <a:rPr lang="en-US" sz="2200" b="1" dirty="0">
                <a:latin typeface="Palatino Linotype" panose="02040502050505030304" pitchFamily="18" charset="0"/>
              </a:rPr>
              <a:t>root: </a:t>
            </a:r>
            <a:r>
              <a:rPr lang="en-US" sz="2200" b="1" dirty="0" smtClean="0">
                <a:latin typeface="Palatino Linotype" panose="02040502050505030304" pitchFamily="18" charset="0"/>
              </a:rPr>
              <a:t>Central China, </a:t>
            </a:r>
            <a:r>
              <a:rPr lang="en-US" sz="2200" b="1" dirty="0">
                <a:latin typeface="Palatino Linotype" panose="02040502050505030304" pitchFamily="18" charset="0"/>
              </a:rPr>
              <a:t>early </a:t>
            </a:r>
            <a:r>
              <a:rPr lang="en-US" sz="2200" b="1" dirty="0" smtClean="0">
                <a:latin typeface="Palatino Linotype" panose="02040502050505030304" pitchFamily="18" charset="0"/>
              </a:rPr>
              <a:t>antiquity, adaptation</a:t>
            </a:r>
            <a:br>
              <a:rPr lang="en-US" sz="2200" b="1" dirty="0" smtClean="0">
                <a:latin typeface="Palatino Linotype" panose="02040502050505030304" pitchFamily="18" charset="0"/>
              </a:rPr>
            </a:br>
            <a:endParaRPr lang="en-US" sz="2400" dirty="0">
              <a:latin typeface="Palatino Linotype" panose="02040502050505030304" pitchFamily="18" charset="0"/>
            </a:endParaRPr>
          </a:p>
        </p:txBody>
      </p:sp>
      <p:sp>
        <p:nvSpPr>
          <p:cNvPr id="3" name="Subtitle 2"/>
          <p:cNvSpPr>
            <a:spLocks noGrp="1"/>
          </p:cNvSpPr>
          <p:nvPr>
            <p:ph type="subTitle" idx="1"/>
          </p:nvPr>
        </p:nvSpPr>
        <p:spPr>
          <a:xfrm>
            <a:off x="584200" y="1536700"/>
            <a:ext cx="11163300" cy="4689928"/>
          </a:xfrm>
        </p:spPr>
        <p:txBody>
          <a:bodyPr>
            <a:normAutofit/>
          </a:bodyPr>
          <a:lstStyle/>
          <a:p>
            <a:pPr algn="l"/>
            <a:r>
              <a:rPr lang="en-US" altLang="zh-CN" sz="2200" dirty="0" smtClean="0">
                <a:latin typeface="Palatino Linotype" panose="02040502050505030304" pitchFamily="18" charset="0"/>
                <a:ea typeface="SimSun" panose="02010600030101010101" pitchFamily="2" charset="-122"/>
              </a:rPr>
              <a:t>Lao Tzu/Laozi </a:t>
            </a:r>
            <a:r>
              <a:rPr lang="ja-JP" altLang="en-US" sz="2200" dirty="0">
                <a:latin typeface="Palatino Linotype" panose="02040502050505030304" pitchFamily="18" charset="0"/>
                <a:ea typeface="SimSun" panose="02010600030101010101" pitchFamily="2" charset="-122"/>
              </a:rPr>
              <a:t>老</a:t>
            </a:r>
            <a:r>
              <a:rPr lang="ja-JP" altLang="en-US" sz="2200" dirty="0" smtClean="0">
                <a:latin typeface="Palatino Linotype" panose="02040502050505030304" pitchFamily="18" charset="0"/>
                <a:ea typeface="SimSun" panose="02010600030101010101" pitchFamily="2" charset="-122"/>
              </a:rPr>
              <a:t>子 </a:t>
            </a:r>
            <a:r>
              <a:rPr lang="en-US" altLang="ja-JP" sz="2200" dirty="0" smtClean="0">
                <a:latin typeface="Palatino Linotype" panose="02040502050505030304" pitchFamily="18" charset="0"/>
                <a:ea typeface="SimSun" panose="02010600030101010101" pitchFamily="2" charset="-122"/>
              </a:rPr>
              <a:t>(6</a:t>
            </a:r>
            <a:r>
              <a:rPr lang="en-US" altLang="ja-JP" sz="2200" baseline="30000" dirty="0" smtClean="0">
                <a:latin typeface="Palatino Linotype" panose="02040502050505030304" pitchFamily="18" charset="0"/>
                <a:ea typeface="SimSun" panose="02010600030101010101" pitchFamily="2" charset="-122"/>
              </a:rPr>
              <a:t>th</a:t>
            </a:r>
            <a:r>
              <a:rPr lang="en-US" altLang="ja-JP" sz="2200" dirty="0" smtClean="0">
                <a:latin typeface="Palatino Linotype" panose="02040502050505030304" pitchFamily="18" charset="0"/>
                <a:ea typeface="SimSun" panose="02010600030101010101" pitchFamily="2" charset="-122"/>
              </a:rPr>
              <a:t> C BCE)</a:t>
            </a:r>
          </a:p>
          <a:p>
            <a:pPr algn="l"/>
            <a:endParaRPr lang="en-US" altLang="zh-CN" sz="2200" dirty="0">
              <a:latin typeface="Palatino Linotype" panose="02040502050505030304" pitchFamily="18" charset="0"/>
              <a:ea typeface="SimSun" panose="02010600030101010101" pitchFamily="2" charset="-122"/>
            </a:endParaRPr>
          </a:p>
          <a:p>
            <a:pPr algn="l"/>
            <a:r>
              <a:rPr lang="en-US" altLang="zh-CN" sz="2200" dirty="0" smtClean="0">
                <a:latin typeface="Palatino Linotype" panose="02040502050505030304" pitchFamily="18" charset="0"/>
                <a:ea typeface="SimSun" panose="02010600030101010101" pitchFamily="2" charset="-122"/>
              </a:rPr>
              <a:t>… from Henan </a:t>
            </a:r>
            <a:r>
              <a:rPr lang="ja-JP" altLang="en-US" sz="2200" dirty="0" smtClean="0">
                <a:latin typeface="Palatino Linotype" panose="02040502050505030304" pitchFamily="18" charset="0"/>
                <a:ea typeface="SimSun" panose="02010600030101010101" pitchFamily="2" charset="-122"/>
              </a:rPr>
              <a:t>河</a:t>
            </a:r>
            <a:r>
              <a:rPr lang="ja-JP" altLang="en-US" sz="2200" dirty="0">
                <a:latin typeface="Palatino Linotype" panose="02040502050505030304" pitchFamily="18" charset="0"/>
                <a:ea typeface="SimSun" panose="02010600030101010101" pitchFamily="2" charset="-122"/>
              </a:rPr>
              <a:t>南</a:t>
            </a:r>
            <a:r>
              <a:rPr lang="en-US" altLang="zh-CN" sz="2200" dirty="0" smtClean="0">
                <a:latin typeface="Palatino Linotype" panose="02040502050505030304" pitchFamily="18" charset="0"/>
                <a:ea typeface="SimSun" panose="02010600030101010101" pitchFamily="2" charset="-122"/>
              </a:rPr>
              <a:t> province</a:t>
            </a:r>
          </a:p>
          <a:p>
            <a:pPr algn="l"/>
            <a:r>
              <a:rPr lang="en-US" altLang="zh-CN" sz="2200" dirty="0">
                <a:latin typeface="Palatino Linotype" panose="02040502050505030304" pitchFamily="18" charset="0"/>
                <a:ea typeface="SimSun" panose="02010600030101010101" pitchFamily="2" charset="-122"/>
              </a:rPr>
              <a:t>… during </a:t>
            </a:r>
            <a:r>
              <a:rPr lang="en-US" altLang="zh-CN" sz="2200" dirty="0" smtClean="0">
                <a:latin typeface="Palatino Linotype" panose="02040502050505030304" pitchFamily="18" charset="0"/>
                <a:ea typeface="SimSun" panose="02010600030101010101" pitchFamily="2" charset="-122"/>
              </a:rPr>
              <a:t>early Zhou </a:t>
            </a:r>
            <a:r>
              <a:rPr lang="ja-JP" altLang="en-US" sz="2200" dirty="0">
                <a:latin typeface="Palatino Linotype" panose="02040502050505030304" pitchFamily="18" charset="0"/>
                <a:ea typeface="SimSun" panose="02010600030101010101" pitchFamily="2" charset="-122"/>
              </a:rPr>
              <a:t>周</a:t>
            </a:r>
            <a:r>
              <a:rPr lang="en-US" altLang="zh-CN" sz="2200" dirty="0">
                <a:latin typeface="Palatino Linotype" panose="02040502050505030304" pitchFamily="18" charset="0"/>
                <a:ea typeface="SimSun" panose="02010600030101010101" pitchFamily="2" charset="-122"/>
              </a:rPr>
              <a:t> </a:t>
            </a:r>
            <a:r>
              <a:rPr lang="en-US" altLang="zh-CN" sz="2200" dirty="0" smtClean="0">
                <a:latin typeface="Palatino Linotype" panose="02040502050505030304" pitchFamily="18" charset="0"/>
                <a:ea typeface="SimSun" panose="02010600030101010101" pitchFamily="2" charset="-122"/>
              </a:rPr>
              <a:t>dynasty</a:t>
            </a:r>
          </a:p>
          <a:p>
            <a:pPr algn="l"/>
            <a:r>
              <a:rPr lang="en-US" altLang="zh-CN" sz="2200" dirty="0">
                <a:latin typeface="Palatino Linotype" panose="02040502050505030304" pitchFamily="18" charset="0"/>
                <a:ea typeface="SimSun" panose="02010600030101010101" pitchFamily="2" charset="-122"/>
              </a:rPr>
              <a:t>	</a:t>
            </a:r>
            <a:r>
              <a:rPr lang="en-US" altLang="zh-CN" sz="2200" dirty="0" smtClean="0">
                <a:latin typeface="Palatino Linotype" panose="02040502050505030304" pitchFamily="18" charset="0"/>
                <a:ea typeface="SimSun" panose="02010600030101010101" pitchFamily="2" charset="-122"/>
              </a:rPr>
              <a:t>Spring &amp; Autumn period </a:t>
            </a:r>
            <a:r>
              <a:rPr lang="ja-JP" altLang="en-US" sz="2200" dirty="0">
                <a:latin typeface="Palatino Linotype" panose="02040502050505030304" pitchFamily="18" charset="0"/>
                <a:ea typeface="SimSun" panose="02010600030101010101" pitchFamily="2" charset="-122"/>
              </a:rPr>
              <a:t>春</a:t>
            </a:r>
            <a:r>
              <a:rPr lang="ja-JP" altLang="en-US" sz="2200" dirty="0" smtClean="0">
                <a:latin typeface="Palatino Linotype" panose="02040502050505030304" pitchFamily="18" charset="0"/>
                <a:ea typeface="SimSun" panose="02010600030101010101" pitchFamily="2" charset="-122"/>
              </a:rPr>
              <a:t>秋</a:t>
            </a:r>
            <a:r>
              <a:rPr lang="ja-JP" altLang="en-US" sz="2200" dirty="0">
                <a:latin typeface="Palatino Linotype" panose="02040502050505030304" pitchFamily="18" charset="0"/>
                <a:ea typeface="SimSun" panose="02010600030101010101" pitchFamily="2" charset="-122"/>
              </a:rPr>
              <a:t>時</a:t>
            </a:r>
            <a:r>
              <a:rPr lang="ja-JP" altLang="en-US" sz="2200" dirty="0" smtClean="0">
                <a:latin typeface="Palatino Linotype" panose="02040502050505030304" pitchFamily="18" charset="0"/>
                <a:ea typeface="SimSun" panose="02010600030101010101" pitchFamily="2" charset="-122"/>
              </a:rPr>
              <a:t>代</a:t>
            </a:r>
            <a:endParaRPr lang="en-US" altLang="ja-JP" sz="2200" dirty="0" smtClean="0">
              <a:latin typeface="Palatino Linotype" panose="02040502050505030304" pitchFamily="18" charset="0"/>
              <a:ea typeface="SimSun" panose="02010600030101010101" pitchFamily="2" charset="-122"/>
            </a:endParaRPr>
          </a:p>
          <a:p>
            <a:pPr algn="l"/>
            <a:r>
              <a:rPr lang="en-US" altLang="zh-CN" sz="2200" dirty="0" smtClean="0">
                <a:latin typeface="Palatino Linotype" panose="02040502050505030304" pitchFamily="18" charset="0"/>
                <a:ea typeface="SimSun" panose="02010600030101010101" pitchFamily="2" charset="-122"/>
              </a:rPr>
              <a:t>… time of European Bronze Age</a:t>
            </a:r>
          </a:p>
          <a:p>
            <a:pPr algn="l"/>
            <a:r>
              <a:rPr lang="en-US" altLang="zh-CN" sz="2200" dirty="0" smtClean="0">
                <a:latin typeface="Palatino Linotype" panose="02040502050505030304" pitchFamily="18" charset="0"/>
                <a:ea typeface="SimSun" panose="02010600030101010101" pitchFamily="2" charset="-122"/>
              </a:rPr>
              <a:t>… semi-mythical figure</a:t>
            </a:r>
          </a:p>
          <a:p>
            <a:pPr algn="l"/>
            <a:r>
              <a:rPr lang="en-US" altLang="zh-CN" sz="2200" dirty="0" smtClean="0">
                <a:latin typeface="Palatino Linotype" panose="02040502050505030304" pitchFamily="18" charset="0"/>
                <a:ea typeface="SimSun" panose="02010600030101010101" pitchFamily="2" charset="-122"/>
              </a:rPr>
              <a:t>… revered as Daoist god </a:t>
            </a:r>
            <a:r>
              <a:rPr lang="ja-JP" altLang="en-US" sz="2200" dirty="0">
                <a:latin typeface="Palatino Linotype" panose="02040502050505030304" pitchFamily="18" charset="0"/>
                <a:ea typeface="SimSun" panose="02010600030101010101" pitchFamily="2" charset="-122"/>
              </a:rPr>
              <a:t>太上道</a:t>
            </a:r>
            <a:r>
              <a:rPr lang="ja-JP" altLang="en-US" sz="2200" dirty="0" smtClean="0">
                <a:latin typeface="Palatino Linotype" panose="02040502050505030304" pitchFamily="18" charset="0"/>
                <a:ea typeface="SimSun" panose="02010600030101010101" pitchFamily="2" charset="-122"/>
              </a:rPr>
              <a:t>君</a:t>
            </a:r>
            <a:r>
              <a:rPr lang="en-US" altLang="ja-JP" sz="2200" dirty="0" smtClean="0">
                <a:latin typeface="Palatino Linotype" panose="02040502050505030304" pitchFamily="18" charset="0"/>
                <a:ea typeface="SimSun" panose="02010600030101010101" pitchFamily="2" charset="-122"/>
              </a:rPr>
              <a:t>, </a:t>
            </a:r>
          </a:p>
          <a:p>
            <a:pPr algn="l"/>
            <a:r>
              <a:rPr lang="en-US" altLang="zh-CN" sz="2200" dirty="0">
                <a:latin typeface="Palatino Linotype" panose="02040502050505030304" pitchFamily="18" charset="0"/>
                <a:ea typeface="SimSun" panose="02010600030101010101" pitchFamily="2" charset="-122"/>
              </a:rPr>
              <a:t>	</a:t>
            </a:r>
            <a:r>
              <a:rPr lang="en-US" altLang="zh-CN" sz="2200" dirty="0" smtClean="0">
                <a:latin typeface="Palatino Linotype" panose="02040502050505030304" pitchFamily="18" charset="0"/>
                <a:ea typeface="SimSun" panose="02010600030101010101" pitchFamily="2" charset="-122"/>
              </a:rPr>
              <a:t>one of the Three Pure Ones </a:t>
            </a:r>
            <a:r>
              <a:rPr lang="ja-JP" altLang="en-US" sz="2200" dirty="0">
                <a:latin typeface="Palatino Linotype" panose="02040502050505030304" pitchFamily="18" charset="0"/>
                <a:ea typeface="SimSun" panose="02010600030101010101" pitchFamily="2" charset="-122"/>
              </a:rPr>
              <a:t>三</a:t>
            </a:r>
            <a:r>
              <a:rPr lang="ja-JP" altLang="en-US" sz="2200" dirty="0" smtClean="0">
                <a:latin typeface="Palatino Linotype" panose="02040502050505030304" pitchFamily="18" charset="0"/>
                <a:ea typeface="SimSun" panose="02010600030101010101" pitchFamily="2" charset="-122"/>
              </a:rPr>
              <a:t>清</a:t>
            </a:r>
            <a:endParaRPr lang="en-US" altLang="ja-JP" sz="2200" dirty="0" smtClean="0">
              <a:latin typeface="Palatino Linotype" panose="02040502050505030304" pitchFamily="18" charset="0"/>
              <a:ea typeface="SimSun" panose="02010600030101010101" pitchFamily="2" charset="-122"/>
            </a:endParaRPr>
          </a:p>
          <a:p>
            <a:pPr algn="l"/>
            <a:r>
              <a:rPr lang="en-US" altLang="zh-CN" sz="2200" dirty="0" smtClean="0">
                <a:latin typeface="Palatino Linotype" panose="02040502050505030304" pitchFamily="18" charset="0"/>
                <a:ea typeface="SimSun" panose="02010600030101010101" pitchFamily="2" charset="-122"/>
              </a:rPr>
              <a:t>… enshrined by the CTA in 2007 as </a:t>
            </a:r>
          </a:p>
          <a:p>
            <a:pPr algn="l"/>
            <a:r>
              <a:rPr lang="en-US" altLang="zh-CN" sz="2200" dirty="0">
                <a:latin typeface="Palatino Linotype" panose="02040502050505030304" pitchFamily="18" charset="0"/>
                <a:ea typeface="SimSun" panose="02010600030101010101" pitchFamily="2" charset="-122"/>
              </a:rPr>
              <a:t>	</a:t>
            </a:r>
            <a:r>
              <a:rPr lang="en-US" altLang="zh-CN" sz="2200" dirty="0" smtClean="0">
                <a:latin typeface="Palatino Linotype" panose="02040502050505030304" pitchFamily="18" charset="0"/>
                <a:ea typeface="SimSun" panose="02010600030101010101" pitchFamily="2" charset="-122"/>
              </a:rPr>
              <a:t>God of Ecology </a:t>
            </a:r>
            <a:r>
              <a:rPr lang="ja-JP" altLang="en-US" sz="2200" dirty="0">
                <a:latin typeface="Palatino Linotype" panose="02040502050505030304" pitchFamily="18" charset="0"/>
                <a:ea typeface="SimSun" panose="02010600030101010101" pitchFamily="2" charset="-122"/>
              </a:rPr>
              <a:t>生态保护神</a:t>
            </a:r>
            <a:endParaRPr lang="en-US" altLang="zh-CN" sz="2200" dirty="0">
              <a:latin typeface="Palatino Linotype" panose="02040502050505030304" pitchFamily="18" charset="0"/>
              <a:ea typeface="SimSun" panose="02010600030101010101" pitchFamily="2" charset="-122"/>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536700"/>
            <a:ext cx="5486400" cy="4889500"/>
          </a:xfrm>
          <a:prstGeom prst="rect">
            <a:avLst/>
          </a:prstGeom>
        </p:spPr>
      </p:pic>
    </p:spTree>
    <p:extLst>
      <p:ext uri="{BB962C8B-B14F-4D97-AF65-F5344CB8AC3E}">
        <p14:creationId xmlns:p14="http://schemas.microsoft.com/office/powerpoint/2010/main" val="12136101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6700"/>
            <a:ext cx="9144000" cy="1041400"/>
          </a:xfrm>
        </p:spPr>
        <p:txBody>
          <a:bodyPr>
            <a:normAutofit fontScale="90000"/>
          </a:bodyPr>
          <a:lstStyle/>
          <a:p>
            <a:r>
              <a:rPr lang="en-US" sz="2200" b="1" dirty="0">
                <a:latin typeface="Palatino Linotype" panose="02040502050505030304" pitchFamily="18" charset="0"/>
              </a:rPr>
              <a:t>The </a:t>
            </a:r>
            <a:r>
              <a:rPr lang="en-US" sz="2200" b="1" dirty="0" smtClean="0">
                <a:latin typeface="Palatino Linotype" panose="02040502050505030304" pitchFamily="18" charset="0"/>
              </a:rPr>
              <a:t>third global </a:t>
            </a:r>
            <a:r>
              <a:rPr lang="en-US" sz="2200" b="1" dirty="0">
                <a:latin typeface="Palatino Linotype" panose="02040502050505030304" pitchFamily="18" charset="0"/>
              </a:rPr>
              <a:t>root: </a:t>
            </a:r>
            <a:r>
              <a:rPr lang="en-US" sz="2200" b="1" dirty="0" smtClean="0">
                <a:latin typeface="Palatino Linotype" panose="02040502050505030304" pitchFamily="18" charset="0"/>
              </a:rPr>
              <a:t>Central China, </a:t>
            </a:r>
            <a:r>
              <a:rPr lang="en-US" sz="2200" b="1" dirty="0">
                <a:latin typeface="Palatino Linotype" panose="02040502050505030304" pitchFamily="18" charset="0"/>
              </a:rPr>
              <a:t>early </a:t>
            </a:r>
            <a:r>
              <a:rPr lang="en-US" sz="2200" b="1" dirty="0" smtClean="0">
                <a:latin typeface="Palatino Linotype" panose="02040502050505030304" pitchFamily="18" charset="0"/>
              </a:rPr>
              <a:t>antiquity, adaptation</a:t>
            </a:r>
            <a:br>
              <a:rPr lang="en-US" sz="2200" b="1" dirty="0" smtClean="0">
                <a:latin typeface="Palatino Linotype" panose="02040502050505030304" pitchFamily="18" charset="0"/>
              </a:rPr>
            </a:br>
            <a:endParaRPr lang="en-US" sz="2400" dirty="0">
              <a:latin typeface="Palatino Linotype" panose="02040502050505030304" pitchFamily="18" charset="0"/>
            </a:endParaRPr>
          </a:p>
        </p:txBody>
      </p:sp>
      <p:sp>
        <p:nvSpPr>
          <p:cNvPr id="3" name="Subtitle 2"/>
          <p:cNvSpPr>
            <a:spLocks noGrp="1"/>
          </p:cNvSpPr>
          <p:nvPr>
            <p:ph type="subTitle" idx="1"/>
          </p:nvPr>
        </p:nvSpPr>
        <p:spPr>
          <a:xfrm>
            <a:off x="584200" y="1536700"/>
            <a:ext cx="11163300" cy="4689928"/>
          </a:xfrm>
        </p:spPr>
        <p:txBody>
          <a:bodyPr>
            <a:normAutofit/>
          </a:bodyPr>
          <a:lstStyle/>
          <a:p>
            <a:pPr algn="l"/>
            <a:r>
              <a:rPr lang="en-US" altLang="zh-CN" sz="2200" dirty="0" smtClean="0">
                <a:latin typeface="Palatino Linotype" panose="02040502050505030304" pitchFamily="18" charset="0"/>
                <a:ea typeface="SimSun" panose="02010600030101010101" pitchFamily="2" charset="-122"/>
              </a:rPr>
              <a:t>Lao Tzu/Laozi </a:t>
            </a:r>
            <a:r>
              <a:rPr lang="ja-JP" altLang="en-US" sz="2200" dirty="0">
                <a:latin typeface="Palatino Linotype" panose="02040502050505030304" pitchFamily="18" charset="0"/>
                <a:ea typeface="SimSun" panose="02010600030101010101" pitchFamily="2" charset="-122"/>
              </a:rPr>
              <a:t>老</a:t>
            </a:r>
            <a:r>
              <a:rPr lang="ja-JP" altLang="en-US" sz="2200" dirty="0" smtClean="0">
                <a:latin typeface="Palatino Linotype" panose="02040502050505030304" pitchFamily="18" charset="0"/>
                <a:ea typeface="SimSun" panose="02010600030101010101" pitchFamily="2" charset="-122"/>
              </a:rPr>
              <a:t>子</a:t>
            </a:r>
            <a:r>
              <a:rPr lang="en-US" altLang="ja-JP" sz="2200" dirty="0" smtClean="0">
                <a:latin typeface="Palatino Linotype" panose="02040502050505030304" pitchFamily="18" charset="0"/>
                <a:ea typeface="SimSun" panose="02010600030101010101" pitchFamily="2" charset="-122"/>
              </a:rPr>
              <a:t> </a:t>
            </a:r>
            <a:r>
              <a:rPr lang="en-US" altLang="ja-JP" sz="2200" i="1" dirty="0" err="1" smtClean="0">
                <a:latin typeface="Palatino Linotype" panose="02040502050505030304" pitchFamily="18" charset="0"/>
                <a:ea typeface="SimSun" panose="02010600030101010101" pitchFamily="2" charset="-122"/>
              </a:rPr>
              <a:t>Daodejing</a:t>
            </a:r>
            <a:r>
              <a:rPr lang="en-US" altLang="ja-JP" sz="2200" dirty="0" smtClean="0">
                <a:latin typeface="Palatino Linotype" panose="02040502050505030304" pitchFamily="18" charset="0"/>
                <a:ea typeface="SimSun" panose="02010600030101010101" pitchFamily="2" charset="-122"/>
              </a:rPr>
              <a:t> </a:t>
            </a:r>
            <a:r>
              <a:rPr lang="ja-JP" altLang="en-US" sz="2200" dirty="0">
                <a:latin typeface="Palatino Linotype" panose="02040502050505030304" pitchFamily="18" charset="0"/>
                <a:ea typeface="SimSun" panose="02010600030101010101" pitchFamily="2" charset="-122"/>
              </a:rPr>
              <a:t>道德</a:t>
            </a:r>
            <a:r>
              <a:rPr lang="ja-JP" altLang="en-US" sz="2200" dirty="0" smtClean="0">
                <a:latin typeface="Palatino Linotype" panose="02040502050505030304" pitchFamily="18" charset="0"/>
                <a:ea typeface="SimSun" panose="02010600030101010101" pitchFamily="2" charset="-122"/>
              </a:rPr>
              <a:t>經 </a:t>
            </a:r>
            <a:r>
              <a:rPr lang="en-US" altLang="ja-JP" sz="2200" dirty="0" smtClean="0">
                <a:latin typeface="Palatino Linotype" panose="02040502050505030304" pitchFamily="18" charset="0"/>
                <a:ea typeface="SimSun" panose="02010600030101010101" pitchFamily="2" charset="-122"/>
              </a:rPr>
              <a:t>verse 30 stanza 1</a:t>
            </a:r>
          </a:p>
          <a:p>
            <a:pPr algn="l"/>
            <a:endParaRPr lang="en-US" altLang="zh-CN" sz="2200" dirty="0">
              <a:latin typeface="Palatino Linotype" panose="02040502050505030304" pitchFamily="18" charset="0"/>
              <a:ea typeface="SimSun" panose="02010600030101010101" pitchFamily="2" charset="-122"/>
            </a:endParaRPr>
          </a:p>
          <a:p>
            <a:pPr algn="l"/>
            <a:r>
              <a:rPr lang="en-US" altLang="zh-CN" sz="2200" i="1" dirty="0" smtClean="0">
                <a:latin typeface="Palatino Linotype" panose="02040502050505030304" pitchFamily="18" charset="0"/>
                <a:ea typeface="SimSun" panose="02010600030101010101" pitchFamily="2" charset="-122"/>
              </a:rPr>
              <a:t>Whenever you advise rulers in the way of Tao  		</a:t>
            </a:r>
            <a:r>
              <a:rPr lang="ja-JP" altLang="en-US" sz="2200" dirty="0">
                <a:latin typeface="Palatino Linotype" panose="02040502050505030304" pitchFamily="18" charset="0"/>
                <a:ea typeface="SimSun" panose="02010600030101010101" pitchFamily="2" charset="-122"/>
              </a:rPr>
              <a:t>以道佐人</a:t>
            </a:r>
            <a:r>
              <a:rPr lang="ja-JP" altLang="en-US" sz="2200" dirty="0" smtClean="0">
                <a:latin typeface="Palatino Linotype" panose="02040502050505030304" pitchFamily="18" charset="0"/>
                <a:ea typeface="SimSun" panose="02010600030101010101" pitchFamily="2" charset="-122"/>
              </a:rPr>
              <a:t>主</a:t>
            </a:r>
            <a:endParaRPr lang="en-US" altLang="ja-JP" sz="2200" dirty="0" smtClean="0">
              <a:latin typeface="Palatino Linotype" panose="02040502050505030304" pitchFamily="18" charset="0"/>
              <a:ea typeface="SimSun" panose="02010600030101010101" pitchFamily="2" charset="-122"/>
            </a:endParaRPr>
          </a:p>
          <a:p>
            <a:pPr algn="l"/>
            <a:r>
              <a:rPr lang="en-US" altLang="zh-CN" sz="2200" i="1" dirty="0" smtClean="0">
                <a:latin typeface="Palatino Linotype" panose="02040502050505030304" pitchFamily="18" charset="0"/>
                <a:ea typeface="SimSun" panose="02010600030101010101" pitchFamily="2" charset="-122"/>
              </a:rPr>
              <a:t>counsel them not to use force to conquer the universe	</a:t>
            </a:r>
            <a:r>
              <a:rPr lang="ja-JP" altLang="en-US" sz="2200" dirty="0">
                <a:latin typeface="Palatino Linotype" panose="02040502050505030304" pitchFamily="18" charset="0"/>
                <a:ea typeface="SimSun" panose="02010600030101010101" pitchFamily="2" charset="-122"/>
              </a:rPr>
              <a:t>者，不以</a:t>
            </a:r>
            <a:r>
              <a:rPr lang="ja-JP" altLang="en-US" sz="2200" dirty="0" smtClean="0">
                <a:latin typeface="Palatino Linotype" panose="02040502050505030304" pitchFamily="18" charset="0"/>
                <a:ea typeface="SimSun" panose="02010600030101010101" pitchFamily="2" charset="-122"/>
              </a:rPr>
              <a:t>兵</a:t>
            </a:r>
            <a:endParaRPr lang="en-US" altLang="ja-JP" sz="2200" dirty="0" smtClean="0">
              <a:latin typeface="Palatino Linotype" panose="02040502050505030304" pitchFamily="18" charset="0"/>
              <a:ea typeface="SimSun" panose="02010600030101010101" pitchFamily="2" charset="-122"/>
            </a:endParaRPr>
          </a:p>
          <a:p>
            <a:pPr algn="l"/>
            <a:r>
              <a:rPr lang="en-US" altLang="zh-CN" sz="2200" i="1" dirty="0" smtClean="0">
                <a:latin typeface="Palatino Linotype" panose="02040502050505030304" pitchFamily="18" charset="0"/>
                <a:ea typeface="SimSun" panose="02010600030101010101" pitchFamily="2" charset="-122"/>
              </a:rPr>
              <a:t>for this would only cause resistance.			</a:t>
            </a:r>
            <a:r>
              <a:rPr lang="ja-JP" altLang="en-US" sz="2200" dirty="0">
                <a:latin typeface="Palatino Linotype" panose="02040502050505030304" pitchFamily="18" charset="0"/>
                <a:ea typeface="SimSun" panose="02010600030101010101" pitchFamily="2" charset="-122"/>
              </a:rPr>
              <a:t>強天下</a:t>
            </a:r>
            <a:r>
              <a:rPr lang="ja-JP" altLang="en-US" sz="2200" dirty="0" smtClean="0">
                <a:latin typeface="Palatino Linotype" panose="02040502050505030304" pitchFamily="18" charset="0"/>
                <a:ea typeface="SimSun" panose="02010600030101010101" pitchFamily="2" charset="-122"/>
              </a:rPr>
              <a:t>。</a:t>
            </a:r>
            <a:endParaRPr lang="en-US" altLang="ja-JP" sz="2200" dirty="0" smtClean="0">
              <a:latin typeface="Palatino Linotype" panose="02040502050505030304" pitchFamily="18" charset="0"/>
              <a:ea typeface="SimSun" panose="02010600030101010101" pitchFamily="2" charset="-122"/>
            </a:endParaRPr>
          </a:p>
          <a:p>
            <a:pPr algn="l"/>
            <a:r>
              <a:rPr lang="en-US" altLang="zh-CN" sz="2200" i="1" dirty="0" smtClean="0">
                <a:latin typeface="Palatino Linotype" panose="02040502050505030304" pitchFamily="18" charset="0"/>
                <a:ea typeface="SimSun" panose="02010600030101010101" pitchFamily="2" charset="-122"/>
              </a:rPr>
              <a:t>Thorn bushes spring up wherever the army has passed.	</a:t>
            </a:r>
            <a:r>
              <a:rPr lang="zh-TW" altLang="en-US" sz="2200" dirty="0">
                <a:latin typeface="Palatino Linotype" panose="02040502050505030304" pitchFamily="18" charset="0"/>
                <a:ea typeface="SimSun" panose="02010600030101010101" pitchFamily="2" charset="-122"/>
              </a:rPr>
              <a:t>師之所處，荊棘生焉。</a:t>
            </a:r>
            <a:endParaRPr lang="en-US" altLang="zh-CN" sz="2200" dirty="0" smtClean="0">
              <a:latin typeface="Palatino Linotype" panose="02040502050505030304" pitchFamily="18" charset="0"/>
              <a:ea typeface="SimSun" panose="02010600030101010101" pitchFamily="2" charset="-122"/>
            </a:endParaRPr>
          </a:p>
          <a:p>
            <a:pPr algn="l"/>
            <a:r>
              <a:rPr lang="en-US" altLang="zh-CN" sz="2200" i="1" dirty="0" smtClean="0">
                <a:latin typeface="Palatino Linotype" panose="02040502050505030304" pitchFamily="18" charset="0"/>
                <a:ea typeface="SimSun" panose="02010600030101010101" pitchFamily="2" charset="-122"/>
              </a:rPr>
              <a:t>Lean years follow in the wake of a great war.		</a:t>
            </a:r>
            <a:r>
              <a:rPr lang="zh-TW" altLang="en-US" sz="2200" dirty="0">
                <a:latin typeface="Palatino Linotype" panose="02040502050505030304" pitchFamily="18" charset="0"/>
                <a:ea typeface="SimSun" panose="02010600030101010101" pitchFamily="2" charset="-122"/>
              </a:rPr>
              <a:t>大軍之後，必有凶年。</a:t>
            </a:r>
            <a:endParaRPr lang="en-US" altLang="zh-CN" sz="2200" dirty="0" smtClean="0">
              <a:latin typeface="Palatino Linotype" panose="02040502050505030304" pitchFamily="18" charset="0"/>
              <a:ea typeface="SimSun" panose="02010600030101010101" pitchFamily="2" charset="-122"/>
            </a:endParaRPr>
          </a:p>
          <a:p>
            <a:pPr algn="l"/>
            <a:r>
              <a:rPr lang="en-US" altLang="zh-CN" sz="2200" i="1" dirty="0" smtClean="0">
                <a:latin typeface="Palatino Linotype" panose="02040502050505030304" pitchFamily="18" charset="0"/>
                <a:ea typeface="SimSun" panose="02010600030101010101" pitchFamily="2" charset="-122"/>
              </a:rPr>
              <a:t>Just do what needs to be done.				</a:t>
            </a:r>
            <a:r>
              <a:rPr lang="ja-JP" altLang="en-US" sz="2200" dirty="0">
                <a:latin typeface="Palatino Linotype" panose="02040502050505030304" pitchFamily="18" charset="0"/>
                <a:ea typeface="SimSun" panose="02010600030101010101" pitchFamily="2" charset="-122"/>
              </a:rPr>
              <a:t>善有果而已，</a:t>
            </a:r>
            <a:endParaRPr lang="en-US" altLang="zh-CN" sz="2200" dirty="0" smtClean="0">
              <a:latin typeface="Palatino Linotype" panose="02040502050505030304" pitchFamily="18" charset="0"/>
              <a:ea typeface="SimSun" panose="02010600030101010101" pitchFamily="2" charset="-122"/>
            </a:endParaRPr>
          </a:p>
          <a:p>
            <a:pPr algn="l"/>
            <a:r>
              <a:rPr lang="en-US" altLang="zh-CN" sz="2200" i="1" dirty="0" smtClean="0">
                <a:latin typeface="Palatino Linotype" panose="02040502050505030304" pitchFamily="18" charset="0"/>
                <a:ea typeface="SimSun" panose="02010600030101010101" pitchFamily="2" charset="-122"/>
              </a:rPr>
              <a:t>Never take advantage of power.				</a:t>
            </a:r>
            <a:r>
              <a:rPr lang="zh-TW" altLang="en-US" sz="2200" dirty="0">
                <a:latin typeface="Palatino Linotype" panose="02040502050505030304" pitchFamily="18" charset="0"/>
                <a:ea typeface="SimSun" panose="02010600030101010101" pitchFamily="2" charset="-122"/>
              </a:rPr>
              <a:t>不敢以取強。</a:t>
            </a:r>
            <a:endParaRPr lang="en-US" altLang="zh-CN" sz="2200" dirty="0" smtClean="0">
              <a:latin typeface="Palatino Linotype" panose="02040502050505030304" pitchFamily="18" charset="0"/>
              <a:ea typeface="SimSun" panose="02010600030101010101" pitchFamily="2" charset="-122"/>
            </a:endParaRPr>
          </a:p>
        </p:txBody>
      </p:sp>
    </p:spTree>
    <p:extLst>
      <p:ext uri="{BB962C8B-B14F-4D97-AF65-F5344CB8AC3E}">
        <p14:creationId xmlns:p14="http://schemas.microsoft.com/office/powerpoint/2010/main" val="4313514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6700"/>
            <a:ext cx="9144000" cy="1041400"/>
          </a:xfrm>
        </p:spPr>
        <p:txBody>
          <a:bodyPr>
            <a:normAutofit fontScale="90000"/>
          </a:bodyPr>
          <a:lstStyle/>
          <a:p>
            <a:r>
              <a:rPr lang="en-US" sz="2200" b="1" dirty="0">
                <a:latin typeface="Palatino Linotype" panose="02040502050505030304" pitchFamily="18" charset="0"/>
              </a:rPr>
              <a:t>The </a:t>
            </a:r>
            <a:r>
              <a:rPr lang="en-US" sz="2200" b="1" dirty="0" smtClean="0">
                <a:latin typeface="Palatino Linotype" panose="02040502050505030304" pitchFamily="18" charset="0"/>
              </a:rPr>
              <a:t>third global </a:t>
            </a:r>
            <a:r>
              <a:rPr lang="en-US" sz="2200" b="1" dirty="0">
                <a:latin typeface="Palatino Linotype" panose="02040502050505030304" pitchFamily="18" charset="0"/>
              </a:rPr>
              <a:t>root: </a:t>
            </a:r>
            <a:r>
              <a:rPr lang="en-US" sz="2200" b="1" dirty="0" smtClean="0">
                <a:latin typeface="Palatino Linotype" panose="02040502050505030304" pitchFamily="18" charset="0"/>
              </a:rPr>
              <a:t>Central China, </a:t>
            </a:r>
            <a:r>
              <a:rPr lang="en-US" sz="2200" b="1" dirty="0">
                <a:latin typeface="Palatino Linotype" panose="02040502050505030304" pitchFamily="18" charset="0"/>
              </a:rPr>
              <a:t>early </a:t>
            </a:r>
            <a:r>
              <a:rPr lang="en-US" sz="2200" b="1" dirty="0" smtClean="0">
                <a:latin typeface="Palatino Linotype" panose="02040502050505030304" pitchFamily="18" charset="0"/>
              </a:rPr>
              <a:t>antiquity, adaptation</a:t>
            </a:r>
            <a:br>
              <a:rPr lang="en-US" sz="2200" b="1" dirty="0" smtClean="0">
                <a:latin typeface="Palatino Linotype" panose="02040502050505030304" pitchFamily="18" charset="0"/>
              </a:rPr>
            </a:br>
            <a:endParaRPr lang="en-US" sz="2400" dirty="0">
              <a:latin typeface="Palatino Linotype" panose="02040502050505030304" pitchFamily="18" charset="0"/>
            </a:endParaRPr>
          </a:p>
        </p:txBody>
      </p:sp>
      <p:sp>
        <p:nvSpPr>
          <p:cNvPr id="3" name="Subtitle 2"/>
          <p:cNvSpPr>
            <a:spLocks noGrp="1"/>
          </p:cNvSpPr>
          <p:nvPr>
            <p:ph type="subTitle" idx="1"/>
          </p:nvPr>
        </p:nvSpPr>
        <p:spPr>
          <a:xfrm>
            <a:off x="584200" y="1536700"/>
            <a:ext cx="11163300" cy="5194300"/>
          </a:xfrm>
        </p:spPr>
        <p:txBody>
          <a:bodyPr>
            <a:normAutofit/>
          </a:bodyPr>
          <a:lstStyle/>
          <a:p>
            <a:pPr algn="l"/>
            <a:r>
              <a:rPr lang="en-US" altLang="zh-CN" sz="2200" dirty="0" smtClean="0">
                <a:solidFill>
                  <a:schemeClr val="bg1">
                    <a:lumMod val="65000"/>
                  </a:schemeClr>
                </a:solidFill>
                <a:latin typeface="Palatino Linotype" panose="02040502050505030304" pitchFamily="18" charset="0"/>
                <a:ea typeface="SimSun" panose="02010600030101010101" pitchFamily="2" charset="-122"/>
              </a:rPr>
              <a:t>Lao Tzu/Laozi </a:t>
            </a:r>
            <a:r>
              <a:rPr lang="ja-JP" altLang="en-US" sz="2200" dirty="0">
                <a:solidFill>
                  <a:schemeClr val="bg1">
                    <a:lumMod val="65000"/>
                  </a:schemeClr>
                </a:solidFill>
                <a:latin typeface="Palatino Linotype" panose="02040502050505030304" pitchFamily="18" charset="0"/>
                <a:ea typeface="SimSun" panose="02010600030101010101" pitchFamily="2" charset="-122"/>
              </a:rPr>
              <a:t>老</a:t>
            </a:r>
            <a:r>
              <a:rPr lang="ja-JP" altLang="en-US" sz="2200" dirty="0" smtClean="0">
                <a:solidFill>
                  <a:schemeClr val="bg1">
                    <a:lumMod val="65000"/>
                  </a:schemeClr>
                </a:solidFill>
                <a:latin typeface="Palatino Linotype" panose="02040502050505030304" pitchFamily="18" charset="0"/>
                <a:ea typeface="SimSun" panose="02010600030101010101" pitchFamily="2" charset="-122"/>
              </a:rPr>
              <a:t>子</a:t>
            </a:r>
            <a:r>
              <a:rPr lang="en-US" altLang="ja-JP" sz="2200" dirty="0" smtClean="0">
                <a:solidFill>
                  <a:schemeClr val="bg1">
                    <a:lumMod val="65000"/>
                  </a:schemeClr>
                </a:solidFill>
                <a:latin typeface="Palatino Linotype" panose="02040502050505030304" pitchFamily="18" charset="0"/>
                <a:ea typeface="SimSun" panose="02010600030101010101" pitchFamily="2" charset="-122"/>
              </a:rPr>
              <a:t> </a:t>
            </a:r>
            <a:r>
              <a:rPr lang="en-US" altLang="ja-JP" sz="2200" i="1" dirty="0" err="1" smtClean="0">
                <a:solidFill>
                  <a:schemeClr val="bg1">
                    <a:lumMod val="65000"/>
                  </a:schemeClr>
                </a:solidFill>
                <a:latin typeface="Palatino Linotype" panose="02040502050505030304" pitchFamily="18" charset="0"/>
                <a:ea typeface="SimSun" panose="02010600030101010101" pitchFamily="2" charset="-122"/>
              </a:rPr>
              <a:t>Daodejing</a:t>
            </a:r>
            <a:r>
              <a:rPr lang="en-US" altLang="ja-JP" sz="2200" dirty="0" smtClean="0">
                <a:solidFill>
                  <a:schemeClr val="bg1">
                    <a:lumMod val="65000"/>
                  </a:schemeClr>
                </a:solidFill>
                <a:latin typeface="Palatino Linotype" panose="02040502050505030304" pitchFamily="18" charset="0"/>
                <a:ea typeface="SimSun" panose="02010600030101010101" pitchFamily="2" charset="-122"/>
              </a:rPr>
              <a:t> </a:t>
            </a:r>
            <a:r>
              <a:rPr lang="ja-JP" altLang="en-US" sz="2200" dirty="0">
                <a:solidFill>
                  <a:schemeClr val="bg1">
                    <a:lumMod val="65000"/>
                  </a:schemeClr>
                </a:solidFill>
                <a:latin typeface="Palatino Linotype" panose="02040502050505030304" pitchFamily="18" charset="0"/>
                <a:ea typeface="SimSun" panose="02010600030101010101" pitchFamily="2" charset="-122"/>
              </a:rPr>
              <a:t>道德</a:t>
            </a:r>
            <a:r>
              <a:rPr lang="ja-JP" altLang="en-US" sz="2200" dirty="0" smtClean="0">
                <a:solidFill>
                  <a:schemeClr val="bg1">
                    <a:lumMod val="65000"/>
                  </a:schemeClr>
                </a:solidFill>
                <a:latin typeface="Palatino Linotype" panose="02040502050505030304" pitchFamily="18" charset="0"/>
                <a:ea typeface="SimSun" panose="02010600030101010101" pitchFamily="2" charset="-122"/>
              </a:rPr>
              <a:t>經 </a:t>
            </a:r>
            <a:r>
              <a:rPr lang="en-US" altLang="ja-JP" sz="2200" dirty="0" smtClean="0">
                <a:latin typeface="Palatino Linotype" panose="02040502050505030304" pitchFamily="18" charset="0"/>
                <a:ea typeface="SimSun" panose="02010600030101010101" pitchFamily="2" charset="-122"/>
              </a:rPr>
              <a:t>verse 30 stanza 2</a:t>
            </a:r>
          </a:p>
          <a:p>
            <a:pPr algn="l"/>
            <a:endParaRPr lang="en-US" altLang="zh-CN" sz="2200" dirty="0">
              <a:latin typeface="Palatino Linotype" panose="02040502050505030304" pitchFamily="18" charset="0"/>
              <a:ea typeface="SimSun" panose="02010600030101010101" pitchFamily="2" charset="-122"/>
            </a:endParaRPr>
          </a:p>
          <a:p>
            <a:pPr algn="l"/>
            <a:r>
              <a:rPr lang="en-US" altLang="zh-CN" sz="2200" i="1" dirty="0" smtClean="0">
                <a:latin typeface="Palatino Linotype" panose="02040502050505030304" pitchFamily="18" charset="0"/>
                <a:ea typeface="SimSun" panose="02010600030101010101" pitchFamily="2" charset="-122"/>
              </a:rPr>
              <a:t>Achieve results,						</a:t>
            </a:r>
            <a:r>
              <a:rPr lang="ja-JP" altLang="en-US" sz="2200" dirty="0" smtClean="0">
                <a:latin typeface="SimSun" panose="02010600030101010101" pitchFamily="2" charset="-122"/>
                <a:ea typeface="SimSun" panose="02010600030101010101" pitchFamily="2" charset="-122"/>
              </a:rPr>
              <a:t>果</a:t>
            </a:r>
            <a:endParaRPr lang="en-US" altLang="zh-CN" sz="2200" i="1" dirty="0" smtClean="0">
              <a:latin typeface="SimSun" panose="02010600030101010101" pitchFamily="2" charset="-122"/>
              <a:ea typeface="SimSun" panose="02010600030101010101" pitchFamily="2" charset="-122"/>
            </a:endParaRPr>
          </a:p>
          <a:p>
            <a:pPr algn="l"/>
            <a:r>
              <a:rPr lang="en-US" altLang="zh-CN" sz="2200" i="1" dirty="0" smtClean="0">
                <a:latin typeface="Palatino Linotype" panose="02040502050505030304" pitchFamily="18" charset="0"/>
                <a:ea typeface="SimSun" panose="02010600030101010101" pitchFamily="2" charset="-122"/>
              </a:rPr>
              <a:t>but never glory in them.					</a:t>
            </a:r>
            <a:r>
              <a:rPr lang="ja-JP" altLang="en-US" sz="2200" dirty="0">
                <a:latin typeface="SimSun" panose="02010600030101010101" pitchFamily="2" charset="-122"/>
                <a:ea typeface="SimSun" panose="02010600030101010101" pitchFamily="2" charset="-122"/>
              </a:rPr>
              <a:t>而勿矜，</a:t>
            </a:r>
            <a:endParaRPr lang="en-US" altLang="zh-CN" sz="2200" i="1" dirty="0" smtClean="0">
              <a:latin typeface="SimSun" panose="02010600030101010101" pitchFamily="2" charset="-122"/>
              <a:ea typeface="SimSun" panose="02010600030101010101" pitchFamily="2" charset="-122"/>
            </a:endParaRPr>
          </a:p>
          <a:p>
            <a:pPr algn="l"/>
            <a:r>
              <a:rPr lang="en-US" altLang="zh-CN" sz="2200" i="1" dirty="0" smtClean="0">
                <a:latin typeface="Palatino Linotype" panose="02040502050505030304" pitchFamily="18" charset="0"/>
                <a:ea typeface="SimSun" panose="02010600030101010101" pitchFamily="2" charset="-122"/>
              </a:rPr>
              <a:t>Achieve results,						</a:t>
            </a:r>
            <a:r>
              <a:rPr lang="ja-JP" altLang="en-US" sz="2200" dirty="0">
                <a:latin typeface="SimSun" panose="02010600030101010101" pitchFamily="2" charset="-122"/>
                <a:ea typeface="SimSun" panose="02010600030101010101" pitchFamily="2" charset="-122"/>
              </a:rPr>
              <a:t>果</a:t>
            </a:r>
            <a:endParaRPr lang="en-US" altLang="zh-CN" sz="2200" i="1" dirty="0" smtClean="0">
              <a:latin typeface="SimSun" panose="02010600030101010101" pitchFamily="2" charset="-122"/>
              <a:ea typeface="SimSun" panose="02010600030101010101" pitchFamily="2" charset="-122"/>
            </a:endParaRPr>
          </a:p>
          <a:p>
            <a:pPr algn="l"/>
            <a:r>
              <a:rPr lang="en-US" altLang="zh-CN" sz="2200" i="1" dirty="0" smtClean="0">
                <a:latin typeface="Palatino Linotype" panose="02040502050505030304" pitchFamily="18" charset="0"/>
                <a:ea typeface="SimSun" panose="02010600030101010101" pitchFamily="2" charset="-122"/>
              </a:rPr>
              <a:t>but never boast.						</a:t>
            </a:r>
            <a:r>
              <a:rPr lang="ja-JP" altLang="en-US" sz="2200" dirty="0">
                <a:latin typeface="SimSun" panose="02010600030101010101" pitchFamily="2" charset="-122"/>
                <a:ea typeface="SimSun" panose="02010600030101010101" pitchFamily="2" charset="-122"/>
              </a:rPr>
              <a:t>而勿伐，</a:t>
            </a:r>
            <a:endParaRPr lang="en-US" altLang="zh-CN" sz="2200" dirty="0" smtClean="0">
              <a:latin typeface="SimSun" panose="02010600030101010101" pitchFamily="2" charset="-122"/>
              <a:ea typeface="SimSun" panose="02010600030101010101" pitchFamily="2" charset="-122"/>
            </a:endParaRPr>
          </a:p>
          <a:p>
            <a:pPr algn="l"/>
            <a:r>
              <a:rPr lang="en-US" altLang="zh-CN" sz="2200" i="1" dirty="0" smtClean="0">
                <a:latin typeface="Palatino Linotype" panose="02040502050505030304" pitchFamily="18" charset="0"/>
                <a:ea typeface="SimSun" panose="02010600030101010101" pitchFamily="2" charset="-122"/>
              </a:rPr>
              <a:t>Achieve results, 					(</a:t>
            </a:r>
            <a:r>
              <a:rPr lang="ja-JP" altLang="en-US" dirty="0" smtClean="0">
                <a:solidFill>
                  <a:prstClr val="black"/>
                </a:solidFill>
                <a:latin typeface="SimSun" panose="02010600030101010101" pitchFamily="2" charset="-122"/>
                <a:ea typeface="SimSun" panose="02010600030101010101" pitchFamily="2" charset="-122"/>
              </a:rPr>
              <a:t>果</a:t>
            </a:r>
            <a:endParaRPr lang="en-US" altLang="zh-CN" sz="2200" i="1" dirty="0" smtClean="0">
              <a:latin typeface="SimSun" panose="02010600030101010101" pitchFamily="2" charset="-122"/>
              <a:ea typeface="SimSun" panose="02010600030101010101" pitchFamily="2" charset="-122"/>
            </a:endParaRPr>
          </a:p>
          <a:p>
            <a:pPr algn="l"/>
            <a:r>
              <a:rPr lang="en-US" altLang="zh-CN" sz="2200" i="1" dirty="0" smtClean="0">
                <a:latin typeface="Palatino Linotype" panose="02040502050505030304" pitchFamily="18" charset="0"/>
                <a:ea typeface="SimSun" panose="02010600030101010101" pitchFamily="2" charset="-122"/>
              </a:rPr>
              <a:t>but never be proud.					</a:t>
            </a:r>
            <a:r>
              <a:rPr lang="ja-JP" altLang="en-US" sz="2200" dirty="0">
                <a:latin typeface="SimSun" panose="02010600030101010101" pitchFamily="2" charset="-122"/>
                <a:ea typeface="SimSun" panose="02010600030101010101" pitchFamily="2" charset="-122"/>
              </a:rPr>
              <a:t>而勿伐</a:t>
            </a:r>
            <a:r>
              <a:rPr lang="ja-JP" altLang="en-US" sz="2200" dirty="0" smtClean="0">
                <a:latin typeface="SimSun" panose="02010600030101010101" pitchFamily="2" charset="-122"/>
                <a:ea typeface="SimSun" panose="02010600030101010101" pitchFamily="2" charset="-122"/>
              </a:rPr>
              <a:t>，</a:t>
            </a:r>
            <a:r>
              <a:rPr lang="en-US" altLang="ja-JP" sz="2200" dirty="0" smtClean="0">
                <a:latin typeface="SimSun" panose="02010600030101010101" pitchFamily="2" charset="-122"/>
                <a:ea typeface="SimSun" panose="02010600030101010101" pitchFamily="2" charset="-122"/>
              </a:rPr>
              <a:t>)</a:t>
            </a:r>
            <a:endParaRPr lang="en-US" altLang="zh-CN" sz="2200" dirty="0" smtClean="0">
              <a:latin typeface="Palatino Linotype" panose="02040502050505030304" pitchFamily="18" charset="0"/>
              <a:ea typeface="SimSun" panose="02010600030101010101" pitchFamily="2" charset="-122"/>
            </a:endParaRPr>
          </a:p>
          <a:p>
            <a:pPr algn="l"/>
            <a:r>
              <a:rPr lang="en-US" altLang="zh-CN" sz="2200" i="1" dirty="0" smtClean="0">
                <a:latin typeface="Palatino Linotype" panose="02040502050505030304" pitchFamily="18" charset="0"/>
                <a:ea typeface="SimSun" panose="02010600030101010101" pitchFamily="2" charset="-122"/>
              </a:rPr>
              <a:t>Achieve results,						</a:t>
            </a:r>
            <a:r>
              <a:rPr lang="ja-JP" altLang="en-US" sz="2200" dirty="0">
                <a:solidFill>
                  <a:prstClr val="black"/>
                </a:solidFill>
                <a:latin typeface="SimSun" panose="02010600030101010101" pitchFamily="2" charset="-122"/>
                <a:ea typeface="SimSun" panose="02010600030101010101" pitchFamily="2" charset="-122"/>
              </a:rPr>
              <a:t>果</a:t>
            </a:r>
            <a:endParaRPr lang="en-US" altLang="zh-CN" sz="2200" i="1" dirty="0" smtClean="0">
              <a:latin typeface="SimSun" panose="02010600030101010101" pitchFamily="2" charset="-122"/>
              <a:ea typeface="SimSun" panose="02010600030101010101" pitchFamily="2" charset="-122"/>
            </a:endParaRPr>
          </a:p>
          <a:p>
            <a:pPr algn="l"/>
            <a:r>
              <a:rPr lang="en-US" altLang="zh-CN" sz="2200" i="1" dirty="0" smtClean="0">
                <a:latin typeface="Palatino Linotype" panose="02040502050505030304" pitchFamily="18" charset="0"/>
                <a:ea typeface="SimSun" panose="02010600030101010101" pitchFamily="2" charset="-122"/>
              </a:rPr>
              <a:t>because this is the natural way.				</a:t>
            </a:r>
            <a:r>
              <a:rPr lang="ja-JP" altLang="en-US" sz="2200" dirty="0">
                <a:latin typeface="Palatino Linotype" panose="02040502050505030304" pitchFamily="18" charset="0"/>
                <a:ea typeface="SimSun" panose="02010600030101010101" pitchFamily="2" charset="-122"/>
              </a:rPr>
              <a:t>而勿驕。</a:t>
            </a:r>
            <a:endParaRPr lang="en-US" altLang="zh-CN" sz="2200" i="1" dirty="0" smtClean="0">
              <a:latin typeface="Palatino Linotype" panose="02040502050505030304" pitchFamily="18" charset="0"/>
              <a:ea typeface="SimSun" panose="02010600030101010101" pitchFamily="2" charset="-122"/>
            </a:endParaRPr>
          </a:p>
          <a:p>
            <a:pPr algn="l"/>
            <a:r>
              <a:rPr lang="en-US" altLang="zh-CN" sz="2200" i="1" dirty="0" smtClean="0">
                <a:latin typeface="Palatino Linotype" panose="02040502050505030304" pitchFamily="18" charset="0"/>
                <a:ea typeface="SimSun" panose="02010600030101010101" pitchFamily="2" charset="-122"/>
              </a:rPr>
              <a:t>Achieve results,						</a:t>
            </a:r>
            <a:r>
              <a:rPr lang="ja-JP" altLang="en-US" sz="2200" dirty="0">
                <a:solidFill>
                  <a:prstClr val="black"/>
                </a:solidFill>
                <a:latin typeface="SimSun" panose="02010600030101010101" pitchFamily="2" charset="-122"/>
                <a:ea typeface="SimSun" panose="02010600030101010101" pitchFamily="2" charset="-122"/>
              </a:rPr>
              <a:t>果</a:t>
            </a:r>
            <a:endParaRPr lang="en-US" altLang="zh-CN" sz="2200" i="1" dirty="0" smtClean="0">
              <a:latin typeface="SimSun" panose="02010600030101010101" pitchFamily="2" charset="-122"/>
              <a:ea typeface="SimSun" panose="02010600030101010101" pitchFamily="2" charset="-122"/>
            </a:endParaRPr>
          </a:p>
          <a:p>
            <a:pPr algn="l"/>
            <a:r>
              <a:rPr lang="en-US" altLang="zh-CN" sz="2200" i="1" dirty="0" smtClean="0">
                <a:latin typeface="Palatino Linotype" panose="02040502050505030304" pitchFamily="18" charset="0"/>
                <a:ea typeface="SimSun" panose="02010600030101010101" pitchFamily="2" charset="-122"/>
              </a:rPr>
              <a:t>but not through violence.				</a:t>
            </a:r>
            <a:r>
              <a:rPr lang="ja-JP" altLang="en-US" sz="2200" dirty="0">
                <a:latin typeface="Palatino Linotype" panose="02040502050505030304" pitchFamily="18" charset="0"/>
                <a:ea typeface="SimSun" panose="02010600030101010101" pitchFamily="2" charset="-122"/>
              </a:rPr>
              <a:t>而不得已，</a:t>
            </a:r>
            <a:endParaRPr lang="en-US" altLang="zh-CN" sz="2200" dirty="0" smtClean="0">
              <a:latin typeface="Palatino Linotype" panose="02040502050505030304" pitchFamily="18" charset="0"/>
              <a:ea typeface="SimSun" panose="02010600030101010101" pitchFamily="2" charset="-122"/>
            </a:endParaRPr>
          </a:p>
        </p:txBody>
      </p:sp>
    </p:spTree>
    <p:extLst>
      <p:ext uri="{BB962C8B-B14F-4D97-AF65-F5344CB8AC3E}">
        <p14:creationId xmlns:p14="http://schemas.microsoft.com/office/powerpoint/2010/main" val="35198719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6700"/>
            <a:ext cx="9144000" cy="1041400"/>
          </a:xfrm>
        </p:spPr>
        <p:txBody>
          <a:bodyPr>
            <a:normAutofit fontScale="90000"/>
          </a:bodyPr>
          <a:lstStyle/>
          <a:p>
            <a:r>
              <a:rPr lang="en-US" sz="2200" b="1" dirty="0">
                <a:latin typeface="Palatino Linotype" panose="02040502050505030304" pitchFamily="18" charset="0"/>
              </a:rPr>
              <a:t>The </a:t>
            </a:r>
            <a:r>
              <a:rPr lang="en-US" sz="2200" b="1" dirty="0" smtClean="0">
                <a:latin typeface="Palatino Linotype" panose="02040502050505030304" pitchFamily="18" charset="0"/>
              </a:rPr>
              <a:t>third global </a:t>
            </a:r>
            <a:r>
              <a:rPr lang="en-US" sz="2200" b="1" dirty="0">
                <a:latin typeface="Palatino Linotype" panose="02040502050505030304" pitchFamily="18" charset="0"/>
              </a:rPr>
              <a:t>root: </a:t>
            </a:r>
            <a:r>
              <a:rPr lang="en-US" sz="2200" b="1" dirty="0" smtClean="0">
                <a:latin typeface="Palatino Linotype" panose="02040502050505030304" pitchFamily="18" charset="0"/>
              </a:rPr>
              <a:t>Central China, </a:t>
            </a:r>
            <a:r>
              <a:rPr lang="en-US" sz="2200" b="1" dirty="0">
                <a:latin typeface="Palatino Linotype" panose="02040502050505030304" pitchFamily="18" charset="0"/>
              </a:rPr>
              <a:t>early </a:t>
            </a:r>
            <a:r>
              <a:rPr lang="en-US" sz="2200" b="1" dirty="0" smtClean="0">
                <a:latin typeface="Palatino Linotype" panose="02040502050505030304" pitchFamily="18" charset="0"/>
              </a:rPr>
              <a:t>antiquity, adaptation</a:t>
            </a:r>
            <a:br>
              <a:rPr lang="en-US" sz="2200" b="1" dirty="0" smtClean="0">
                <a:latin typeface="Palatino Linotype" panose="02040502050505030304" pitchFamily="18" charset="0"/>
              </a:rPr>
            </a:br>
            <a:endParaRPr lang="en-US" sz="2400" dirty="0">
              <a:latin typeface="Palatino Linotype" panose="02040502050505030304" pitchFamily="18" charset="0"/>
            </a:endParaRPr>
          </a:p>
        </p:txBody>
      </p:sp>
      <p:sp>
        <p:nvSpPr>
          <p:cNvPr id="3" name="Subtitle 2"/>
          <p:cNvSpPr>
            <a:spLocks noGrp="1"/>
          </p:cNvSpPr>
          <p:nvPr>
            <p:ph type="subTitle" idx="1"/>
          </p:nvPr>
        </p:nvSpPr>
        <p:spPr>
          <a:xfrm>
            <a:off x="584200" y="1536700"/>
            <a:ext cx="11163300" cy="4689928"/>
          </a:xfrm>
        </p:spPr>
        <p:txBody>
          <a:bodyPr>
            <a:normAutofit/>
          </a:bodyPr>
          <a:lstStyle/>
          <a:p>
            <a:pPr algn="l"/>
            <a:r>
              <a:rPr lang="en-US" altLang="zh-CN" sz="2200" dirty="0" smtClean="0">
                <a:solidFill>
                  <a:schemeClr val="bg1">
                    <a:lumMod val="65000"/>
                  </a:schemeClr>
                </a:solidFill>
                <a:latin typeface="Palatino Linotype" panose="02040502050505030304" pitchFamily="18" charset="0"/>
                <a:ea typeface="SimSun" panose="02010600030101010101" pitchFamily="2" charset="-122"/>
              </a:rPr>
              <a:t>Lao Tzu/Laozi </a:t>
            </a:r>
            <a:r>
              <a:rPr lang="ja-JP" altLang="en-US" sz="2200" dirty="0">
                <a:solidFill>
                  <a:schemeClr val="bg1">
                    <a:lumMod val="65000"/>
                  </a:schemeClr>
                </a:solidFill>
                <a:latin typeface="Palatino Linotype" panose="02040502050505030304" pitchFamily="18" charset="0"/>
                <a:ea typeface="SimSun" panose="02010600030101010101" pitchFamily="2" charset="-122"/>
              </a:rPr>
              <a:t>老</a:t>
            </a:r>
            <a:r>
              <a:rPr lang="ja-JP" altLang="en-US" sz="2200" dirty="0" smtClean="0">
                <a:solidFill>
                  <a:schemeClr val="bg1">
                    <a:lumMod val="65000"/>
                  </a:schemeClr>
                </a:solidFill>
                <a:latin typeface="Palatino Linotype" panose="02040502050505030304" pitchFamily="18" charset="0"/>
                <a:ea typeface="SimSun" panose="02010600030101010101" pitchFamily="2" charset="-122"/>
              </a:rPr>
              <a:t>子</a:t>
            </a:r>
            <a:r>
              <a:rPr lang="en-US" altLang="ja-JP" sz="2200" dirty="0" smtClean="0">
                <a:solidFill>
                  <a:schemeClr val="bg1">
                    <a:lumMod val="65000"/>
                  </a:schemeClr>
                </a:solidFill>
                <a:latin typeface="Palatino Linotype" panose="02040502050505030304" pitchFamily="18" charset="0"/>
                <a:ea typeface="SimSun" panose="02010600030101010101" pitchFamily="2" charset="-122"/>
              </a:rPr>
              <a:t> </a:t>
            </a:r>
            <a:r>
              <a:rPr lang="en-US" altLang="ja-JP" sz="2200" i="1" dirty="0" err="1" smtClean="0">
                <a:solidFill>
                  <a:schemeClr val="bg1">
                    <a:lumMod val="65000"/>
                  </a:schemeClr>
                </a:solidFill>
                <a:latin typeface="Palatino Linotype" panose="02040502050505030304" pitchFamily="18" charset="0"/>
                <a:ea typeface="SimSun" panose="02010600030101010101" pitchFamily="2" charset="-122"/>
              </a:rPr>
              <a:t>Daodejing</a:t>
            </a:r>
            <a:r>
              <a:rPr lang="en-US" altLang="ja-JP" sz="2200" dirty="0" smtClean="0">
                <a:solidFill>
                  <a:schemeClr val="bg1">
                    <a:lumMod val="65000"/>
                  </a:schemeClr>
                </a:solidFill>
                <a:latin typeface="Palatino Linotype" panose="02040502050505030304" pitchFamily="18" charset="0"/>
                <a:ea typeface="SimSun" panose="02010600030101010101" pitchFamily="2" charset="-122"/>
              </a:rPr>
              <a:t> </a:t>
            </a:r>
            <a:r>
              <a:rPr lang="ja-JP" altLang="en-US" sz="2200" dirty="0">
                <a:solidFill>
                  <a:schemeClr val="bg1">
                    <a:lumMod val="65000"/>
                  </a:schemeClr>
                </a:solidFill>
                <a:latin typeface="Palatino Linotype" panose="02040502050505030304" pitchFamily="18" charset="0"/>
                <a:ea typeface="SimSun" panose="02010600030101010101" pitchFamily="2" charset="-122"/>
              </a:rPr>
              <a:t>道德經</a:t>
            </a:r>
            <a:r>
              <a:rPr lang="en-US" altLang="ja-JP" sz="2200" dirty="0" smtClean="0">
                <a:solidFill>
                  <a:schemeClr val="bg1">
                    <a:lumMod val="65000"/>
                  </a:schemeClr>
                </a:solidFill>
                <a:latin typeface="Palatino Linotype" panose="02040502050505030304" pitchFamily="18" charset="0"/>
                <a:ea typeface="SimSun" panose="02010600030101010101" pitchFamily="2" charset="-122"/>
              </a:rPr>
              <a:t> </a:t>
            </a:r>
            <a:r>
              <a:rPr lang="en-US" altLang="ja-JP" sz="2200" dirty="0" smtClean="0">
                <a:latin typeface="Palatino Linotype" panose="02040502050505030304" pitchFamily="18" charset="0"/>
                <a:ea typeface="SimSun" panose="02010600030101010101" pitchFamily="2" charset="-122"/>
              </a:rPr>
              <a:t>verse 30 stanza 3</a:t>
            </a:r>
          </a:p>
          <a:p>
            <a:pPr algn="l"/>
            <a:endParaRPr lang="en-US" altLang="zh-CN" sz="2200" dirty="0">
              <a:latin typeface="Palatino Linotype" panose="02040502050505030304" pitchFamily="18" charset="0"/>
              <a:ea typeface="SimSun" panose="02010600030101010101" pitchFamily="2" charset="-122"/>
            </a:endParaRPr>
          </a:p>
          <a:p>
            <a:pPr algn="l"/>
            <a:r>
              <a:rPr lang="en-US" altLang="zh-CN" sz="2200" i="1" dirty="0" smtClean="0">
                <a:latin typeface="Palatino Linotype" panose="02040502050505030304" pitchFamily="18" charset="0"/>
                <a:ea typeface="SimSun" panose="02010600030101010101" pitchFamily="2" charset="-122"/>
              </a:rPr>
              <a:t>Force is followed by loss of strength.				</a:t>
            </a:r>
            <a:r>
              <a:rPr lang="zh-TW" altLang="en-US" sz="2200" dirty="0">
                <a:solidFill>
                  <a:prstClr val="black"/>
                </a:solidFill>
                <a:latin typeface="Palatino Linotype" panose="02040502050505030304" pitchFamily="18" charset="0"/>
                <a:ea typeface="SimSun" panose="02010600030101010101" pitchFamily="2" charset="-122"/>
              </a:rPr>
              <a:t>果而勿</a:t>
            </a:r>
            <a:r>
              <a:rPr lang="zh-TW" altLang="en-US" sz="2200" dirty="0" smtClean="0">
                <a:solidFill>
                  <a:prstClr val="black"/>
                </a:solidFill>
                <a:latin typeface="Palatino Linotype" panose="02040502050505030304" pitchFamily="18" charset="0"/>
                <a:ea typeface="SimSun" panose="02010600030101010101" pitchFamily="2" charset="-122"/>
              </a:rPr>
              <a:t>強物</a:t>
            </a:r>
            <a:r>
              <a:rPr lang="zh-TW" altLang="en-US" sz="2200" dirty="0">
                <a:solidFill>
                  <a:prstClr val="black"/>
                </a:solidFill>
                <a:latin typeface="Palatino Linotype" panose="02040502050505030304" pitchFamily="18" charset="0"/>
                <a:ea typeface="SimSun" panose="02010600030101010101" pitchFamily="2" charset="-122"/>
              </a:rPr>
              <a:t>壯則老，</a:t>
            </a:r>
            <a:r>
              <a:rPr lang="zh-TW" altLang="en-US" sz="2200" dirty="0" smtClean="0">
                <a:solidFill>
                  <a:prstClr val="black"/>
                </a:solidFill>
                <a:latin typeface="Palatino Linotype" panose="02040502050505030304" pitchFamily="18" charset="0"/>
                <a:ea typeface="SimSun" panose="02010600030101010101" pitchFamily="2" charset="-122"/>
              </a:rPr>
              <a:t> </a:t>
            </a:r>
            <a:r>
              <a:rPr lang="en-US" altLang="zh-CN" sz="2200" i="1" dirty="0" smtClean="0">
                <a:latin typeface="Palatino Linotype" panose="02040502050505030304" pitchFamily="18" charset="0"/>
                <a:ea typeface="SimSun" panose="02010600030101010101" pitchFamily="2" charset="-122"/>
              </a:rPr>
              <a:t>		</a:t>
            </a:r>
          </a:p>
          <a:p>
            <a:pPr algn="l"/>
            <a:r>
              <a:rPr lang="en-US" altLang="zh-CN" sz="2200" i="1" dirty="0" smtClean="0">
                <a:latin typeface="Palatino Linotype" panose="02040502050505030304" pitchFamily="18" charset="0"/>
                <a:ea typeface="SimSun" panose="02010600030101010101" pitchFamily="2" charset="-122"/>
              </a:rPr>
              <a:t>This is not the way of the Dao.					</a:t>
            </a:r>
            <a:r>
              <a:rPr lang="ja-JP" altLang="en-US" sz="2200" dirty="0">
                <a:latin typeface="Palatino Linotype" panose="02040502050505030304" pitchFamily="18" charset="0"/>
                <a:ea typeface="SimSun" panose="02010600030101010101" pitchFamily="2" charset="-122"/>
              </a:rPr>
              <a:t>是謂不道，</a:t>
            </a:r>
            <a:endParaRPr lang="en-US" altLang="zh-TW" sz="2200" dirty="0" smtClean="0">
              <a:solidFill>
                <a:prstClr val="black"/>
              </a:solidFill>
              <a:latin typeface="Palatino Linotype" panose="02040502050505030304" pitchFamily="18" charset="0"/>
              <a:ea typeface="SimSun" panose="02010600030101010101" pitchFamily="2" charset="-122"/>
            </a:endParaRPr>
          </a:p>
          <a:p>
            <a:pPr lvl="0" algn="l"/>
            <a:r>
              <a:rPr lang="en-US" altLang="zh-CN" sz="2200" i="1" dirty="0" smtClean="0">
                <a:latin typeface="Palatino Linotype" panose="02040502050505030304" pitchFamily="18" charset="0"/>
                <a:ea typeface="SimSun" panose="02010600030101010101" pitchFamily="2" charset="-122"/>
              </a:rPr>
              <a:t>That which goes against the Tao					</a:t>
            </a:r>
            <a:r>
              <a:rPr lang="zh-TW" altLang="en-US" sz="2200" dirty="0">
                <a:solidFill>
                  <a:prstClr val="black"/>
                </a:solidFill>
                <a:latin typeface="Palatino Linotype" panose="02040502050505030304" pitchFamily="18" charset="0"/>
                <a:ea typeface="SimSun" panose="02010600030101010101" pitchFamily="2" charset="-122"/>
              </a:rPr>
              <a:t>不</a:t>
            </a:r>
            <a:r>
              <a:rPr lang="zh-TW" altLang="en-US" sz="2200" dirty="0" smtClean="0">
                <a:solidFill>
                  <a:prstClr val="black"/>
                </a:solidFill>
                <a:latin typeface="Palatino Linotype" panose="02040502050505030304" pitchFamily="18" charset="0"/>
                <a:ea typeface="SimSun" panose="02010600030101010101" pitchFamily="2" charset="-122"/>
              </a:rPr>
              <a:t>道</a:t>
            </a:r>
            <a:endParaRPr lang="en-US" altLang="zh-CN" sz="2200" dirty="0">
              <a:solidFill>
                <a:prstClr val="black"/>
              </a:solidFill>
              <a:latin typeface="Palatino Linotype" panose="02040502050505030304" pitchFamily="18" charset="0"/>
              <a:ea typeface="SimSun" panose="02010600030101010101" pitchFamily="2" charset="-122"/>
            </a:endParaRPr>
          </a:p>
          <a:p>
            <a:pPr algn="l"/>
            <a:r>
              <a:rPr lang="en-US" altLang="zh-CN" sz="2200" i="1" dirty="0" smtClean="0">
                <a:latin typeface="Palatino Linotype" panose="02040502050505030304" pitchFamily="18" charset="0"/>
                <a:ea typeface="SimSun" panose="02010600030101010101" pitchFamily="2" charset="-122"/>
              </a:rPr>
              <a:t>comes to an early end.						</a:t>
            </a:r>
            <a:r>
              <a:rPr lang="zh-TW" altLang="en-US" sz="2200" dirty="0">
                <a:solidFill>
                  <a:prstClr val="black"/>
                </a:solidFill>
                <a:latin typeface="Palatino Linotype" panose="02040502050505030304" pitchFamily="18" charset="0"/>
                <a:ea typeface="SimSun" panose="02010600030101010101" pitchFamily="2" charset="-122"/>
              </a:rPr>
              <a:t>早已。</a:t>
            </a:r>
            <a:endParaRPr lang="en-US" altLang="zh-CN" sz="2200" i="1" dirty="0">
              <a:latin typeface="Palatino Linotype" panose="02040502050505030304" pitchFamily="18" charset="0"/>
              <a:ea typeface="SimSun" panose="02010600030101010101" pitchFamily="2" charset="-122"/>
            </a:endParaRPr>
          </a:p>
        </p:txBody>
      </p:sp>
    </p:spTree>
    <p:extLst>
      <p:ext uri="{BB962C8B-B14F-4D97-AF65-F5344CB8AC3E}">
        <p14:creationId xmlns:p14="http://schemas.microsoft.com/office/powerpoint/2010/main" val="4055297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6700"/>
            <a:ext cx="9144000" cy="1041400"/>
          </a:xfrm>
        </p:spPr>
        <p:txBody>
          <a:bodyPr>
            <a:normAutofit fontScale="90000"/>
          </a:bodyPr>
          <a:lstStyle/>
          <a:p>
            <a:r>
              <a:rPr lang="en-US" sz="2200" b="1" dirty="0" smtClean="0">
                <a:latin typeface="Palatino Linotype" panose="02040502050505030304" pitchFamily="18" charset="0"/>
              </a:rPr>
              <a:t>contents</a:t>
            </a:r>
            <a:endParaRPr lang="en-US" sz="2400" dirty="0">
              <a:latin typeface="Palatino Linotype" panose="02040502050505030304" pitchFamily="18" charset="0"/>
            </a:endParaRPr>
          </a:p>
        </p:txBody>
      </p:sp>
      <p:sp>
        <p:nvSpPr>
          <p:cNvPr id="3" name="Subtitle 2"/>
          <p:cNvSpPr>
            <a:spLocks noGrp="1"/>
          </p:cNvSpPr>
          <p:nvPr>
            <p:ph type="subTitle" idx="1"/>
          </p:nvPr>
        </p:nvSpPr>
        <p:spPr>
          <a:xfrm>
            <a:off x="584200" y="1536700"/>
            <a:ext cx="11163300" cy="4689928"/>
          </a:xfrm>
        </p:spPr>
        <p:txBody>
          <a:bodyPr>
            <a:normAutofit/>
          </a:bodyPr>
          <a:lstStyle/>
          <a:p>
            <a:endParaRPr lang="en-US" altLang="zh-CN" sz="2200" dirty="0">
              <a:latin typeface="SimSun" panose="02010600030101010101" pitchFamily="2" charset="-122"/>
              <a:ea typeface="SimSun" panose="02010600030101010101" pitchFamily="2" charset="-122"/>
            </a:endParaRPr>
          </a:p>
          <a:p>
            <a:pPr algn="l"/>
            <a:r>
              <a:rPr lang="en-US" altLang="zh-CN" sz="2200" dirty="0" err="1" smtClean="0">
                <a:latin typeface="Palatino Linotype" panose="02040502050505030304" pitchFamily="18" charset="0"/>
                <a:ea typeface="SimSun" panose="02010600030101010101" pitchFamily="2" charset="-122"/>
              </a:rPr>
              <a:t>Brundtland</a:t>
            </a:r>
            <a:r>
              <a:rPr lang="en-US" altLang="zh-CN" sz="2200" dirty="0" smtClean="0">
                <a:latin typeface="Palatino Linotype" panose="02040502050505030304" pitchFamily="18" charset="0"/>
                <a:ea typeface="SimSun" panose="02010600030101010101" pitchFamily="2" charset="-122"/>
              </a:rPr>
              <a:t> definition: </a:t>
            </a:r>
            <a:r>
              <a:rPr lang="en-US" altLang="zh-CN" sz="2200" dirty="0" smtClean="0">
                <a:latin typeface="Palatino Linotype" panose="02040502050505030304" pitchFamily="18" charset="0"/>
                <a:ea typeface="SimSun" panose="02010600030101010101" pitchFamily="2" charset="-122"/>
              </a:rPr>
              <a:t>a principle of justice</a:t>
            </a:r>
          </a:p>
          <a:p>
            <a:pPr algn="l"/>
            <a:r>
              <a:rPr lang="en-US" altLang="zh-CN" sz="2200" dirty="0" smtClean="0">
                <a:latin typeface="Palatino Linotype" panose="02040502050505030304" pitchFamily="18" charset="0"/>
                <a:ea typeface="SimSun" panose="02010600030101010101" pitchFamily="2" charset="-122"/>
              </a:rPr>
              <a:t>The economic root: </a:t>
            </a:r>
            <a:r>
              <a:rPr lang="en-US" altLang="zh-CN" sz="2200" dirty="0" err="1" smtClean="0">
                <a:latin typeface="Palatino Linotype" panose="02040502050505030304" pitchFamily="18" charset="0"/>
                <a:ea typeface="SimSun" panose="02010600030101010101" pitchFamily="2" charset="-122"/>
              </a:rPr>
              <a:t>Carlowitz</a:t>
            </a:r>
            <a:endParaRPr lang="en-US" altLang="zh-CN" sz="2200" dirty="0" smtClean="0">
              <a:latin typeface="Palatino Linotype" panose="02040502050505030304" pitchFamily="18" charset="0"/>
              <a:ea typeface="SimSun" panose="02010600030101010101" pitchFamily="2" charset="-122"/>
            </a:endParaRPr>
          </a:p>
          <a:p>
            <a:pPr algn="l"/>
            <a:r>
              <a:rPr lang="en-US" altLang="zh-CN" sz="2200" dirty="0" smtClean="0">
                <a:latin typeface="Palatino Linotype" panose="02040502050505030304" pitchFamily="18" charset="0"/>
                <a:ea typeface="SimSun" panose="02010600030101010101" pitchFamily="2" charset="-122"/>
              </a:rPr>
              <a:t>The geopolitical root: Mencius</a:t>
            </a:r>
          </a:p>
          <a:p>
            <a:pPr algn="l"/>
            <a:r>
              <a:rPr lang="en-US" altLang="zh-CN" sz="2200" dirty="0" smtClean="0">
                <a:latin typeface="Palatino Linotype" panose="02040502050505030304" pitchFamily="18" charset="0"/>
                <a:ea typeface="SimSun" panose="02010600030101010101" pitchFamily="2" charset="-122"/>
              </a:rPr>
              <a:t>The adaptive root: Laozi</a:t>
            </a:r>
          </a:p>
          <a:p>
            <a:pPr algn="l"/>
            <a:r>
              <a:rPr lang="en-US" altLang="zh-CN" sz="2200" dirty="0" smtClean="0">
                <a:latin typeface="Palatino Linotype" panose="02040502050505030304" pitchFamily="18" charset="0"/>
                <a:ea typeface="SimSun" panose="02010600030101010101" pitchFamily="2" charset="-122"/>
              </a:rPr>
              <a:t>The evolutionary root: Kant</a:t>
            </a:r>
          </a:p>
          <a:p>
            <a:pPr algn="l"/>
            <a:r>
              <a:rPr lang="en-US" altLang="zh-CN" sz="2200" dirty="0" smtClean="0">
                <a:latin typeface="Palatino Linotype" panose="02040502050505030304" pitchFamily="18" charset="0"/>
                <a:ea typeface="SimSun" panose="02010600030101010101" pitchFamily="2" charset="-122"/>
              </a:rPr>
              <a:t>One </a:t>
            </a:r>
            <a:r>
              <a:rPr lang="en-US" altLang="zh-CN" sz="2200" dirty="0">
                <a:latin typeface="Palatino Linotype" panose="02040502050505030304" pitchFamily="18" charset="0"/>
                <a:ea typeface="SimSun" panose="02010600030101010101" pitchFamily="2" charset="-122"/>
              </a:rPr>
              <a:t>future outlook</a:t>
            </a:r>
            <a:r>
              <a:rPr lang="en-US" altLang="zh-CN" sz="2200" dirty="0" smtClean="0">
                <a:latin typeface="Palatino Linotype" panose="02040502050505030304" pitchFamily="18" charset="0"/>
                <a:ea typeface="SimSun" panose="02010600030101010101" pitchFamily="2" charset="-122"/>
              </a:rPr>
              <a:t>: key features of integrative sustainable policies </a:t>
            </a:r>
            <a:endParaRPr lang="en-US" altLang="zh-CN" sz="2200" dirty="0">
              <a:latin typeface="Palatino Linotype" panose="02040502050505030304" pitchFamily="18" charset="0"/>
              <a:ea typeface="SimSun" panose="02010600030101010101" pitchFamily="2" charset="-122"/>
            </a:endParaRPr>
          </a:p>
        </p:txBody>
      </p:sp>
    </p:spTree>
    <p:extLst>
      <p:ext uri="{BB962C8B-B14F-4D97-AF65-F5344CB8AC3E}">
        <p14:creationId xmlns:p14="http://schemas.microsoft.com/office/powerpoint/2010/main" val="13334266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6700"/>
            <a:ext cx="9144000" cy="1041400"/>
          </a:xfrm>
        </p:spPr>
        <p:txBody>
          <a:bodyPr>
            <a:normAutofit fontScale="90000"/>
          </a:bodyPr>
          <a:lstStyle/>
          <a:p>
            <a:r>
              <a:rPr lang="en-US" sz="2200" b="1" dirty="0">
                <a:latin typeface="Palatino Linotype" panose="02040502050505030304" pitchFamily="18" charset="0"/>
              </a:rPr>
              <a:t>The </a:t>
            </a:r>
            <a:r>
              <a:rPr lang="en-US" sz="2200" b="1" dirty="0" smtClean="0">
                <a:latin typeface="Palatino Linotype" panose="02040502050505030304" pitchFamily="18" charset="0"/>
              </a:rPr>
              <a:t>third global </a:t>
            </a:r>
            <a:r>
              <a:rPr lang="en-US" sz="2200" b="1" dirty="0">
                <a:latin typeface="Palatino Linotype" panose="02040502050505030304" pitchFamily="18" charset="0"/>
              </a:rPr>
              <a:t>root: </a:t>
            </a:r>
            <a:r>
              <a:rPr lang="en-US" sz="2200" b="1" dirty="0" smtClean="0">
                <a:latin typeface="Palatino Linotype" panose="02040502050505030304" pitchFamily="18" charset="0"/>
              </a:rPr>
              <a:t>Central China, </a:t>
            </a:r>
            <a:r>
              <a:rPr lang="en-US" sz="2200" b="1" dirty="0">
                <a:latin typeface="Palatino Linotype" panose="02040502050505030304" pitchFamily="18" charset="0"/>
              </a:rPr>
              <a:t>early </a:t>
            </a:r>
            <a:r>
              <a:rPr lang="en-US" sz="2200" b="1" dirty="0" smtClean="0">
                <a:latin typeface="Palatino Linotype" panose="02040502050505030304" pitchFamily="18" charset="0"/>
              </a:rPr>
              <a:t>antiquity, adaptation</a:t>
            </a:r>
            <a:br>
              <a:rPr lang="en-US" sz="2200" b="1" dirty="0" smtClean="0">
                <a:latin typeface="Palatino Linotype" panose="02040502050505030304" pitchFamily="18" charset="0"/>
              </a:rPr>
            </a:br>
            <a:endParaRPr lang="en-US" sz="2400" dirty="0">
              <a:latin typeface="Palatino Linotype" panose="02040502050505030304" pitchFamily="18" charset="0"/>
            </a:endParaRPr>
          </a:p>
        </p:txBody>
      </p:sp>
      <p:sp>
        <p:nvSpPr>
          <p:cNvPr id="3" name="Subtitle 2"/>
          <p:cNvSpPr>
            <a:spLocks noGrp="1"/>
          </p:cNvSpPr>
          <p:nvPr>
            <p:ph type="subTitle" idx="1"/>
          </p:nvPr>
        </p:nvSpPr>
        <p:spPr>
          <a:xfrm>
            <a:off x="584200" y="1536700"/>
            <a:ext cx="11163300" cy="4689928"/>
          </a:xfrm>
        </p:spPr>
        <p:txBody>
          <a:bodyPr>
            <a:normAutofit/>
          </a:bodyPr>
          <a:lstStyle/>
          <a:p>
            <a:pPr algn="l"/>
            <a:r>
              <a:rPr lang="en-US" altLang="zh-CN" sz="2200" dirty="0" smtClean="0">
                <a:latin typeface="Palatino Linotype" panose="02040502050505030304" pitchFamily="18" charset="0"/>
                <a:ea typeface="SimSun" panose="02010600030101010101" pitchFamily="2" charset="-122"/>
              </a:rPr>
              <a:t>Lao Tzu/Laozi </a:t>
            </a:r>
            <a:r>
              <a:rPr lang="ja-JP" altLang="en-US" sz="2200" dirty="0" smtClean="0">
                <a:latin typeface="Palatino Linotype" panose="02040502050505030304" pitchFamily="18" charset="0"/>
                <a:ea typeface="SimSun" panose="02010600030101010101" pitchFamily="2" charset="-122"/>
              </a:rPr>
              <a:t>老子 </a:t>
            </a:r>
            <a:r>
              <a:rPr lang="en-US" altLang="ja-JP" sz="2200" dirty="0" smtClean="0">
                <a:latin typeface="Palatino Linotype" panose="02040502050505030304" pitchFamily="18" charset="0"/>
                <a:ea typeface="SimSun" panose="02010600030101010101" pitchFamily="2" charset="-122"/>
              </a:rPr>
              <a:t>(6</a:t>
            </a:r>
            <a:r>
              <a:rPr lang="en-US" altLang="ja-JP" sz="2200" baseline="30000" dirty="0" smtClean="0">
                <a:latin typeface="Palatino Linotype" panose="02040502050505030304" pitchFamily="18" charset="0"/>
                <a:ea typeface="SimSun" panose="02010600030101010101" pitchFamily="2" charset="-122"/>
              </a:rPr>
              <a:t>th</a:t>
            </a:r>
            <a:r>
              <a:rPr lang="en-US" altLang="ja-JP" sz="2200" dirty="0" smtClean="0">
                <a:latin typeface="Palatino Linotype" panose="02040502050505030304" pitchFamily="18" charset="0"/>
                <a:ea typeface="SimSun" panose="02010600030101010101" pitchFamily="2" charset="-122"/>
              </a:rPr>
              <a:t> C BCE) </a:t>
            </a:r>
            <a:r>
              <a:rPr lang="en-US" altLang="ja-JP" sz="2200" i="1" dirty="0" err="1" smtClean="0">
                <a:latin typeface="Palatino Linotype" panose="02040502050505030304" pitchFamily="18" charset="0"/>
                <a:ea typeface="SimSun" panose="02010600030101010101" pitchFamily="2" charset="-122"/>
              </a:rPr>
              <a:t>Daodejing</a:t>
            </a:r>
            <a:r>
              <a:rPr lang="ja-JP" altLang="en-US" sz="2200" dirty="0">
                <a:latin typeface="Palatino Linotype" panose="02040502050505030304" pitchFamily="18" charset="0"/>
                <a:ea typeface="SimSun" panose="02010600030101010101" pitchFamily="2" charset="-122"/>
              </a:rPr>
              <a:t>道德經</a:t>
            </a:r>
            <a:endParaRPr lang="en-US" altLang="zh-CN" sz="2200" dirty="0">
              <a:latin typeface="Palatino Linotype" panose="02040502050505030304" pitchFamily="18" charset="0"/>
              <a:ea typeface="SimSun" panose="02010600030101010101" pitchFamily="2" charset="-122"/>
            </a:endParaRPr>
          </a:p>
          <a:p>
            <a:pPr algn="l"/>
            <a:endParaRPr lang="en-US" altLang="ja-JP" sz="2200" i="1" dirty="0" smtClean="0">
              <a:latin typeface="Palatino Linotype" panose="02040502050505030304" pitchFamily="18" charset="0"/>
              <a:ea typeface="SimSun" panose="02010600030101010101" pitchFamily="2" charset="-122"/>
            </a:endParaRPr>
          </a:p>
          <a:p>
            <a:pPr marL="342900" indent="-342900" algn="l">
              <a:buFont typeface="Wingdings" panose="05000000000000000000" pitchFamily="2" charset="2"/>
              <a:buChar char="["/>
            </a:pPr>
            <a:r>
              <a:rPr lang="en-US" altLang="ja-JP" sz="2200" dirty="0" smtClean="0">
                <a:latin typeface="Palatino Linotype" panose="02040502050505030304" pitchFamily="18" charset="0"/>
                <a:ea typeface="SimSun" panose="02010600030101010101" pitchFamily="2" charset="-122"/>
                <a:sym typeface="Wingdings" panose="05000000000000000000" pitchFamily="2" charset="2"/>
              </a:rPr>
              <a:t>The concept of nature in Daoism anticipates the Standard Model: nature is a network; it is dynamic; it is self-organizing from energetic flow to </a:t>
            </a:r>
            <a:r>
              <a:rPr lang="en-US" altLang="ja-JP" sz="2200" dirty="0" err="1" smtClean="0">
                <a:latin typeface="Palatino Linotype" panose="02040502050505030304" pitchFamily="18" charset="0"/>
                <a:ea typeface="SimSun" panose="02010600030101010101" pitchFamily="2" charset="-122"/>
                <a:sym typeface="Wingdings" panose="05000000000000000000" pitchFamily="2" charset="2"/>
              </a:rPr>
              <a:t>spacetime</a:t>
            </a:r>
            <a:r>
              <a:rPr lang="en-US" altLang="ja-JP" sz="2200" dirty="0" smtClean="0">
                <a:latin typeface="Palatino Linotype" panose="02040502050505030304" pitchFamily="18" charset="0"/>
                <a:ea typeface="SimSun" panose="02010600030101010101" pitchFamily="2" charset="-122"/>
                <a:sym typeface="Wingdings" panose="05000000000000000000" pitchFamily="2" charset="2"/>
              </a:rPr>
              <a:t> and complexity; matter spawns life spawns consciousness spawns reason.</a:t>
            </a:r>
          </a:p>
          <a:p>
            <a:pPr marL="342900" indent="-342900" algn="l">
              <a:buFont typeface="Wingdings" panose="05000000000000000000" pitchFamily="2" charset="2"/>
              <a:buChar char="["/>
            </a:pPr>
            <a:r>
              <a:rPr lang="en-US" altLang="ja-JP" sz="2200" dirty="0" smtClean="0">
                <a:latin typeface="Palatino Linotype" panose="02040502050505030304" pitchFamily="18" charset="0"/>
                <a:ea typeface="SimSun" panose="02010600030101010101" pitchFamily="2" charset="-122"/>
                <a:sym typeface="Wingdings" panose="05000000000000000000" pitchFamily="2" charset="2"/>
              </a:rPr>
              <a:t>The human role in nature is to adapt to the natural flow and take care of life</a:t>
            </a:r>
          </a:p>
          <a:p>
            <a:pPr marL="342900" indent="-342900" algn="l">
              <a:buFont typeface="Wingdings" panose="05000000000000000000" pitchFamily="2" charset="2"/>
              <a:buChar char="["/>
            </a:pPr>
            <a:r>
              <a:rPr lang="en-US" altLang="ja-JP" sz="2200" dirty="0" smtClean="0">
                <a:latin typeface="Palatino Linotype" panose="02040502050505030304" pitchFamily="18" charset="0"/>
                <a:ea typeface="SimSun" panose="02010600030101010101" pitchFamily="2" charset="-122"/>
                <a:sym typeface="Wingdings" panose="05000000000000000000" pitchFamily="2" charset="2"/>
              </a:rPr>
              <a:t>The wise mirrors the way of nature (</a:t>
            </a:r>
            <a:r>
              <a:rPr lang="en-US" altLang="ja-JP" sz="2200" i="1" dirty="0" err="1" smtClean="0">
                <a:latin typeface="Palatino Linotype" panose="02040502050505030304" pitchFamily="18" charset="0"/>
                <a:ea typeface="SimSun" panose="02010600030101010101" pitchFamily="2" charset="-122"/>
                <a:sym typeface="Wingdings" panose="05000000000000000000" pitchFamily="2" charset="2"/>
              </a:rPr>
              <a:t>dao</a:t>
            </a:r>
            <a:r>
              <a:rPr lang="en-US" altLang="ja-JP" sz="2200" dirty="0" smtClean="0">
                <a:latin typeface="Palatino Linotype" panose="02040502050505030304" pitchFamily="18" charset="0"/>
                <a:ea typeface="SimSun" panose="02010600030101010101" pitchFamily="2" charset="-122"/>
                <a:sym typeface="Wingdings" panose="05000000000000000000" pitchFamily="2" charset="2"/>
              </a:rPr>
              <a:t> </a:t>
            </a:r>
            <a:r>
              <a:rPr lang="ja-JP" altLang="en-US" sz="2200" dirty="0" smtClean="0">
                <a:latin typeface="Palatino Linotype" panose="02040502050505030304" pitchFamily="18" charset="0"/>
                <a:ea typeface="SimSun" panose="02010600030101010101" pitchFamily="2" charset="-122"/>
              </a:rPr>
              <a:t>道</a:t>
            </a:r>
            <a:r>
              <a:rPr lang="en-US" altLang="ja-JP" sz="2200" dirty="0" smtClean="0">
                <a:latin typeface="Palatino Linotype" panose="02040502050505030304" pitchFamily="18" charset="0"/>
                <a:ea typeface="SimSun" panose="02010600030101010101" pitchFamily="2" charset="-122"/>
                <a:sym typeface="Wingdings" panose="05000000000000000000" pitchFamily="2" charset="2"/>
              </a:rPr>
              <a:t>) in their outlook and conduct (</a:t>
            </a:r>
            <a:r>
              <a:rPr lang="en-US" altLang="ja-JP" sz="2200" i="1" dirty="0" smtClean="0">
                <a:latin typeface="Palatino Linotype" panose="02040502050505030304" pitchFamily="18" charset="0"/>
                <a:ea typeface="SimSun" panose="02010600030101010101" pitchFamily="2" charset="-122"/>
                <a:sym typeface="Wingdings" panose="05000000000000000000" pitchFamily="2" charset="2"/>
              </a:rPr>
              <a:t>de</a:t>
            </a:r>
            <a:r>
              <a:rPr lang="en-US" altLang="ja-JP" sz="2200" dirty="0" smtClean="0">
                <a:latin typeface="Palatino Linotype" panose="02040502050505030304" pitchFamily="18" charset="0"/>
                <a:ea typeface="SimSun" panose="02010600030101010101" pitchFamily="2" charset="-122"/>
                <a:sym typeface="Wingdings" panose="05000000000000000000" pitchFamily="2" charset="2"/>
              </a:rPr>
              <a:t> </a:t>
            </a:r>
            <a:r>
              <a:rPr lang="ja-JP" altLang="en-US" sz="2200" dirty="0" smtClean="0">
                <a:latin typeface="Palatino Linotype" panose="02040502050505030304" pitchFamily="18" charset="0"/>
                <a:ea typeface="SimSun" panose="02010600030101010101" pitchFamily="2" charset="-122"/>
              </a:rPr>
              <a:t>德</a:t>
            </a:r>
            <a:r>
              <a:rPr lang="en-US" altLang="ja-JP" sz="2200" dirty="0" smtClean="0">
                <a:latin typeface="Palatino Linotype" panose="02040502050505030304" pitchFamily="18" charset="0"/>
                <a:ea typeface="SimSun" panose="02010600030101010101" pitchFamily="2" charset="-122"/>
                <a:sym typeface="Wingdings" panose="05000000000000000000" pitchFamily="2" charset="2"/>
              </a:rPr>
              <a:t>)</a:t>
            </a:r>
            <a:endParaRPr lang="en-US" altLang="zh-CN" sz="2200" dirty="0">
              <a:latin typeface="Palatino Linotype" panose="02040502050505030304" pitchFamily="18" charset="0"/>
              <a:ea typeface="SimSun" panose="02010600030101010101" pitchFamily="2" charset="-122"/>
            </a:endParaRPr>
          </a:p>
        </p:txBody>
      </p:sp>
    </p:spTree>
    <p:extLst>
      <p:ext uri="{BB962C8B-B14F-4D97-AF65-F5344CB8AC3E}">
        <p14:creationId xmlns:p14="http://schemas.microsoft.com/office/powerpoint/2010/main" val="12087512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6700"/>
            <a:ext cx="9144000" cy="1041400"/>
          </a:xfrm>
        </p:spPr>
        <p:txBody>
          <a:bodyPr>
            <a:normAutofit fontScale="90000"/>
          </a:bodyPr>
          <a:lstStyle/>
          <a:p>
            <a:r>
              <a:rPr lang="en-US" sz="2200" b="1" dirty="0">
                <a:latin typeface="Palatino Linotype" panose="02040502050505030304" pitchFamily="18" charset="0"/>
              </a:rPr>
              <a:t>The </a:t>
            </a:r>
            <a:r>
              <a:rPr lang="en-US" sz="2200" b="1" dirty="0" smtClean="0">
                <a:latin typeface="Palatino Linotype" panose="02040502050505030304" pitchFamily="18" charset="0"/>
              </a:rPr>
              <a:t>third global </a:t>
            </a:r>
            <a:r>
              <a:rPr lang="en-US" sz="2200" b="1" dirty="0">
                <a:latin typeface="Palatino Linotype" panose="02040502050505030304" pitchFamily="18" charset="0"/>
              </a:rPr>
              <a:t>root: </a:t>
            </a:r>
            <a:r>
              <a:rPr lang="en-US" sz="2200" b="1" dirty="0" smtClean="0">
                <a:latin typeface="Palatino Linotype" panose="02040502050505030304" pitchFamily="18" charset="0"/>
              </a:rPr>
              <a:t>Central China, </a:t>
            </a:r>
            <a:r>
              <a:rPr lang="en-US" sz="2200" b="1" dirty="0">
                <a:latin typeface="Palatino Linotype" panose="02040502050505030304" pitchFamily="18" charset="0"/>
              </a:rPr>
              <a:t>early </a:t>
            </a:r>
            <a:r>
              <a:rPr lang="en-US" sz="2200" b="1" dirty="0" smtClean="0">
                <a:latin typeface="Palatino Linotype" panose="02040502050505030304" pitchFamily="18" charset="0"/>
              </a:rPr>
              <a:t>antiquity, adaptation</a:t>
            </a:r>
            <a:br>
              <a:rPr lang="en-US" sz="2200" b="1" dirty="0" smtClean="0">
                <a:latin typeface="Palatino Linotype" panose="02040502050505030304" pitchFamily="18" charset="0"/>
              </a:rPr>
            </a:br>
            <a:endParaRPr lang="en-US" sz="2400" dirty="0">
              <a:latin typeface="Palatino Linotype" panose="02040502050505030304" pitchFamily="18" charset="0"/>
            </a:endParaRPr>
          </a:p>
        </p:txBody>
      </p:sp>
      <p:sp>
        <p:nvSpPr>
          <p:cNvPr id="3" name="Subtitle 2"/>
          <p:cNvSpPr>
            <a:spLocks noGrp="1"/>
          </p:cNvSpPr>
          <p:nvPr>
            <p:ph type="subTitle" idx="1"/>
          </p:nvPr>
        </p:nvSpPr>
        <p:spPr>
          <a:xfrm>
            <a:off x="584200" y="1536700"/>
            <a:ext cx="11163300" cy="4940300"/>
          </a:xfrm>
        </p:spPr>
        <p:txBody>
          <a:bodyPr>
            <a:normAutofit/>
          </a:bodyPr>
          <a:lstStyle/>
          <a:p>
            <a:pPr algn="l"/>
            <a:r>
              <a:rPr lang="en-US" altLang="zh-CN" sz="2200" dirty="0" smtClean="0">
                <a:solidFill>
                  <a:schemeClr val="bg1">
                    <a:lumMod val="50000"/>
                  </a:schemeClr>
                </a:solidFill>
                <a:latin typeface="Palatino Linotype" panose="02040502050505030304" pitchFamily="18" charset="0"/>
                <a:ea typeface="SimSun" panose="02010600030101010101" pitchFamily="2" charset="-122"/>
              </a:rPr>
              <a:t>Lao Tzu/Laozi </a:t>
            </a:r>
            <a:r>
              <a:rPr lang="ja-JP" altLang="en-US" sz="2200" dirty="0" smtClean="0">
                <a:solidFill>
                  <a:schemeClr val="bg1">
                    <a:lumMod val="50000"/>
                  </a:schemeClr>
                </a:solidFill>
                <a:latin typeface="Palatino Linotype" panose="02040502050505030304" pitchFamily="18" charset="0"/>
                <a:ea typeface="SimSun" panose="02010600030101010101" pitchFamily="2" charset="-122"/>
              </a:rPr>
              <a:t>老子 </a:t>
            </a:r>
            <a:r>
              <a:rPr lang="en-US" altLang="ja-JP" sz="2200" dirty="0" smtClean="0">
                <a:solidFill>
                  <a:schemeClr val="bg1">
                    <a:lumMod val="50000"/>
                  </a:schemeClr>
                </a:solidFill>
                <a:latin typeface="Palatino Linotype" panose="02040502050505030304" pitchFamily="18" charset="0"/>
                <a:ea typeface="SimSun" panose="02010600030101010101" pitchFamily="2" charset="-122"/>
              </a:rPr>
              <a:t>(6</a:t>
            </a:r>
            <a:r>
              <a:rPr lang="en-US" altLang="ja-JP" sz="2200" baseline="30000" dirty="0" smtClean="0">
                <a:solidFill>
                  <a:schemeClr val="bg1">
                    <a:lumMod val="50000"/>
                  </a:schemeClr>
                </a:solidFill>
                <a:latin typeface="Palatino Linotype" panose="02040502050505030304" pitchFamily="18" charset="0"/>
                <a:ea typeface="SimSun" panose="02010600030101010101" pitchFamily="2" charset="-122"/>
              </a:rPr>
              <a:t>th</a:t>
            </a:r>
            <a:r>
              <a:rPr lang="en-US" altLang="ja-JP" sz="2200" dirty="0" smtClean="0">
                <a:solidFill>
                  <a:schemeClr val="bg1">
                    <a:lumMod val="50000"/>
                  </a:schemeClr>
                </a:solidFill>
                <a:latin typeface="Palatino Linotype" panose="02040502050505030304" pitchFamily="18" charset="0"/>
                <a:ea typeface="SimSun" panose="02010600030101010101" pitchFamily="2" charset="-122"/>
              </a:rPr>
              <a:t> C BCE) </a:t>
            </a:r>
            <a:r>
              <a:rPr lang="en-US" altLang="ja-JP" sz="2200" i="1" dirty="0" err="1" smtClean="0">
                <a:solidFill>
                  <a:schemeClr val="bg1">
                    <a:lumMod val="50000"/>
                  </a:schemeClr>
                </a:solidFill>
                <a:latin typeface="Palatino Linotype" panose="02040502050505030304" pitchFamily="18" charset="0"/>
                <a:ea typeface="SimSun" panose="02010600030101010101" pitchFamily="2" charset="-122"/>
              </a:rPr>
              <a:t>Daodejing</a:t>
            </a:r>
            <a:r>
              <a:rPr lang="ja-JP" altLang="en-US" sz="2200" dirty="0">
                <a:solidFill>
                  <a:schemeClr val="bg1">
                    <a:lumMod val="50000"/>
                  </a:schemeClr>
                </a:solidFill>
                <a:latin typeface="Palatino Linotype" panose="02040502050505030304" pitchFamily="18" charset="0"/>
                <a:ea typeface="SimSun" panose="02010600030101010101" pitchFamily="2" charset="-122"/>
              </a:rPr>
              <a:t>道德經</a:t>
            </a:r>
            <a:endParaRPr lang="en-US" altLang="zh-CN" sz="2200" dirty="0">
              <a:solidFill>
                <a:schemeClr val="bg1">
                  <a:lumMod val="50000"/>
                </a:schemeClr>
              </a:solidFill>
              <a:latin typeface="Palatino Linotype" panose="02040502050505030304" pitchFamily="18" charset="0"/>
              <a:ea typeface="SimSun" panose="02010600030101010101" pitchFamily="2" charset="-122"/>
            </a:endParaRPr>
          </a:p>
          <a:p>
            <a:pPr algn="l"/>
            <a:endParaRPr lang="en-US" altLang="ja-JP" sz="2200" i="1" dirty="0" smtClean="0">
              <a:latin typeface="Palatino Linotype" panose="02040502050505030304" pitchFamily="18" charset="0"/>
              <a:ea typeface="SimSun" panose="02010600030101010101" pitchFamily="2" charset="-122"/>
            </a:endParaRPr>
          </a:p>
          <a:p>
            <a:pPr marL="342900" indent="-342900" algn="l">
              <a:buFont typeface="Wingdings" panose="05000000000000000000" pitchFamily="2" charset="2"/>
              <a:buChar char="["/>
            </a:pPr>
            <a:r>
              <a:rPr lang="en-US" altLang="ja-JP" sz="2200" dirty="0" smtClean="0">
                <a:solidFill>
                  <a:schemeClr val="bg1">
                    <a:lumMod val="65000"/>
                  </a:schemeClr>
                </a:solidFill>
                <a:latin typeface="Palatino Linotype" panose="02040502050505030304" pitchFamily="18" charset="0"/>
                <a:ea typeface="SimSun" panose="02010600030101010101" pitchFamily="2" charset="-122"/>
                <a:sym typeface="Wingdings" panose="05000000000000000000" pitchFamily="2" charset="2"/>
              </a:rPr>
              <a:t>The concept of nature in Daoism anticipates the Standard Model: nature is a network; it is dynamic; it is self-organizing from energetic flow to </a:t>
            </a:r>
            <a:r>
              <a:rPr lang="en-US" altLang="ja-JP" sz="2200" dirty="0" err="1" smtClean="0">
                <a:solidFill>
                  <a:schemeClr val="bg1">
                    <a:lumMod val="65000"/>
                  </a:schemeClr>
                </a:solidFill>
                <a:latin typeface="Palatino Linotype" panose="02040502050505030304" pitchFamily="18" charset="0"/>
                <a:ea typeface="SimSun" panose="02010600030101010101" pitchFamily="2" charset="-122"/>
                <a:sym typeface="Wingdings" panose="05000000000000000000" pitchFamily="2" charset="2"/>
              </a:rPr>
              <a:t>spacetime</a:t>
            </a:r>
            <a:r>
              <a:rPr lang="en-US" altLang="ja-JP" sz="2200" dirty="0" smtClean="0">
                <a:solidFill>
                  <a:schemeClr val="bg1">
                    <a:lumMod val="65000"/>
                  </a:schemeClr>
                </a:solidFill>
                <a:latin typeface="Palatino Linotype" panose="02040502050505030304" pitchFamily="18" charset="0"/>
                <a:ea typeface="SimSun" panose="02010600030101010101" pitchFamily="2" charset="-122"/>
                <a:sym typeface="Wingdings" panose="05000000000000000000" pitchFamily="2" charset="2"/>
              </a:rPr>
              <a:t> and complexity; matter spawns life spawns consciousness spawns reason.</a:t>
            </a:r>
          </a:p>
          <a:p>
            <a:pPr marL="342900" indent="-342900" algn="l">
              <a:buFont typeface="Wingdings" panose="05000000000000000000" pitchFamily="2" charset="2"/>
              <a:buChar char="["/>
            </a:pPr>
            <a:r>
              <a:rPr lang="en-US" altLang="ja-JP" sz="2200" dirty="0" smtClean="0">
                <a:solidFill>
                  <a:schemeClr val="bg1">
                    <a:lumMod val="65000"/>
                  </a:schemeClr>
                </a:solidFill>
                <a:latin typeface="Palatino Linotype" panose="02040502050505030304" pitchFamily="18" charset="0"/>
                <a:ea typeface="SimSun" panose="02010600030101010101" pitchFamily="2" charset="-122"/>
                <a:sym typeface="Wingdings" panose="05000000000000000000" pitchFamily="2" charset="2"/>
              </a:rPr>
              <a:t>The human role in nature is to adapt to the natural flow and take care of life</a:t>
            </a:r>
          </a:p>
          <a:p>
            <a:pPr marL="342900" indent="-342900" algn="l">
              <a:buFont typeface="Wingdings" panose="05000000000000000000" pitchFamily="2" charset="2"/>
              <a:buChar char="["/>
            </a:pPr>
            <a:r>
              <a:rPr lang="en-US" altLang="ja-JP" sz="2200" dirty="0" smtClean="0">
                <a:solidFill>
                  <a:schemeClr val="bg1">
                    <a:lumMod val="65000"/>
                  </a:schemeClr>
                </a:solidFill>
                <a:latin typeface="Palatino Linotype" panose="02040502050505030304" pitchFamily="18" charset="0"/>
                <a:ea typeface="SimSun" panose="02010600030101010101" pitchFamily="2" charset="-122"/>
                <a:sym typeface="Wingdings" panose="05000000000000000000" pitchFamily="2" charset="2"/>
              </a:rPr>
              <a:t>The wise mirrors the way of nature (</a:t>
            </a:r>
            <a:r>
              <a:rPr lang="en-US" altLang="ja-JP" sz="2200" i="1" dirty="0" err="1" smtClean="0">
                <a:solidFill>
                  <a:schemeClr val="bg1">
                    <a:lumMod val="65000"/>
                  </a:schemeClr>
                </a:solidFill>
                <a:latin typeface="Palatino Linotype" panose="02040502050505030304" pitchFamily="18" charset="0"/>
                <a:ea typeface="SimSun" panose="02010600030101010101" pitchFamily="2" charset="-122"/>
                <a:sym typeface="Wingdings" panose="05000000000000000000" pitchFamily="2" charset="2"/>
              </a:rPr>
              <a:t>dao</a:t>
            </a:r>
            <a:r>
              <a:rPr lang="en-US" altLang="ja-JP" sz="2200" dirty="0" smtClean="0">
                <a:solidFill>
                  <a:schemeClr val="bg1">
                    <a:lumMod val="65000"/>
                  </a:schemeClr>
                </a:solidFill>
                <a:latin typeface="Palatino Linotype" panose="02040502050505030304" pitchFamily="18" charset="0"/>
                <a:ea typeface="SimSun" panose="02010600030101010101" pitchFamily="2" charset="-122"/>
                <a:sym typeface="Wingdings" panose="05000000000000000000" pitchFamily="2" charset="2"/>
              </a:rPr>
              <a:t> </a:t>
            </a:r>
            <a:r>
              <a:rPr lang="ja-JP" altLang="en-US" sz="2200" dirty="0" smtClean="0">
                <a:solidFill>
                  <a:schemeClr val="bg1">
                    <a:lumMod val="65000"/>
                  </a:schemeClr>
                </a:solidFill>
                <a:latin typeface="Palatino Linotype" panose="02040502050505030304" pitchFamily="18" charset="0"/>
                <a:ea typeface="SimSun" panose="02010600030101010101" pitchFamily="2" charset="-122"/>
              </a:rPr>
              <a:t>道</a:t>
            </a:r>
            <a:r>
              <a:rPr lang="en-US" altLang="ja-JP" sz="2200" dirty="0" smtClean="0">
                <a:solidFill>
                  <a:schemeClr val="bg1">
                    <a:lumMod val="65000"/>
                  </a:schemeClr>
                </a:solidFill>
                <a:latin typeface="Palatino Linotype" panose="02040502050505030304" pitchFamily="18" charset="0"/>
                <a:ea typeface="SimSun" panose="02010600030101010101" pitchFamily="2" charset="-122"/>
                <a:sym typeface="Wingdings" panose="05000000000000000000" pitchFamily="2" charset="2"/>
              </a:rPr>
              <a:t>) in their outlook and conduct (</a:t>
            </a:r>
            <a:r>
              <a:rPr lang="en-US" altLang="ja-JP" sz="2200" i="1" dirty="0" smtClean="0">
                <a:solidFill>
                  <a:schemeClr val="bg1">
                    <a:lumMod val="65000"/>
                  </a:schemeClr>
                </a:solidFill>
                <a:latin typeface="Palatino Linotype" panose="02040502050505030304" pitchFamily="18" charset="0"/>
                <a:ea typeface="SimSun" panose="02010600030101010101" pitchFamily="2" charset="-122"/>
                <a:sym typeface="Wingdings" panose="05000000000000000000" pitchFamily="2" charset="2"/>
              </a:rPr>
              <a:t>de</a:t>
            </a:r>
            <a:r>
              <a:rPr lang="en-US" altLang="ja-JP" sz="2200" dirty="0" smtClean="0">
                <a:solidFill>
                  <a:schemeClr val="bg1">
                    <a:lumMod val="65000"/>
                  </a:schemeClr>
                </a:solidFill>
                <a:latin typeface="Palatino Linotype" panose="02040502050505030304" pitchFamily="18" charset="0"/>
                <a:ea typeface="SimSun" panose="02010600030101010101" pitchFamily="2" charset="-122"/>
                <a:sym typeface="Wingdings" panose="05000000000000000000" pitchFamily="2" charset="2"/>
              </a:rPr>
              <a:t> </a:t>
            </a:r>
            <a:r>
              <a:rPr lang="ja-JP" altLang="en-US" sz="2200" dirty="0" smtClean="0">
                <a:solidFill>
                  <a:schemeClr val="bg1">
                    <a:lumMod val="65000"/>
                  </a:schemeClr>
                </a:solidFill>
                <a:latin typeface="Palatino Linotype" panose="02040502050505030304" pitchFamily="18" charset="0"/>
                <a:ea typeface="SimSun" panose="02010600030101010101" pitchFamily="2" charset="-122"/>
              </a:rPr>
              <a:t>德</a:t>
            </a:r>
            <a:r>
              <a:rPr lang="en-US" altLang="ja-JP" sz="2200" dirty="0" smtClean="0">
                <a:solidFill>
                  <a:schemeClr val="bg1">
                    <a:lumMod val="65000"/>
                  </a:schemeClr>
                </a:solidFill>
                <a:latin typeface="Palatino Linotype" panose="02040502050505030304" pitchFamily="18" charset="0"/>
                <a:ea typeface="SimSun" panose="02010600030101010101" pitchFamily="2" charset="-122"/>
                <a:sym typeface="Wingdings" panose="05000000000000000000" pitchFamily="2" charset="2"/>
              </a:rPr>
              <a:t>)</a:t>
            </a:r>
          </a:p>
          <a:p>
            <a:pPr marL="342900" indent="-342900" algn="l">
              <a:buFont typeface="Wingdings" panose="05000000000000000000" pitchFamily="2" charset="2"/>
              <a:buChar char="["/>
            </a:pPr>
            <a:r>
              <a:rPr lang="en-US" altLang="ja-JP" sz="2200" dirty="0" smtClean="0">
                <a:latin typeface="Palatino Linotype" panose="02040502050505030304" pitchFamily="18" charset="0"/>
                <a:ea typeface="SimSun" panose="02010600030101010101" pitchFamily="2" charset="-122"/>
                <a:sym typeface="Wingdings" panose="05000000000000000000" pitchFamily="2" charset="2"/>
              </a:rPr>
              <a:t>The basic form of this reflection or ‘mirroring’ is harmony or </a:t>
            </a:r>
            <a:r>
              <a:rPr lang="en-US" altLang="ja-JP" sz="2200" dirty="0" smtClean="0">
                <a:solidFill>
                  <a:srgbClr val="C00000"/>
                </a:solidFill>
                <a:latin typeface="Palatino Linotype" panose="02040502050505030304" pitchFamily="18" charset="0"/>
                <a:ea typeface="SimSun" panose="02010600030101010101" pitchFamily="2" charset="-122"/>
                <a:sym typeface="Wingdings" panose="05000000000000000000" pitchFamily="2" charset="2"/>
              </a:rPr>
              <a:t>attunement</a:t>
            </a:r>
            <a:r>
              <a:rPr lang="en-US" altLang="ja-JP" sz="2200" dirty="0" smtClean="0">
                <a:latin typeface="Palatino Linotype" panose="02040502050505030304" pitchFamily="18" charset="0"/>
                <a:ea typeface="SimSun" panose="02010600030101010101" pitchFamily="2" charset="-122"/>
                <a:sym typeface="Wingdings" panose="05000000000000000000" pitchFamily="2" charset="2"/>
              </a:rPr>
              <a:t>. </a:t>
            </a:r>
          </a:p>
          <a:p>
            <a:pPr marL="342900" indent="-342900" algn="l">
              <a:buFont typeface="Wingdings" panose="05000000000000000000" pitchFamily="2" charset="2"/>
              <a:buChar char="["/>
            </a:pPr>
            <a:r>
              <a:rPr lang="en-US" altLang="ja-JP" sz="2200" dirty="0" smtClean="0">
                <a:latin typeface="Palatino Linotype" panose="02040502050505030304" pitchFamily="18" charset="0"/>
                <a:ea typeface="SimSun" panose="02010600030101010101" pitchFamily="2" charset="-122"/>
              </a:rPr>
              <a:t>Good governance is attuned to natural dynamics and ecological conditions</a:t>
            </a:r>
          </a:p>
          <a:p>
            <a:pPr marL="342900" indent="-342900" algn="l">
              <a:buFont typeface="Wingdings" panose="05000000000000000000" pitchFamily="2" charset="2"/>
              <a:buChar char="["/>
            </a:pPr>
            <a:r>
              <a:rPr lang="en-US" altLang="ja-JP" sz="2200" dirty="0" smtClean="0">
                <a:latin typeface="Palatino Linotype" panose="02040502050505030304" pitchFamily="18" charset="0"/>
                <a:ea typeface="SimSun" panose="02010600030101010101" pitchFamily="2" charset="-122"/>
              </a:rPr>
              <a:t>Daoist policies are </a:t>
            </a:r>
            <a:r>
              <a:rPr lang="en-US" altLang="ja-JP" sz="2200" dirty="0" err="1" smtClean="0">
                <a:latin typeface="Palatino Linotype" panose="02040502050505030304" pitchFamily="18" charset="0"/>
                <a:ea typeface="SimSun" panose="02010600030101010101" pitchFamily="2" charset="-122"/>
              </a:rPr>
              <a:t>anticapitalist</a:t>
            </a:r>
            <a:r>
              <a:rPr lang="en-US" altLang="ja-JP" sz="2200" dirty="0" smtClean="0">
                <a:latin typeface="Palatino Linotype" panose="02040502050505030304" pitchFamily="18" charset="0"/>
                <a:ea typeface="SimSun" panose="02010600030101010101" pitchFamily="2" charset="-122"/>
              </a:rPr>
              <a:t>, non-violent, life-oriented, feminist, and green</a:t>
            </a:r>
          </a:p>
          <a:p>
            <a:pPr marL="342900" indent="-342900" algn="l">
              <a:buFont typeface="Wingdings" panose="05000000000000000000" pitchFamily="2" charset="2"/>
              <a:buChar char="["/>
            </a:pPr>
            <a:r>
              <a:rPr lang="en-US" altLang="ja-JP" sz="2200" dirty="0" smtClean="0">
                <a:latin typeface="Palatino Linotype" panose="02040502050505030304" pitchFamily="18" charset="0"/>
                <a:ea typeface="SimSun" panose="02010600030101010101" pitchFamily="2" charset="-122"/>
              </a:rPr>
              <a:t>The Daoist schema of </a:t>
            </a:r>
            <a:r>
              <a:rPr lang="en-US" altLang="ja-JP" sz="2200" dirty="0" smtClean="0">
                <a:solidFill>
                  <a:srgbClr val="C00000"/>
                </a:solidFill>
                <a:latin typeface="Palatino Linotype" panose="02040502050505030304" pitchFamily="18" charset="0"/>
                <a:ea typeface="SimSun" panose="02010600030101010101" pitchFamily="2" charset="-122"/>
              </a:rPr>
              <a:t>sustainability = activity attuned to environmental dynamics</a:t>
            </a:r>
          </a:p>
          <a:p>
            <a:pPr marL="342900" indent="-342900" algn="l">
              <a:buFont typeface="Wingdings" panose="05000000000000000000" pitchFamily="2" charset="2"/>
              <a:buChar char="["/>
            </a:pPr>
            <a:r>
              <a:rPr lang="en-US" altLang="ja-JP" sz="2200" dirty="0" smtClean="0">
                <a:latin typeface="Palatino Linotype" panose="02040502050505030304" pitchFamily="18" charset="0"/>
                <a:ea typeface="SimSun" panose="02010600030101010101" pitchFamily="2" charset="-122"/>
              </a:rPr>
              <a:t>The Daoist schema of </a:t>
            </a:r>
            <a:r>
              <a:rPr lang="en-US" altLang="ja-JP" sz="2200" dirty="0" smtClean="0">
                <a:solidFill>
                  <a:srgbClr val="C00000"/>
                </a:solidFill>
                <a:latin typeface="Palatino Linotype" panose="02040502050505030304" pitchFamily="18" charset="0"/>
                <a:ea typeface="SimSun" panose="02010600030101010101" pitchFamily="2" charset="-122"/>
              </a:rPr>
              <a:t>sustainable development = civilizational re-adaptation</a:t>
            </a:r>
          </a:p>
          <a:p>
            <a:pPr algn="l"/>
            <a:endParaRPr lang="en-US" altLang="zh-CN" sz="2200" i="1" dirty="0">
              <a:latin typeface="Palatino Linotype" panose="02040502050505030304" pitchFamily="18" charset="0"/>
              <a:ea typeface="SimSun" panose="02010600030101010101" pitchFamily="2" charset="-122"/>
            </a:endParaRPr>
          </a:p>
          <a:p>
            <a:pPr algn="l"/>
            <a:r>
              <a:rPr lang="en-US" altLang="zh-CN" sz="2200" i="1" dirty="0" smtClean="0">
                <a:latin typeface="Palatino Linotype" panose="02040502050505030304" pitchFamily="18" charset="0"/>
                <a:ea typeface="SimSun" panose="02010600030101010101" pitchFamily="2" charset="-122"/>
              </a:rPr>
              <a:t>s</a:t>
            </a:r>
            <a:endParaRPr lang="en-US" altLang="zh-CN" sz="2200" dirty="0">
              <a:latin typeface="Palatino Linotype" panose="02040502050505030304" pitchFamily="18" charset="0"/>
              <a:ea typeface="SimSun" panose="02010600030101010101" pitchFamily="2" charset="-122"/>
            </a:endParaRPr>
          </a:p>
        </p:txBody>
      </p:sp>
    </p:spTree>
    <p:extLst>
      <p:ext uri="{BB962C8B-B14F-4D97-AF65-F5344CB8AC3E}">
        <p14:creationId xmlns:p14="http://schemas.microsoft.com/office/powerpoint/2010/main" val="15630149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6700"/>
            <a:ext cx="9144000" cy="1041400"/>
          </a:xfrm>
        </p:spPr>
        <p:txBody>
          <a:bodyPr>
            <a:normAutofit fontScale="90000"/>
          </a:bodyPr>
          <a:lstStyle/>
          <a:p>
            <a:r>
              <a:rPr lang="en-US" sz="2200" b="1" dirty="0">
                <a:latin typeface="Palatino Linotype" panose="02040502050505030304" pitchFamily="18" charset="0"/>
              </a:rPr>
              <a:t>The </a:t>
            </a:r>
            <a:r>
              <a:rPr lang="en-US" sz="2200" b="1" dirty="0" smtClean="0">
                <a:latin typeface="Palatino Linotype" panose="02040502050505030304" pitchFamily="18" charset="0"/>
              </a:rPr>
              <a:t>fourth global </a:t>
            </a:r>
            <a:r>
              <a:rPr lang="en-US" sz="2200" b="1" dirty="0">
                <a:latin typeface="Palatino Linotype" panose="02040502050505030304" pitchFamily="18" charset="0"/>
              </a:rPr>
              <a:t>root: </a:t>
            </a:r>
            <a:r>
              <a:rPr lang="en-US" sz="2200" b="1" dirty="0" smtClean="0">
                <a:latin typeface="Palatino Linotype" panose="02040502050505030304" pitchFamily="18" charset="0"/>
              </a:rPr>
              <a:t>Baltic, Enlightenment, evolution</a:t>
            </a:r>
            <a:br>
              <a:rPr lang="en-US" sz="2200" b="1" dirty="0" smtClean="0">
                <a:latin typeface="Palatino Linotype" panose="02040502050505030304" pitchFamily="18" charset="0"/>
              </a:rPr>
            </a:br>
            <a:endParaRPr lang="en-US" sz="2400" dirty="0">
              <a:latin typeface="Palatino Linotype" panose="02040502050505030304" pitchFamily="18" charset="0"/>
            </a:endParaRPr>
          </a:p>
        </p:txBody>
      </p:sp>
      <p:sp>
        <p:nvSpPr>
          <p:cNvPr id="3" name="Subtitle 2"/>
          <p:cNvSpPr>
            <a:spLocks noGrp="1"/>
          </p:cNvSpPr>
          <p:nvPr>
            <p:ph type="subTitle" idx="1"/>
          </p:nvPr>
        </p:nvSpPr>
        <p:spPr>
          <a:xfrm>
            <a:off x="584200" y="1536700"/>
            <a:ext cx="11163300" cy="4689928"/>
          </a:xfrm>
        </p:spPr>
        <p:txBody>
          <a:bodyPr>
            <a:normAutofit/>
          </a:bodyPr>
          <a:lstStyle/>
          <a:p>
            <a:pPr algn="l"/>
            <a:r>
              <a:rPr lang="en-US" altLang="zh-CN" sz="2200" dirty="0" smtClean="0">
                <a:latin typeface="Palatino Linotype" panose="02040502050505030304" pitchFamily="18" charset="0"/>
                <a:ea typeface="SimSun" panose="02010600030101010101" pitchFamily="2" charset="-122"/>
              </a:rPr>
              <a:t>Immanuel Kant (1724-1804)</a:t>
            </a:r>
          </a:p>
          <a:p>
            <a:pPr algn="l"/>
            <a:endParaRPr lang="en-US" altLang="zh-CN" sz="2200" dirty="0">
              <a:latin typeface="Palatino Linotype" panose="02040502050505030304" pitchFamily="18" charset="0"/>
              <a:ea typeface="SimSun" panose="02010600030101010101" pitchFamily="2" charset="-122"/>
            </a:endParaRPr>
          </a:p>
          <a:p>
            <a:pPr algn="l"/>
            <a:r>
              <a:rPr lang="en-US" altLang="zh-CN" sz="2200" i="1" dirty="0" smtClean="0">
                <a:latin typeface="Palatino Linotype" panose="02040502050505030304" pitchFamily="18" charset="0"/>
                <a:ea typeface="SimSun" panose="02010600030101010101" pitchFamily="2" charset="-122"/>
              </a:rPr>
              <a:t>“Act only in accordance with those policies </a:t>
            </a:r>
          </a:p>
          <a:p>
            <a:pPr algn="l"/>
            <a:r>
              <a:rPr lang="en-US" altLang="zh-CN" sz="2200" i="1" dirty="0" smtClean="0">
                <a:latin typeface="Palatino Linotype" panose="02040502050505030304" pitchFamily="18" charset="0"/>
                <a:ea typeface="SimSun" panose="02010600030101010101" pitchFamily="2" charset="-122"/>
              </a:rPr>
              <a:t>that can be universalized; </a:t>
            </a:r>
          </a:p>
          <a:p>
            <a:pPr algn="l"/>
            <a:r>
              <a:rPr lang="en-US" altLang="zh-CN" sz="2200" i="1" dirty="0" smtClean="0">
                <a:latin typeface="Palatino Linotype" panose="02040502050505030304" pitchFamily="18" charset="0"/>
                <a:ea typeface="SimSun" panose="02010600030101010101" pitchFamily="2" charset="-122"/>
              </a:rPr>
              <a:t>that is, which can be adopted by</a:t>
            </a:r>
          </a:p>
          <a:p>
            <a:pPr algn="l"/>
            <a:r>
              <a:rPr lang="en-US" altLang="zh-CN" sz="2200" i="1" dirty="0" smtClean="0">
                <a:latin typeface="Palatino Linotype" panose="02040502050505030304" pitchFamily="18" charset="0"/>
                <a:ea typeface="SimSun" panose="02010600030101010101" pitchFamily="2" charset="-122"/>
              </a:rPr>
              <a:t>anyone and everyone indefinitely.”</a:t>
            </a:r>
          </a:p>
          <a:p>
            <a:pPr algn="l"/>
            <a:r>
              <a:rPr lang="de-DE" altLang="zh-CN" sz="2200" i="1" dirty="0" smtClean="0">
                <a:latin typeface="Palatino Linotype" panose="02040502050505030304" pitchFamily="18" charset="0"/>
                <a:ea typeface="SimSun" panose="02010600030101010101" pitchFamily="2" charset="-122"/>
              </a:rPr>
              <a:t/>
            </a:r>
            <a:br>
              <a:rPr lang="de-DE" altLang="zh-CN" sz="2200" i="1" dirty="0" smtClean="0">
                <a:latin typeface="Palatino Linotype" panose="02040502050505030304" pitchFamily="18" charset="0"/>
                <a:ea typeface="SimSun" panose="02010600030101010101" pitchFamily="2" charset="-122"/>
              </a:rPr>
            </a:br>
            <a:r>
              <a:rPr lang="de-DE" altLang="zh-CN" sz="2200" i="1" dirty="0" smtClean="0">
                <a:latin typeface="Palatino Linotype" panose="02040502050505030304" pitchFamily="18" charset="0"/>
                <a:ea typeface="SimSun" panose="02010600030101010101" pitchFamily="2" charset="-122"/>
              </a:rPr>
              <a:t>„Handle </a:t>
            </a:r>
            <a:r>
              <a:rPr lang="de-DE" altLang="zh-CN" sz="2200" i="1" dirty="0">
                <a:latin typeface="Palatino Linotype" panose="02040502050505030304" pitchFamily="18" charset="0"/>
                <a:ea typeface="SimSun" panose="02010600030101010101" pitchFamily="2" charset="-122"/>
              </a:rPr>
              <a:t>nur nach derjenigen Maxime, </a:t>
            </a:r>
            <a:endParaRPr lang="de-DE" altLang="zh-CN" sz="2200" i="1" dirty="0" smtClean="0">
              <a:latin typeface="Palatino Linotype" panose="02040502050505030304" pitchFamily="18" charset="0"/>
              <a:ea typeface="SimSun" panose="02010600030101010101" pitchFamily="2" charset="-122"/>
            </a:endParaRPr>
          </a:p>
          <a:p>
            <a:pPr algn="l"/>
            <a:r>
              <a:rPr lang="de-DE" altLang="zh-CN" sz="2200" i="1" dirty="0" smtClean="0">
                <a:latin typeface="Palatino Linotype" panose="02040502050505030304" pitchFamily="18" charset="0"/>
                <a:ea typeface="SimSun" panose="02010600030101010101" pitchFamily="2" charset="-122"/>
              </a:rPr>
              <a:t>durch </a:t>
            </a:r>
            <a:r>
              <a:rPr lang="de-DE" altLang="zh-CN" sz="2200" i="1" dirty="0">
                <a:latin typeface="Palatino Linotype" panose="02040502050505030304" pitchFamily="18" charset="0"/>
                <a:ea typeface="SimSun" panose="02010600030101010101" pitchFamily="2" charset="-122"/>
              </a:rPr>
              <a:t>die du zugleich wollen kannst, </a:t>
            </a:r>
            <a:endParaRPr lang="de-DE" altLang="zh-CN" sz="2200" i="1" dirty="0" smtClean="0">
              <a:latin typeface="Palatino Linotype" panose="02040502050505030304" pitchFamily="18" charset="0"/>
              <a:ea typeface="SimSun" panose="02010600030101010101" pitchFamily="2" charset="-122"/>
            </a:endParaRPr>
          </a:p>
          <a:p>
            <a:pPr algn="l"/>
            <a:r>
              <a:rPr lang="de-DE" altLang="zh-CN" sz="2200" i="1" dirty="0" smtClean="0">
                <a:latin typeface="Palatino Linotype" panose="02040502050505030304" pitchFamily="18" charset="0"/>
                <a:ea typeface="SimSun" panose="02010600030101010101" pitchFamily="2" charset="-122"/>
              </a:rPr>
              <a:t>dass </a:t>
            </a:r>
            <a:r>
              <a:rPr lang="de-DE" altLang="zh-CN" sz="2200" i="1" dirty="0">
                <a:latin typeface="Palatino Linotype" panose="02040502050505030304" pitchFamily="18" charset="0"/>
                <a:ea typeface="SimSun" panose="02010600030101010101" pitchFamily="2" charset="-122"/>
              </a:rPr>
              <a:t>sie ein allgemeines Gesetz </a:t>
            </a:r>
            <a:r>
              <a:rPr lang="de-DE" altLang="zh-CN" sz="2200" i="1" dirty="0" smtClean="0">
                <a:latin typeface="Palatino Linotype" panose="02040502050505030304" pitchFamily="18" charset="0"/>
                <a:ea typeface="SimSun" panose="02010600030101010101" pitchFamily="2" charset="-122"/>
              </a:rPr>
              <a:t>werde.“</a:t>
            </a:r>
            <a:endParaRPr lang="en-US" altLang="zh-CN" sz="2200" i="1" dirty="0" smtClean="0">
              <a:latin typeface="Palatino Linotype" panose="02040502050505030304" pitchFamily="18" charset="0"/>
              <a:ea typeface="SimSun" panose="02010600030101010101" pitchFamily="2" charset="-122"/>
            </a:endParaRPr>
          </a:p>
          <a:p>
            <a:pPr algn="l"/>
            <a:endParaRPr lang="en-US" altLang="zh-CN" sz="2200" dirty="0">
              <a:latin typeface="Palatino Linotype" panose="02040502050505030304" pitchFamily="18" charset="0"/>
              <a:ea typeface="SimSun" panose="02010600030101010101" pitchFamily="2" charset="-122"/>
            </a:endParaRPr>
          </a:p>
          <a:p>
            <a:pPr algn="l"/>
            <a:endParaRPr lang="en-US" altLang="zh-CN" sz="2200" dirty="0">
              <a:latin typeface="Palatino Linotype" panose="02040502050505030304" pitchFamily="18" charset="0"/>
              <a:ea typeface="SimSun" panose="02010600030101010101" pitchFamily="2" charset="-122"/>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200" y="1409700"/>
            <a:ext cx="3409950" cy="4495800"/>
          </a:xfrm>
          <a:prstGeom prst="rect">
            <a:avLst/>
          </a:prstGeom>
        </p:spPr>
      </p:pic>
    </p:spTree>
    <p:extLst>
      <p:ext uri="{BB962C8B-B14F-4D97-AF65-F5344CB8AC3E}">
        <p14:creationId xmlns:p14="http://schemas.microsoft.com/office/powerpoint/2010/main" val="20893765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6700"/>
            <a:ext cx="9144000" cy="1041400"/>
          </a:xfrm>
        </p:spPr>
        <p:txBody>
          <a:bodyPr>
            <a:normAutofit fontScale="90000"/>
          </a:bodyPr>
          <a:lstStyle/>
          <a:p>
            <a:r>
              <a:rPr lang="en-US" sz="2200" b="1" dirty="0">
                <a:latin typeface="Palatino Linotype" panose="02040502050505030304" pitchFamily="18" charset="0"/>
              </a:rPr>
              <a:t>The </a:t>
            </a:r>
            <a:r>
              <a:rPr lang="en-US" sz="2200" b="1" dirty="0" smtClean="0">
                <a:latin typeface="Palatino Linotype" panose="02040502050505030304" pitchFamily="18" charset="0"/>
              </a:rPr>
              <a:t>fourth global </a:t>
            </a:r>
            <a:r>
              <a:rPr lang="en-US" sz="2200" b="1" dirty="0">
                <a:latin typeface="Palatino Linotype" panose="02040502050505030304" pitchFamily="18" charset="0"/>
              </a:rPr>
              <a:t>root: </a:t>
            </a:r>
            <a:r>
              <a:rPr lang="en-US" sz="2200" b="1" dirty="0" smtClean="0">
                <a:latin typeface="Palatino Linotype" panose="02040502050505030304" pitchFamily="18" charset="0"/>
              </a:rPr>
              <a:t>Baltic, Enlightenment, evolution</a:t>
            </a:r>
            <a:br>
              <a:rPr lang="en-US" sz="2200" b="1" dirty="0" smtClean="0">
                <a:latin typeface="Palatino Linotype" panose="02040502050505030304" pitchFamily="18" charset="0"/>
              </a:rPr>
            </a:br>
            <a:endParaRPr lang="en-US" sz="2400" dirty="0">
              <a:latin typeface="Palatino Linotype" panose="02040502050505030304" pitchFamily="18" charset="0"/>
            </a:endParaRPr>
          </a:p>
        </p:txBody>
      </p:sp>
      <p:sp>
        <p:nvSpPr>
          <p:cNvPr id="3" name="Subtitle 2"/>
          <p:cNvSpPr>
            <a:spLocks noGrp="1"/>
          </p:cNvSpPr>
          <p:nvPr>
            <p:ph type="subTitle" idx="1"/>
          </p:nvPr>
        </p:nvSpPr>
        <p:spPr>
          <a:xfrm>
            <a:off x="584200" y="1536700"/>
            <a:ext cx="11163300" cy="4689928"/>
          </a:xfrm>
        </p:spPr>
        <p:txBody>
          <a:bodyPr>
            <a:normAutofit/>
          </a:bodyPr>
          <a:lstStyle/>
          <a:p>
            <a:pPr algn="l"/>
            <a:r>
              <a:rPr lang="en-US" altLang="zh-CN" sz="2200" dirty="0" smtClean="0">
                <a:latin typeface="Palatino Linotype" panose="02040502050505030304" pitchFamily="18" charset="0"/>
                <a:ea typeface="SimSun" panose="02010600030101010101" pitchFamily="2" charset="-122"/>
              </a:rPr>
              <a:t>Immanuel Kant (1724-1804)</a:t>
            </a:r>
          </a:p>
          <a:p>
            <a:pPr algn="l"/>
            <a:endParaRPr lang="en-US" altLang="zh-CN" sz="2200" dirty="0">
              <a:latin typeface="Palatino Linotype" panose="02040502050505030304" pitchFamily="18" charset="0"/>
              <a:ea typeface="SimSun" panose="02010600030101010101" pitchFamily="2" charset="-122"/>
            </a:endParaRPr>
          </a:p>
          <a:p>
            <a:pPr algn="l"/>
            <a:r>
              <a:rPr lang="en-US" altLang="zh-CN" sz="2200" dirty="0" smtClean="0">
                <a:latin typeface="Palatino Linotype" panose="02040502050505030304" pitchFamily="18" charset="0"/>
                <a:ea typeface="SimSun" panose="02010600030101010101" pitchFamily="2" charset="-122"/>
              </a:rPr>
              <a:t>… lived at the Baltic coast in the German town </a:t>
            </a:r>
          </a:p>
          <a:p>
            <a:pPr algn="l"/>
            <a:r>
              <a:rPr lang="en-US" altLang="zh-CN" sz="2200" dirty="0" smtClean="0">
                <a:latin typeface="Palatino Linotype" panose="02040502050505030304" pitchFamily="18" charset="0"/>
                <a:ea typeface="SimSun" panose="02010600030101010101" pitchFamily="2" charset="-122"/>
              </a:rPr>
              <a:t>Königsberg, now Kaliningrad, Russia</a:t>
            </a:r>
          </a:p>
          <a:p>
            <a:pPr algn="l"/>
            <a:r>
              <a:rPr lang="en-US" altLang="zh-CN" sz="2200" dirty="0" smtClean="0">
                <a:latin typeface="Palatino Linotype" panose="02040502050505030304" pitchFamily="18" charset="0"/>
                <a:ea typeface="SimSun" panose="02010600030101010101" pitchFamily="2" charset="-122"/>
              </a:rPr>
              <a:t>… family were humble artisans (harness-makers)</a:t>
            </a:r>
          </a:p>
          <a:p>
            <a:pPr algn="l"/>
            <a:r>
              <a:rPr lang="en-US" altLang="zh-CN" sz="2200" dirty="0" smtClean="0">
                <a:latin typeface="Palatino Linotype" panose="02040502050505030304" pitchFamily="18" charset="0"/>
                <a:ea typeface="SimSun" panose="02010600030101010101" pitchFamily="2" charset="-122"/>
              </a:rPr>
              <a:t>… was a pantheist free-thinker who wrote on</a:t>
            </a:r>
          </a:p>
          <a:p>
            <a:pPr algn="l"/>
            <a:r>
              <a:rPr lang="en-US" altLang="zh-CN" sz="2200" dirty="0" smtClean="0">
                <a:solidFill>
                  <a:srgbClr val="C00000"/>
                </a:solidFill>
                <a:latin typeface="Palatino Linotype" panose="02040502050505030304" pitchFamily="18" charset="0"/>
                <a:ea typeface="SimSun" panose="02010600030101010101" pitchFamily="2" charset="-122"/>
              </a:rPr>
              <a:t>natural self-organization </a:t>
            </a:r>
            <a:r>
              <a:rPr lang="en-US" altLang="zh-CN" sz="2200" dirty="0" smtClean="0">
                <a:latin typeface="Palatino Linotype" panose="02040502050505030304" pitchFamily="18" charset="0"/>
                <a:ea typeface="SimSun" panose="02010600030101010101" pitchFamily="2" charset="-122"/>
              </a:rPr>
              <a:t>and </a:t>
            </a:r>
            <a:r>
              <a:rPr lang="en-US" altLang="zh-CN" sz="2200" dirty="0" smtClean="0">
                <a:solidFill>
                  <a:srgbClr val="C00000"/>
                </a:solidFill>
                <a:latin typeface="Palatino Linotype" panose="02040502050505030304" pitchFamily="18" charset="0"/>
                <a:ea typeface="SimSun" panose="02010600030101010101" pitchFamily="2" charset="-122"/>
              </a:rPr>
              <a:t>human progress</a:t>
            </a:r>
          </a:p>
          <a:p>
            <a:pPr algn="l"/>
            <a:r>
              <a:rPr lang="en-US" altLang="zh-CN" sz="2200" dirty="0" smtClean="0">
                <a:latin typeface="Palatino Linotype" panose="02040502050505030304" pitchFamily="18" charset="0"/>
                <a:ea typeface="SimSun" panose="02010600030101010101" pitchFamily="2" charset="-122"/>
              </a:rPr>
              <a:t>… leading thinker of the German Enlightenment</a:t>
            </a:r>
          </a:p>
          <a:p>
            <a:pPr algn="l"/>
            <a:r>
              <a:rPr lang="en-US" altLang="zh-CN" sz="2200" dirty="0" smtClean="0">
                <a:latin typeface="Palatino Linotype" panose="02040502050505030304" pitchFamily="18" charset="0"/>
                <a:ea typeface="SimSun" panose="02010600030101010101" pitchFamily="2" charset="-122"/>
              </a:rPr>
              <a:t>… constructed a structural-dynamic foundation</a:t>
            </a:r>
          </a:p>
          <a:p>
            <a:pPr algn="l"/>
            <a:r>
              <a:rPr lang="en-US" altLang="zh-CN" sz="2200" dirty="0" smtClean="0">
                <a:latin typeface="Palatino Linotype" panose="02040502050505030304" pitchFamily="18" charset="0"/>
                <a:ea typeface="SimSun" panose="02010600030101010101" pitchFamily="2" charset="-122"/>
              </a:rPr>
              <a:t>of ethical theory, the </a:t>
            </a:r>
            <a:r>
              <a:rPr lang="en-US" altLang="zh-CN" sz="2200" dirty="0" smtClean="0">
                <a:solidFill>
                  <a:srgbClr val="C00000"/>
                </a:solidFill>
                <a:latin typeface="Palatino Linotype" panose="02040502050505030304" pitchFamily="18" charset="0"/>
                <a:ea typeface="SimSun" panose="02010600030101010101" pitchFamily="2" charset="-122"/>
              </a:rPr>
              <a:t>Categorical Imperative</a:t>
            </a:r>
          </a:p>
          <a:p>
            <a:pPr algn="l"/>
            <a:endParaRPr lang="en-US" altLang="zh-CN" sz="2200" dirty="0">
              <a:latin typeface="Palatino Linotype" panose="02040502050505030304" pitchFamily="18" charset="0"/>
              <a:ea typeface="SimSun" panose="02010600030101010101" pitchFamily="2" charset="-122"/>
            </a:endParaRPr>
          </a:p>
          <a:p>
            <a:pPr algn="l"/>
            <a:endParaRPr lang="en-US" altLang="zh-CN" sz="2200" dirty="0">
              <a:latin typeface="Palatino Linotype" panose="02040502050505030304" pitchFamily="18" charset="0"/>
              <a:ea typeface="SimSun" panose="02010600030101010101" pitchFamily="2" charset="-122"/>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4400" y="1200150"/>
            <a:ext cx="3581400" cy="4762500"/>
          </a:xfrm>
          <a:prstGeom prst="rect">
            <a:avLst/>
          </a:prstGeom>
        </p:spPr>
      </p:pic>
    </p:spTree>
    <p:extLst>
      <p:ext uri="{BB962C8B-B14F-4D97-AF65-F5344CB8AC3E}">
        <p14:creationId xmlns:p14="http://schemas.microsoft.com/office/powerpoint/2010/main" val="8505975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6700"/>
            <a:ext cx="9144000" cy="1041400"/>
          </a:xfrm>
        </p:spPr>
        <p:txBody>
          <a:bodyPr>
            <a:normAutofit fontScale="90000"/>
          </a:bodyPr>
          <a:lstStyle/>
          <a:p>
            <a:r>
              <a:rPr lang="en-US" sz="2200" b="1" dirty="0">
                <a:latin typeface="Palatino Linotype" panose="02040502050505030304" pitchFamily="18" charset="0"/>
              </a:rPr>
              <a:t>The </a:t>
            </a:r>
            <a:r>
              <a:rPr lang="en-US" sz="2200" b="1" dirty="0" smtClean="0">
                <a:latin typeface="Palatino Linotype" panose="02040502050505030304" pitchFamily="18" charset="0"/>
              </a:rPr>
              <a:t>fourth global </a:t>
            </a:r>
            <a:r>
              <a:rPr lang="en-US" sz="2200" b="1" dirty="0">
                <a:latin typeface="Palatino Linotype" panose="02040502050505030304" pitchFamily="18" charset="0"/>
              </a:rPr>
              <a:t>root: </a:t>
            </a:r>
            <a:r>
              <a:rPr lang="en-US" sz="2200" b="1" dirty="0" smtClean="0">
                <a:latin typeface="Palatino Linotype" panose="02040502050505030304" pitchFamily="18" charset="0"/>
              </a:rPr>
              <a:t>Baltic, Enlightenment, evolution</a:t>
            </a:r>
            <a:br>
              <a:rPr lang="en-US" sz="2200" b="1" dirty="0" smtClean="0">
                <a:latin typeface="Palatino Linotype" panose="02040502050505030304" pitchFamily="18" charset="0"/>
              </a:rPr>
            </a:br>
            <a:endParaRPr lang="en-US" sz="2400" dirty="0">
              <a:latin typeface="Palatino Linotype" panose="02040502050505030304" pitchFamily="18" charset="0"/>
            </a:endParaRPr>
          </a:p>
        </p:txBody>
      </p:sp>
      <p:sp>
        <p:nvSpPr>
          <p:cNvPr id="3" name="Subtitle 2"/>
          <p:cNvSpPr>
            <a:spLocks noGrp="1"/>
          </p:cNvSpPr>
          <p:nvPr>
            <p:ph type="subTitle" idx="1"/>
          </p:nvPr>
        </p:nvSpPr>
        <p:spPr>
          <a:xfrm>
            <a:off x="584200" y="1536700"/>
            <a:ext cx="11176000" cy="5003800"/>
          </a:xfrm>
        </p:spPr>
        <p:txBody>
          <a:bodyPr>
            <a:normAutofit/>
          </a:bodyPr>
          <a:lstStyle/>
          <a:p>
            <a:pPr algn="l"/>
            <a:r>
              <a:rPr lang="en-US" altLang="zh-CN" sz="2200" dirty="0" smtClean="0">
                <a:latin typeface="Palatino Linotype" panose="02040502050505030304" pitchFamily="18" charset="0"/>
                <a:ea typeface="SimSun" panose="02010600030101010101" pitchFamily="2" charset="-122"/>
              </a:rPr>
              <a:t>Categorical Imperative (3 formulations)</a:t>
            </a:r>
          </a:p>
          <a:p>
            <a:pPr algn="l"/>
            <a:endParaRPr lang="en-US" altLang="zh-CN" sz="2200" dirty="0">
              <a:latin typeface="Palatino Linotype" panose="02040502050505030304" pitchFamily="18" charset="0"/>
              <a:ea typeface="SimSun" panose="02010600030101010101" pitchFamily="2" charset="-122"/>
            </a:endParaRPr>
          </a:p>
          <a:p>
            <a:pPr algn="l"/>
            <a:r>
              <a:rPr lang="en-US" altLang="zh-CN" sz="2200" dirty="0" smtClean="0">
                <a:latin typeface="Palatino Linotype" panose="02040502050505030304" pitchFamily="18" charset="0"/>
                <a:ea typeface="SimSun" panose="02010600030101010101" pitchFamily="2" charset="-122"/>
              </a:rPr>
              <a:t>I. </a:t>
            </a:r>
            <a:r>
              <a:rPr lang="en-US" altLang="zh-CN" sz="2200" i="1" dirty="0" smtClean="0">
                <a:latin typeface="Palatino Linotype" panose="02040502050505030304" pitchFamily="18" charset="0"/>
                <a:ea typeface="SimSun" panose="02010600030101010101" pitchFamily="2" charset="-122"/>
              </a:rPr>
              <a:t>Act </a:t>
            </a:r>
            <a:r>
              <a:rPr lang="en-US" altLang="zh-CN" sz="2200" i="1" dirty="0">
                <a:latin typeface="Palatino Linotype" panose="02040502050505030304" pitchFamily="18" charset="0"/>
                <a:ea typeface="SimSun" panose="02010600030101010101" pitchFamily="2" charset="-122"/>
              </a:rPr>
              <a:t>only in accordance with those policies </a:t>
            </a:r>
            <a:r>
              <a:rPr lang="en-US" altLang="zh-CN" sz="2200" i="1" dirty="0" smtClean="0">
                <a:latin typeface="Palatino Linotype" panose="02040502050505030304" pitchFamily="18" charset="0"/>
                <a:ea typeface="SimSun" panose="02010600030101010101" pitchFamily="2" charset="-122"/>
              </a:rPr>
              <a:t>that </a:t>
            </a:r>
            <a:r>
              <a:rPr lang="en-US" altLang="zh-CN" sz="2200" i="1" dirty="0">
                <a:latin typeface="Palatino Linotype" panose="02040502050505030304" pitchFamily="18" charset="0"/>
                <a:ea typeface="SimSun" panose="02010600030101010101" pitchFamily="2" charset="-122"/>
              </a:rPr>
              <a:t>can be universalized; </a:t>
            </a:r>
            <a:r>
              <a:rPr lang="en-US" altLang="zh-CN" sz="2200" i="1" dirty="0" smtClean="0">
                <a:latin typeface="Palatino Linotype" panose="02040502050505030304" pitchFamily="18" charset="0"/>
                <a:ea typeface="SimSun" panose="02010600030101010101" pitchFamily="2" charset="-122"/>
              </a:rPr>
              <a:t>that </a:t>
            </a:r>
            <a:r>
              <a:rPr lang="en-US" altLang="zh-CN" sz="2200" i="1" dirty="0">
                <a:latin typeface="Palatino Linotype" panose="02040502050505030304" pitchFamily="18" charset="0"/>
                <a:ea typeface="SimSun" panose="02010600030101010101" pitchFamily="2" charset="-122"/>
              </a:rPr>
              <a:t>is, which can be adopted </a:t>
            </a:r>
            <a:r>
              <a:rPr lang="en-US" altLang="zh-CN" sz="2200" i="1" dirty="0" smtClean="0">
                <a:latin typeface="Palatino Linotype" panose="02040502050505030304" pitchFamily="18" charset="0"/>
                <a:ea typeface="SimSun" panose="02010600030101010101" pitchFamily="2" charset="-122"/>
              </a:rPr>
              <a:t>by anyone </a:t>
            </a:r>
            <a:r>
              <a:rPr lang="en-US" altLang="zh-CN" sz="2200" i="1" dirty="0">
                <a:latin typeface="Palatino Linotype" panose="02040502050505030304" pitchFamily="18" charset="0"/>
                <a:ea typeface="SimSun" panose="02010600030101010101" pitchFamily="2" charset="-122"/>
              </a:rPr>
              <a:t>and everyone indefinitely</a:t>
            </a:r>
            <a:r>
              <a:rPr lang="en-US" altLang="zh-CN" sz="2200" i="1" dirty="0" smtClean="0">
                <a:latin typeface="Palatino Linotype" panose="02040502050505030304" pitchFamily="18" charset="0"/>
                <a:ea typeface="SimSun" panose="02010600030101010101" pitchFamily="2" charset="-122"/>
              </a:rPr>
              <a:t>.</a:t>
            </a:r>
          </a:p>
          <a:p>
            <a:pPr algn="l"/>
            <a:r>
              <a:rPr lang="en-US" altLang="zh-CN" sz="2200" i="1" dirty="0" smtClean="0">
                <a:latin typeface="Palatino Linotype" panose="02040502050505030304" pitchFamily="18" charset="0"/>
                <a:ea typeface="SimSun" panose="02010600030101010101" pitchFamily="2" charset="-122"/>
              </a:rPr>
              <a:t>	</a:t>
            </a:r>
            <a:r>
              <a:rPr lang="de-DE" altLang="zh-CN" sz="1800" dirty="0">
                <a:solidFill>
                  <a:schemeClr val="bg1">
                    <a:lumMod val="50000"/>
                  </a:schemeClr>
                </a:solidFill>
                <a:latin typeface="Palatino Linotype" panose="02040502050505030304" pitchFamily="18" charset="0"/>
                <a:ea typeface="SimSun" panose="02010600030101010101" pitchFamily="2" charset="-122"/>
              </a:rPr>
              <a:t>Handle nur nach derjenigen Maxime, </a:t>
            </a:r>
            <a:r>
              <a:rPr lang="de-DE" altLang="zh-CN" sz="1800" dirty="0" smtClean="0">
                <a:solidFill>
                  <a:schemeClr val="bg1">
                    <a:lumMod val="50000"/>
                  </a:schemeClr>
                </a:solidFill>
                <a:latin typeface="Palatino Linotype" panose="02040502050505030304" pitchFamily="18" charset="0"/>
                <a:ea typeface="SimSun" panose="02010600030101010101" pitchFamily="2" charset="-122"/>
              </a:rPr>
              <a:t>durch </a:t>
            </a:r>
            <a:r>
              <a:rPr lang="de-DE" altLang="zh-CN" sz="1800" dirty="0">
                <a:solidFill>
                  <a:schemeClr val="bg1">
                    <a:lumMod val="50000"/>
                  </a:schemeClr>
                </a:solidFill>
                <a:latin typeface="Palatino Linotype" panose="02040502050505030304" pitchFamily="18" charset="0"/>
                <a:ea typeface="SimSun" panose="02010600030101010101" pitchFamily="2" charset="-122"/>
              </a:rPr>
              <a:t>die du zugleich wollen kannst, </a:t>
            </a:r>
            <a:r>
              <a:rPr lang="de-DE" altLang="zh-CN" sz="1800" dirty="0" smtClean="0">
                <a:solidFill>
                  <a:schemeClr val="bg1">
                    <a:lumMod val="50000"/>
                  </a:schemeClr>
                </a:solidFill>
                <a:latin typeface="Palatino Linotype" panose="02040502050505030304" pitchFamily="18" charset="0"/>
                <a:ea typeface="SimSun" panose="02010600030101010101" pitchFamily="2" charset="-122"/>
              </a:rPr>
              <a:t>dass </a:t>
            </a:r>
            <a:r>
              <a:rPr lang="de-DE" altLang="zh-CN" sz="1800" dirty="0">
                <a:solidFill>
                  <a:schemeClr val="bg1">
                    <a:lumMod val="50000"/>
                  </a:schemeClr>
                </a:solidFill>
                <a:latin typeface="Palatino Linotype" panose="02040502050505030304" pitchFamily="18" charset="0"/>
                <a:ea typeface="SimSun" panose="02010600030101010101" pitchFamily="2" charset="-122"/>
              </a:rPr>
              <a:t>sie ein </a:t>
            </a:r>
            <a:r>
              <a:rPr lang="de-DE" altLang="zh-CN" sz="1800" dirty="0" smtClean="0">
                <a:solidFill>
                  <a:schemeClr val="bg1">
                    <a:lumMod val="50000"/>
                  </a:schemeClr>
                </a:solidFill>
                <a:latin typeface="Palatino Linotype" panose="02040502050505030304" pitchFamily="18" charset="0"/>
                <a:ea typeface="SimSun" panose="02010600030101010101" pitchFamily="2" charset="-122"/>
              </a:rPr>
              <a:t>	allgemeines </a:t>
            </a:r>
            <a:r>
              <a:rPr lang="de-DE" altLang="zh-CN" sz="1800" dirty="0">
                <a:solidFill>
                  <a:schemeClr val="bg1">
                    <a:lumMod val="50000"/>
                  </a:schemeClr>
                </a:solidFill>
                <a:latin typeface="Palatino Linotype" panose="02040502050505030304" pitchFamily="18" charset="0"/>
                <a:ea typeface="SimSun" panose="02010600030101010101" pitchFamily="2" charset="-122"/>
              </a:rPr>
              <a:t>Gesetz </a:t>
            </a:r>
            <a:r>
              <a:rPr lang="de-DE" altLang="zh-CN" sz="1800" dirty="0" smtClean="0">
                <a:solidFill>
                  <a:schemeClr val="bg1">
                    <a:lumMod val="50000"/>
                  </a:schemeClr>
                </a:solidFill>
                <a:latin typeface="Palatino Linotype" panose="02040502050505030304" pitchFamily="18" charset="0"/>
                <a:ea typeface="SimSun" panose="02010600030101010101" pitchFamily="2" charset="-122"/>
              </a:rPr>
              <a:t>werde  = Universalisierungs- bzw. Naturgesetzformel, 4:421</a:t>
            </a:r>
            <a:endParaRPr lang="en-US" altLang="zh-CN" sz="1800" dirty="0" smtClean="0">
              <a:solidFill>
                <a:schemeClr val="bg1">
                  <a:lumMod val="50000"/>
                </a:schemeClr>
              </a:solidFill>
              <a:latin typeface="Palatino Linotype" panose="02040502050505030304" pitchFamily="18" charset="0"/>
              <a:ea typeface="SimSun" panose="02010600030101010101" pitchFamily="2" charset="-122"/>
            </a:endParaRPr>
          </a:p>
          <a:p>
            <a:pPr algn="l"/>
            <a:r>
              <a:rPr lang="en-US" altLang="zh-CN" sz="2200" dirty="0" smtClean="0">
                <a:latin typeface="Palatino Linotype" panose="02040502050505030304" pitchFamily="18" charset="0"/>
                <a:ea typeface="SimSun" panose="02010600030101010101" pitchFamily="2" charset="-122"/>
              </a:rPr>
              <a:t>II. </a:t>
            </a:r>
            <a:r>
              <a:rPr lang="en-US" altLang="zh-CN" sz="2200" i="1" dirty="0" smtClean="0">
                <a:latin typeface="Palatino Linotype" panose="02040502050505030304" pitchFamily="18" charset="0"/>
                <a:ea typeface="SimSun" panose="02010600030101010101" pitchFamily="2" charset="-122"/>
              </a:rPr>
              <a:t>Act so that you treat humanity, whether in your person or in that of another, always as an end and never as a means only.</a:t>
            </a:r>
          </a:p>
          <a:p>
            <a:pPr algn="l"/>
            <a:r>
              <a:rPr lang="de-DE" altLang="zh-CN" sz="1800" dirty="0" smtClean="0">
                <a:latin typeface="Palatino Linotype" panose="02040502050505030304" pitchFamily="18" charset="0"/>
                <a:ea typeface="SimSun" panose="02010600030101010101" pitchFamily="2" charset="-122"/>
              </a:rPr>
              <a:t>	</a:t>
            </a:r>
            <a:r>
              <a:rPr lang="de-DE" altLang="zh-CN" sz="1800" dirty="0" smtClean="0">
                <a:solidFill>
                  <a:schemeClr val="bg1">
                    <a:lumMod val="50000"/>
                  </a:schemeClr>
                </a:solidFill>
                <a:latin typeface="Palatino Linotype" panose="02040502050505030304" pitchFamily="18" charset="0"/>
                <a:ea typeface="SimSun" panose="02010600030101010101" pitchFamily="2" charset="-122"/>
              </a:rPr>
              <a:t>Handle </a:t>
            </a:r>
            <a:r>
              <a:rPr lang="de-DE" altLang="zh-CN" sz="1800" dirty="0">
                <a:solidFill>
                  <a:schemeClr val="bg1">
                    <a:lumMod val="50000"/>
                  </a:schemeClr>
                </a:solidFill>
                <a:latin typeface="Palatino Linotype" panose="02040502050505030304" pitchFamily="18" charset="0"/>
                <a:ea typeface="SimSun" panose="02010600030101010101" pitchFamily="2" charset="-122"/>
              </a:rPr>
              <a:t>so, dass du die Menschheit sowohl in deiner Person, als in der Person eines jeden </a:t>
            </a:r>
            <a:r>
              <a:rPr lang="de-DE" altLang="zh-CN" sz="1800" dirty="0" smtClean="0">
                <a:solidFill>
                  <a:schemeClr val="bg1">
                    <a:lumMod val="50000"/>
                  </a:schemeClr>
                </a:solidFill>
                <a:latin typeface="Palatino Linotype" panose="02040502050505030304" pitchFamily="18" charset="0"/>
                <a:ea typeface="SimSun" panose="02010600030101010101" pitchFamily="2" charset="-122"/>
              </a:rPr>
              <a:t>	anderen 	jederzeit </a:t>
            </a:r>
            <a:r>
              <a:rPr lang="de-DE" altLang="zh-CN" sz="1800" dirty="0">
                <a:solidFill>
                  <a:schemeClr val="bg1">
                    <a:lumMod val="50000"/>
                  </a:schemeClr>
                </a:solidFill>
                <a:latin typeface="Palatino Linotype" panose="02040502050505030304" pitchFamily="18" charset="0"/>
                <a:ea typeface="SimSun" panose="02010600030101010101" pitchFamily="2" charset="-122"/>
              </a:rPr>
              <a:t>zugleich als Zweck, niemals bloß als Mittel brauchst</a:t>
            </a:r>
            <a:r>
              <a:rPr lang="de-DE" altLang="zh-CN" sz="1800" dirty="0" smtClean="0">
                <a:solidFill>
                  <a:schemeClr val="bg1">
                    <a:lumMod val="50000"/>
                  </a:schemeClr>
                </a:solidFill>
                <a:latin typeface="Palatino Linotype" panose="02040502050505030304" pitchFamily="18" charset="0"/>
                <a:ea typeface="SimSun" panose="02010600030101010101" pitchFamily="2" charset="-122"/>
              </a:rPr>
              <a:t>. = Selbstzweckformel 4:429</a:t>
            </a:r>
            <a:endParaRPr lang="en-US" altLang="zh-CN" sz="1800" dirty="0">
              <a:solidFill>
                <a:schemeClr val="bg1">
                  <a:lumMod val="50000"/>
                </a:schemeClr>
              </a:solidFill>
              <a:latin typeface="Palatino Linotype" panose="02040502050505030304" pitchFamily="18" charset="0"/>
              <a:ea typeface="SimSun" panose="02010600030101010101" pitchFamily="2" charset="-122"/>
            </a:endParaRPr>
          </a:p>
          <a:p>
            <a:pPr algn="l"/>
            <a:r>
              <a:rPr lang="en-US" altLang="zh-CN" sz="2200" dirty="0" smtClean="0">
                <a:latin typeface="Palatino Linotype" panose="02040502050505030304" pitchFamily="18" charset="0"/>
                <a:ea typeface="SimSun" panose="02010600030101010101" pitchFamily="2" charset="-122"/>
              </a:rPr>
              <a:t>III. </a:t>
            </a:r>
            <a:r>
              <a:rPr lang="en-US" altLang="zh-CN" sz="2200" i="1" dirty="0" smtClean="0">
                <a:latin typeface="Palatino Linotype" panose="02040502050505030304" pitchFamily="18" charset="0"/>
                <a:ea typeface="SimSun" panose="02010600030101010101" pitchFamily="2" charset="-122"/>
              </a:rPr>
              <a:t>Act as if your policies of action could always serve as law-making links in a web of autonomy.</a:t>
            </a:r>
          </a:p>
          <a:p>
            <a:pPr algn="l"/>
            <a:r>
              <a:rPr lang="de-DE" altLang="zh-CN" sz="1800" dirty="0" smtClean="0">
                <a:latin typeface="Palatino Linotype" panose="02040502050505030304" pitchFamily="18" charset="0"/>
                <a:ea typeface="SimSun" panose="02010600030101010101" pitchFamily="2" charset="-122"/>
              </a:rPr>
              <a:t>	</a:t>
            </a:r>
            <a:r>
              <a:rPr lang="de-DE" altLang="zh-CN" sz="1800" dirty="0" smtClean="0">
                <a:solidFill>
                  <a:schemeClr val="bg1">
                    <a:lumMod val="50000"/>
                  </a:schemeClr>
                </a:solidFill>
                <a:latin typeface="Palatino Linotype" panose="02040502050505030304" pitchFamily="18" charset="0"/>
                <a:ea typeface="SimSun" panose="02010600030101010101" pitchFamily="2" charset="-122"/>
              </a:rPr>
              <a:t>Demnach </a:t>
            </a:r>
            <a:r>
              <a:rPr lang="de-DE" altLang="zh-CN" sz="1800" dirty="0">
                <a:solidFill>
                  <a:schemeClr val="bg1">
                    <a:lumMod val="50000"/>
                  </a:schemeClr>
                </a:solidFill>
                <a:latin typeface="Palatino Linotype" panose="02040502050505030304" pitchFamily="18" charset="0"/>
                <a:ea typeface="SimSun" panose="02010600030101010101" pitchFamily="2" charset="-122"/>
              </a:rPr>
              <a:t>muß ein jedes vernünftige Wesen so handeln, als ob es durch seine Maximen jederzeit ein </a:t>
            </a:r>
            <a:r>
              <a:rPr lang="de-DE" altLang="zh-CN" sz="1800" dirty="0" smtClean="0">
                <a:solidFill>
                  <a:schemeClr val="bg1">
                    <a:lumMod val="50000"/>
                  </a:schemeClr>
                </a:solidFill>
                <a:latin typeface="Palatino Linotype" panose="02040502050505030304" pitchFamily="18" charset="0"/>
                <a:ea typeface="SimSun" panose="02010600030101010101" pitchFamily="2" charset="-122"/>
              </a:rPr>
              <a:t>	gesetzgebendes </a:t>
            </a:r>
            <a:r>
              <a:rPr lang="de-DE" altLang="zh-CN" sz="1800" dirty="0">
                <a:solidFill>
                  <a:schemeClr val="bg1">
                    <a:lumMod val="50000"/>
                  </a:schemeClr>
                </a:solidFill>
                <a:latin typeface="Palatino Linotype" panose="02040502050505030304" pitchFamily="18" charset="0"/>
                <a:ea typeface="SimSun" panose="02010600030101010101" pitchFamily="2" charset="-122"/>
              </a:rPr>
              <a:t>Glied im allgemeinen Reiche der Zwecke </a:t>
            </a:r>
            <a:r>
              <a:rPr lang="de-DE" altLang="zh-CN" sz="1800" dirty="0" smtClean="0">
                <a:solidFill>
                  <a:schemeClr val="bg1">
                    <a:lumMod val="50000"/>
                  </a:schemeClr>
                </a:solidFill>
                <a:latin typeface="Palatino Linotype" panose="02040502050505030304" pitchFamily="18" charset="0"/>
                <a:ea typeface="SimSun" panose="02010600030101010101" pitchFamily="2" charset="-122"/>
              </a:rPr>
              <a:t>wäre. = Reich-der-Zwecke Formel 4:438</a:t>
            </a:r>
            <a:endParaRPr lang="en-US" altLang="zh-CN" sz="1800" dirty="0">
              <a:solidFill>
                <a:schemeClr val="bg1">
                  <a:lumMod val="50000"/>
                </a:schemeClr>
              </a:solidFill>
              <a:latin typeface="Palatino Linotype" panose="02040502050505030304" pitchFamily="18" charset="0"/>
              <a:ea typeface="SimSun" panose="02010600030101010101" pitchFamily="2" charset="-122"/>
            </a:endParaRPr>
          </a:p>
          <a:p>
            <a:pPr algn="l"/>
            <a:endParaRPr lang="en-US" altLang="zh-CN" sz="2200" dirty="0" smtClean="0">
              <a:latin typeface="Palatino Linotype" panose="02040502050505030304" pitchFamily="18" charset="0"/>
              <a:ea typeface="SimSun" panose="02010600030101010101" pitchFamily="2" charset="-122"/>
            </a:endParaRPr>
          </a:p>
          <a:p>
            <a:pPr algn="l"/>
            <a:endParaRPr lang="en-US" altLang="zh-CN" sz="2200" dirty="0">
              <a:latin typeface="Palatino Linotype" panose="02040502050505030304" pitchFamily="18" charset="0"/>
              <a:ea typeface="SimSun" panose="02010600030101010101" pitchFamily="2" charset="-122"/>
            </a:endParaRPr>
          </a:p>
          <a:p>
            <a:pPr algn="l"/>
            <a:endParaRPr lang="en-US" altLang="zh-CN" sz="2200" dirty="0">
              <a:latin typeface="Palatino Linotype" panose="02040502050505030304" pitchFamily="18" charset="0"/>
              <a:ea typeface="SimSun" panose="02010600030101010101" pitchFamily="2" charset="-122"/>
            </a:endParaRPr>
          </a:p>
          <a:p>
            <a:pPr algn="l"/>
            <a:endParaRPr lang="en-US" altLang="zh-CN" sz="2200" dirty="0">
              <a:latin typeface="Palatino Linotype" panose="02040502050505030304" pitchFamily="18" charset="0"/>
              <a:ea typeface="SimSun" panose="02010600030101010101" pitchFamily="2" charset="-122"/>
            </a:endParaRPr>
          </a:p>
        </p:txBody>
      </p:sp>
    </p:spTree>
    <p:extLst>
      <p:ext uri="{BB962C8B-B14F-4D97-AF65-F5344CB8AC3E}">
        <p14:creationId xmlns:p14="http://schemas.microsoft.com/office/powerpoint/2010/main" val="42330961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6700"/>
            <a:ext cx="9144000" cy="1041400"/>
          </a:xfrm>
        </p:spPr>
        <p:txBody>
          <a:bodyPr>
            <a:normAutofit fontScale="90000"/>
          </a:bodyPr>
          <a:lstStyle/>
          <a:p>
            <a:r>
              <a:rPr lang="en-US" sz="2200" b="1" dirty="0">
                <a:latin typeface="Palatino Linotype" panose="02040502050505030304" pitchFamily="18" charset="0"/>
              </a:rPr>
              <a:t>The </a:t>
            </a:r>
            <a:r>
              <a:rPr lang="en-US" sz="2200" b="1" dirty="0" smtClean="0">
                <a:latin typeface="Palatino Linotype" panose="02040502050505030304" pitchFamily="18" charset="0"/>
              </a:rPr>
              <a:t>fourth global </a:t>
            </a:r>
            <a:r>
              <a:rPr lang="en-US" sz="2200" b="1" dirty="0">
                <a:latin typeface="Palatino Linotype" panose="02040502050505030304" pitchFamily="18" charset="0"/>
              </a:rPr>
              <a:t>root: </a:t>
            </a:r>
            <a:r>
              <a:rPr lang="en-US" sz="2200" b="1" dirty="0" smtClean="0">
                <a:latin typeface="Palatino Linotype" panose="02040502050505030304" pitchFamily="18" charset="0"/>
              </a:rPr>
              <a:t>Baltic, Enlightenment, evolution</a:t>
            </a:r>
            <a:br>
              <a:rPr lang="en-US" sz="2200" b="1" dirty="0" smtClean="0">
                <a:latin typeface="Palatino Linotype" panose="02040502050505030304" pitchFamily="18" charset="0"/>
              </a:rPr>
            </a:br>
            <a:endParaRPr lang="en-US" sz="2400" dirty="0">
              <a:latin typeface="Palatino Linotype" panose="02040502050505030304" pitchFamily="18" charset="0"/>
            </a:endParaRPr>
          </a:p>
        </p:txBody>
      </p:sp>
      <p:sp>
        <p:nvSpPr>
          <p:cNvPr id="3" name="Subtitle 2"/>
          <p:cNvSpPr>
            <a:spLocks noGrp="1"/>
          </p:cNvSpPr>
          <p:nvPr>
            <p:ph type="subTitle" idx="1"/>
          </p:nvPr>
        </p:nvSpPr>
        <p:spPr>
          <a:xfrm>
            <a:off x="584200" y="1536700"/>
            <a:ext cx="11176000" cy="5003800"/>
          </a:xfrm>
        </p:spPr>
        <p:txBody>
          <a:bodyPr>
            <a:normAutofit/>
          </a:bodyPr>
          <a:lstStyle/>
          <a:p>
            <a:pPr algn="l"/>
            <a:r>
              <a:rPr lang="en-US" altLang="zh-CN" sz="2200" dirty="0" smtClean="0">
                <a:latin typeface="Palatino Linotype" panose="02040502050505030304" pitchFamily="18" charset="0"/>
                <a:ea typeface="SimSun" panose="02010600030101010101" pitchFamily="2" charset="-122"/>
              </a:rPr>
              <a:t>Categorical Imperative (3 formulations)</a:t>
            </a:r>
          </a:p>
          <a:p>
            <a:pPr algn="l"/>
            <a:endParaRPr lang="en-US" altLang="zh-CN" sz="2200" dirty="0">
              <a:latin typeface="Palatino Linotype" panose="02040502050505030304" pitchFamily="18" charset="0"/>
              <a:ea typeface="SimSun" panose="02010600030101010101" pitchFamily="2" charset="-122"/>
            </a:endParaRPr>
          </a:p>
          <a:p>
            <a:pPr algn="l"/>
            <a:r>
              <a:rPr lang="en-US" altLang="zh-CN" sz="2200" dirty="0" smtClean="0">
                <a:latin typeface="Palatino Linotype" panose="02040502050505030304" pitchFamily="18" charset="0"/>
                <a:ea typeface="SimSun" panose="02010600030101010101" pitchFamily="2" charset="-122"/>
              </a:rPr>
              <a:t>I. </a:t>
            </a:r>
            <a:r>
              <a:rPr lang="en-US" altLang="zh-CN" sz="2200" i="1" dirty="0" smtClean="0">
                <a:latin typeface="Palatino Linotype" panose="02040502050505030304" pitchFamily="18" charset="0"/>
                <a:ea typeface="SimSun" panose="02010600030101010101" pitchFamily="2" charset="-122"/>
              </a:rPr>
              <a:t>Act </a:t>
            </a:r>
            <a:r>
              <a:rPr lang="en-US" altLang="zh-CN" sz="2200" i="1" dirty="0">
                <a:latin typeface="Palatino Linotype" panose="02040502050505030304" pitchFamily="18" charset="0"/>
                <a:ea typeface="SimSun" panose="02010600030101010101" pitchFamily="2" charset="-122"/>
              </a:rPr>
              <a:t>only in </a:t>
            </a:r>
            <a:r>
              <a:rPr lang="en-US" altLang="zh-CN" sz="2200" i="1" dirty="0" smtClean="0">
                <a:latin typeface="Palatino Linotype" panose="02040502050505030304" pitchFamily="18" charset="0"/>
                <a:ea typeface="SimSun" panose="02010600030101010101" pitchFamily="2" charset="-122"/>
              </a:rPr>
              <a:t>ways that </a:t>
            </a:r>
            <a:r>
              <a:rPr lang="en-US" altLang="zh-CN" sz="2200" i="1" dirty="0">
                <a:latin typeface="Palatino Linotype" panose="02040502050505030304" pitchFamily="18" charset="0"/>
                <a:ea typeface="SimSun" panose="02010600030101010101" pitchFamily="2" charset="-122"/>
              </a:rPr>
              <a:t>can be adopted </a:t>
            </a:r>
            <a:r>
              <a:rPr lang="en-US" altLang="zh-CN" sz="2200" i="1" dirty="0" smtClean="0">
                <a:latin typeface="Palatino Linotype" panose="02040502050505030304" pitchFamily="18" charset="0"/>
                <a:ea typeface="SimSun" panose="02010600030101010101" pitchFamily="2" charset="-122"/>
              </a:rPr>
              <a:t>by anyone indefinitely. </a:t>
            </a:r>
            <a:r>
              <a:rPr lang="en-US" altLang="zh-CN" sz="2200" i="1" dirty="0">
                <a:latin typeface="Palatino Linotype" panose="02040502050505030304" pitchFamily="18" charset="0"/>
                <a:ea typeface="SimSun" panose="02010600030101010101" pitchFamily="2" charset="-122"/>
              </a:rPr>
              <a:t>	</a:t>
            </a:r>
            <a:endParaRPr lang="en-US" altLang="zh-CN" sz="2200" i="1" dirty="0" smtClean="0">
              <a:latin typeface="Palatino Linotype" panose="02040502050505030304" pitchFamily="18" charset="0"/>
              <a:ea typeface="SimSun" panose="02010600030101010101" pitchFamily="2" charset="-122"/>
            </a:endParaRPr>
          </a:p>
          <a:p>
            <a:pPr algn="l"/>
            <a:r>
              <a:rPr lang="en-US" altLang="zh-CN" sz="2200" i="1" dirty="0">
                <a:latin typeface="Palatino Linotype" panose="02040502050505030304" pitchFamily="18" charset="0"/>
                <a:ea typeface="SimSun" panose="02010600030101010101" pitchFamily="2" charset="-122"/>
              </a:rPr>
              <a:t>	</a:t>
            </a:r>
          </a:p>
          <a:p>
            <a:pPr algn="l"/>
            <a:r>
              <a:rPr lang="en-US" altLang="zh-CN" sz="2200" dirty="0" smtClean="0">
                <a:latin typeface="Palatino Linotype" panose="02040502050505030304" pitchFamily="18" charset="0"/>
                <a:ea typeface="SimSun" panose="02010600030101010101" pitchFamily="2" charset="-122"/>
              </a:rPr>
              <a:t>II. </a:t>
            </a:r>
            <a:r>
              <a:rPr lang="en-US" altLang="zh-CN" sz="2200" i="1" dirty="0" smtClean="0">
                <a:latin typeface="Palatino Linotype" panose="02040502050505030304" pitchFamily="18" charset="0"/>
                <a:ea typeface="SimSun" panose="02010600030101010101" pitchFamily="2" charset="-122"/>
              </a:rPr>
              <a:t>Treat humankind as the end of your action, period.		</a:t>
            </a:r>
          </a:p>
          <a:p>
            <a:pPr algn="l"/>
            <a:r>
              <a:rPr lang="de-DE" altLang="zh-CN" sz="1800" dirty="0" smtClean="0">
                <a:latin typeface="Palatino Linotype" panose="02040502050505030304" pitchFamily="18" charset="0"/>
                <a:ea typeface="SimSun" panose="02010600030101010101" pitchFamily="2" charset="-122"/>
              </a:rPr>
              <a:t>	</a:t>
            </a:r>
          </a:p>
          <a:p>
            <a:pPr algn="l"/>
            <a:r>
              <a:rPr lang="en-US" altLang="zh-CN" sz="2200" dirty="0" smtClean="0">
                <a:latin typeface="Palatino Linotype" panose="02040502050505030304" pitchFamily="18" charset="0"/>
                <a:ea typeface="SimSun" panose="02010600030101010101" pitchFamily="2" charset="-122"/>
              </a:rPr>
              <a:t>III. </a:t>
            </a:r>
            <a:r>
              <a:rPr lang="en-US" altLang="zh-CN" sz="2200" i="1" dirty="0" smtClean="0">
                <a:latin typeface="Palatino Linotype" panose="02040502050505030304" pitchFamily="18" charset="0"/>
                <a:ea typeface="SimSun" panose="02010600030101010101" pitchFamily="2" charset="-122"/>
              </a:rPr>
              <a:t>Generate greater autonomy, more complexity, more diversity.	</a:t>
            </a:r>
            <a:r>
              <a:rPr lang="en-US" altLang="zh-CN" sz="2200" dirty="0">
                <a:solidFill>
                  <a:prstClr val="black"/>
                </a:solidFill>
                <a:latin typeface="Palatino Linotype" panose="02040502050505030304" pitchFamily="18" charset="0"/>
                <a:ea typeface="SimSun" panose="02010600030101010101" pitchFamily="2" charset="-122"/>
                <a:sym typeface="Wingdings" panose="05000000000000000000" pitchFamily="2" charset="2"/>
              </a:rPr>
              <a:t> </a:t>
            </a:r>
            <a:r>
              <a:rPr lang="de-DE" altLang="zh-CN" sz="1800" dirty="0" smtClean="0">
                <a:latin typeface="Palatino Linotype" panose="02040502050505030304" pitchFamily="18" charset="0"/>
                <a:ea typeface="SimSun" panose="02010600030101010101" pitchFamily="2" charset="-122"/>
              </a:rPr>
              <a:t>	</a:t>
            </a:r>
            <a:endParaRPr lang="en-US" altLang="zh-CN" sz="2200" dirty="0" smtClean="0">
              <a:latin typeface="Palatino Linotype" panose="02040502050505030304" pitchFamily="18" charset="0"/>
              <a:ea typeface="SimSun" panose="02010600030101010101" pitchFamily="2" charset="-122"/>
            </a:endParaRPr>
          </a:p>
          <a:p>
            <a:pPr algn="l"/>
            <a:endParaRPr lang="en-US" altLang="zh-CN" sz="2200" dirty="0">
              <a:latin typeface="Palatino Linotype" panose="02040502050505030304" pitchFamily="18" charset="0"/>
              <a:ea typeface="SimSun" panose="02010600030101010101" pitchFamily="2" charset="-122"/>
            </a:endParaRPr>
          </a:p>
          <a:p>
            <a:pPr algn="l"/>
            <a:endParaRPr lang="en-US" altLang="zh-CN" sz="2200" dirty="0">
              <a:latin typeface="Palatino Linotype" panose="02040502050505030304" pitchFamily="18" charset="0"/>
              <a:ea typeface="SimSun" panose="02010600030101010101" pitchFamily="2" charset="-122"/>
            </a:endParaRPr>
          </a:p>
          <a:p>
            <a:pPr algn="l"/>
            <a:endParaRPr lang="en-US" altLang="zh-CN" sz="2200" dirty="0">
              <a:latin typeface="Palatino Linotype" panose="02040502050505030304" pitchFamily="18" charset="0"/>
              <a:ea typeface="SimSun" panose="02010600030101010101" pitchFamily="2" charset="-122"/>
            </a:endParaRPr>
          </a:p>
        </p:txBody>
      </p:sp>
    </p:spTree>
    <p:extLst>
      <p:ext uri="{BB962C8B-B14F-4D97-AF65-F5344CB8AC3E}">
        <p14:creationId xmlns:p14="http://schemas.microsoft.com/office/powerpoint/2010/main" val="407290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6700"/>
            <a:ext cx="9144000" cy="1041400"/>
          </a:xfrm>
        </p:spPr>
        <p:txBody>
          <a:bodyPr>
            <a:normAutofit fontScale="90000"/>
          </a:bodyPr>
          <a:lstStyle/>
          <a:p>
            <a:r>
              <a:rPr lang="en-US" sz="2200" b="1" dirty="0">
                <a:latin typeface="Palatino Linotype" panose="02040502050505030304" pitchFamily="18" charset="0"/>
              </a:rPr>
              <a:t>The </a:t>
            </a:r>
            <a:r>
              <a:rPr lang="en-US" sz="2200" b="1" dirty="0" smtClean="0">
                <a:latin typeface="Palatino Linotype" panose="02040502050505030304" pitchFamily="18" charset="0"/>
              </a:rPr>
              <a:t>fourth global </a:t>
            </a:r>
            <a:r>
              <a:rPr lang="en-US" sz="2200" b="1" dirty="0">
                <a:latin typeface="Palatino Linotype" panose="02040502050505030304" pitchFamily="18" charset="0"/>
              </a:rPr>
              <a:t>root: </a:t>
            </a:r>
            <a:r>
              <a:rPr lang="en-US" sz="2200" b="1" dirty="0" smtClean="0">
                <a:latin typeface="Palatino Linotype" panose="02040502050505030304" pitchFamily="18" charset="0"/>
              </a:rPr>
              <a:t>Baltic, Enlightenment, evolution</a:t>
            </a:r>
            <a:br>
              <a:rPr lang="en-US" sz="2200" b="1" dirty="0" smtClean="0">
                <a:latin typeface="Palatino Linotype" panose="02040502050505030304" pitchFamily="18" charset="0"/>
              </a:rPr>
            </a:br>
            <a:endParaRPr lang="en-US" sz="2400" dirty="0">
              <a:latin typeface="Palatino Linotype" panose="02040502050505030304" pitchFamily="18" charset="0"/>
            </a:endParaRPr>
          </a:p>
        </p:txBody>
      </p:sp>
      <p:sp>
        <p:nvSpPr>
          <p:cNvPr id="3" name="Subtitle 2"/>
          <p:cNvSpPr>
            <a:spLocks noGrp="1"/>
          </p:cNvSpPr>
          <p:nvPr>
            <p:ph type="subTitle" idx="1"/>
          </p:nvPr>
        </p:nvSpPr>
        <p:spPr>
          <a:xfrm>
            <a:off x="584200" y="1536700"/>
            <a:ext cx="11176000" cy="5003800"/>
          </a:xfrm>
        </p:spPr>
        <p:txBody>
          <a:bodyPr>
            <a:normAutofit/>
          </a:bodyPr>
          <a:lstStyle/>
          <a:p>
            <a:pPr algn="l"/>
            <a:r>
              <a:rPr lang="en-US" altLang="zh-CN" sz="2200" dirty="0" smtClean="0">
                <a:latin typeface="Palatino Linotype" panose="02040502050505030304" pitchFamily="18" charset="0"/>
                <a:ea typeface="SimSun" panose="02010600030101010101" pitchFamily="2" charset="-122"/>
              </a:rPr>
              <a:t>Categorical Imperative (3 formulations)</a:t>
            </a:r>
          </a:p>
          <a:p>
            <a:pPr algn="l"/>
            <a:endParaRPr lang="en-US" altLang="zh-CN" sz="2200" dirty="0">
              <a:latin typeface="Palatino Linotype" panose="02040502050505030304" pitchFamily="18" charset="0"/>
              <a:ea typeface="SimSun" panose="02010600030101010101" pitchFamily="2" charset="-122"/>
            </a:endParaRPr>
          </a:p>
          <a:p>
            <a:pPr algn="l"/>
            <a:r>
              <a:rPr lang="en-US" altLang="zh-CN" sz="2200" dirty="0" smtClean="0">
                <a:latin typeface="Palatino Linotype" panose="02040502050505030304" pitchFamily="18" charset="0"/>
                <a:ea typeface="SimSun" panose="02010600030101010101" pitchFamily="2" charset="-122"/>
              </a:rPr>
              <a:t>I. </a:t>
            </a:r>
            <a:r>
              <a:rPr lang="en-US" altLang="zh-CN" sz="2200" i="1" dirty="0" smtClean="0">
                <a:latin typeface="Palatino Linotype" panose="02040502050505030304" pitchFamily="18" charset="0"/>
                <a:ea typeface="SimSun" panose="02010600030101010101" pitchFamily="2" charset="-122"/>
              </a:rPr>
              <a:t>Act </a:t>
            </a:r>
            <a:r>
              <a:rPr lang="en-US" altLang="zh-CN" sz="2200" i="1" dirty="0">
                <a:latin typeface="Palatino Linotype" panose="02040502050505030304" pitchFamily="18" charset="0"/>
                <a:ea typeface="SimSun" panose="02010600030101010101" pitchFamily="2" charset="-122"/>
              </a:rPr>
              <a:t>only in </a:t>
            </a:r>
            <a:r>
              <a:rPr lang="en-US" altLang="zh-CN" sz="2200" i="1" dirty="0" smtClean="0">
                <a:latin typeface="Palatino Linotype" panose="02040502050505030304" pitchFamily="18" charset="0"/>
                <a:ea typeface="SimSun" panose="02010600030101010101" pitchFamily="2" charset="-122"/>
              </a:rPr>
              <a:t>ways that </a:t>
            </a:r>
            <a:r>
              <a:rPr lang="en-US" altLang="zh-CN" sz="2200" i="1" dirty="0">
                <a:latin typeface="Palatino Linotype" panose="02040502050505030304" pitchFamily="18" charset="0"/>
                <a:ea typeface="SimSun" panose="02010600030101010101" pitchFamily="2" charset="-122"/>
              </a:rPr>
              <a:t>can be adopted </a:t>
            </a:r>
            <a:r>
              <a:rPr lang="en-US" altLang="zh-CN" sz="2200" i="1" dirty="0" smtClean="0">
                <a:latin typeface="Palatino Linotype" panose="02040502050505030304" pitchFamily="18" charset="0"/>
                <a:ea typeface="SimSun" panose="02010600030101010101" pitchFamily="2" charset="-122"/>
              </a:rPr>
              <a:t>by anyone indefinitely. </a:t>
            </a:r>
            <a:r>
              <a:rPr lang="en-US" altLang="zh-CN" sz="2200" i="1" dirty="0">
                <a:latin typeface="Palatino Linotype" panose="02040502050505030304" pitchFamily="18" charset="0"/>
                <a:ea typeface="SimSun" panose="02010600030101010101" pitchFamily="2" charset="-122"/>
              </a:rPr>
              <a:t>	</a:t>
            </a:r>
            <a:r>
              <a:rPr lang="en-US" altLang="zh-CN" sz="2200" dirty="0" smtClean="0">
                <a:latin typeface="Palatino Linotype" panose="02040502050505030304" pitchFamily="18" charset="0"/>
                <a:ea typeface="SimSun" panose="02010600030101010101" pitchFamily="2" charset="-122"/>
                <a:sym typeface="Wingdings" panose="05000000000000000000" pitchFamily="2" charset="2"/>
              </a:rPr>
              <a:t></a:t>
            </a:r>
            <a:r>
              <a:rPr lang="en-US" altLang="zh-CN" sz="2200" i="1" dirty="0" smtClean="0">
                <a:latin typeface="Palatino Linotype" panose="02040502050505030304" pitchFamily="18" charset="0"/>
                <a:ea typeface="SimSun" panose="02010600030101010101" pitchFamily="2" charset="-122"/>
                <a:sym typeface="Wingdings" panose="05000000000000000000" pitchFamily="2" charset="2"/>
              </a:rPr>
              <a:t> </a:t>
            </a:r>
            <a:r>
              <a:rPr lang="en-US" altLang="zh-CN" sz="2200" dirty="0" smtClean="0">
                <a:solidFill>
                  <a:srgbClr val="C00000"/>
                </a:solidFill>
                <a:latin typeface="Palatino Linotype" panose="02040502050505030304" pitchFamily="18" charset="0"/>
                <a:ea typeface="SimSun" panose="02010600030101010101" pitchFamily="2" charset="-122"/>
                <a:sym typeface="Wingdings" panose="05000000000000000000" pitchFamily="2" charset="2"/>
              </a:rPr>
              <a:t>structure</a:t>
            </a:r>
            <a:r>
              <a:rPr lang="en-US" altLang="zh-CN" sz="2200" dirty="0" smtClean="0">
                <a:latin typeface="Palatino Linotype" panose="02040502050505030304" pitchFamily="18" charset="0"/>
                <a:ea typeface="SimSun" panose="02010600030101010101" pitchFamily="2" charset="-122"/>
                <a:sym typeface="Wingdings" panose="05000000000000000000" pitchFamily="2" charset="2"/>
              </a:rPr>
              <a:t> of sustainability</a:t>
            </a:r>
            <a:endParaRPr lang="en-US" altLang="zh-CN" sz="2200" i="1" dirty="0" smtClean="0">
              <a:latin typeface="Palatino Linotype" panose="02040502050505030304" pitchFamily="18" charset="0"/>
              <a:ea typeface="SimSun" panose="02010600030101010101" pitchFamily="2" charset="-122"/>
            </a:endParaRPr>
          </a:p>
          <a:p>
            <a:pPr algn="l"/>
            <a:r>
              <a:rPr lang="en-US" altLang="zh-CN" sz="2200" i="1" dirty="0">
                <a:latin typeface="Palatino Linotype" panose="02040502050505030304" pitchFamily="18" charset="0"/>
                <a:ea typeface="SimSun" panose="02010600030101010101" pitchFamily="2" charset="-122"/>
              </a:rPr>
              <a:t>	</a:t>
            </a:r>
          </a:p>
          <a:p>
            <a:pPr algn="l"/>
            <a:r>
              <a:rPr lang="en-US" altLang="zh-CN" sz="2200" dirty="0" smtClean="0">
                <a:latin typeface="Palatino Linotype" panose="02040502050505030304" pitchFamily="18" charset="0"/>
                <a:ea typeface="SimSun" panose="02010600030101010101" pitchFamily="2" charset="-122"/>
              </a:rPr>
              <a:t>II. </a:t>
            </a:r>
            <a:r>
              <a:rPr lang="en-US" altLang="zh-CN" sz="2200" i="1" dirty="0" smtClean="0">
                <a:latin typeface="Palatino Linotype" panose="02040502050505030304" pitchFamily="18" charset="0"/>
                <a:ea typeface="SimSun" panose="02010600030101010101" pitchFamily="2" charset="-122"/>
              </a:rPr>
              <a:t>Treat humankind as the end of your action, period.		</a:t>
            </a:r>
            <a:r>
              <a:rPr lang="en-US" altLang="zh-CN" sz="2200" dirty="0">
                <a:solidFill>
                  <a:prstClr val="black"/>
                </a:solidFill>
                <a:latin typeface="Palatino Linotype" panose="02040502050505030304" pitchFamily="18" charset="0"/>
                <a:ea typeface="SimSun" panose="02010600030101010101" pitchFamily="2" charset="-122"/>
                <a:sym typeface="Wingdings" panose="05000000000000000000" pitchFamily="2" charset="2"/>
              </a:rPr>
              <a:t> </a:t>
            </a:r>
            <a:r>
              <a:rPr lang="en-US" altLang="zh-CN" sz="2200" dirty="0" smtClean="0">
                <a:solidFill>
                  <a:prstClr val="black"/>
                </a:solidFill>
                <a:latin typeface="Palatino Linotype" panose="02040502050505030304" pitchFamily="18" charset="0"/>
                <a:ea typeface="SimSun" panose="02010600030101010101" pitchFamily="2" charset="-122"/>
                <a:sym typeface="Wingdings" panose="05000000000000000000" pitchFamily="2" charset="2"/>
              </a:rPr>
              <a:t> </a:t>
            </a:r>
            <a:r>
              <a:rPr lang="en-US" altLang="zh-CN" sz="2200" dirty="0" smtClean="0">
                <a:solidFill>
                  <a:srgbClr val="C00000"/>
                </a:solidFill>
                <a:latin typeface="Palatino Linotype" panose="02040502050505030304" pitchFamily="18" charset="0"/>
                <a:ea typeface="SimSun" panose="02010600030101010101" pitchFamily="2" charset="-122"/>
                <a:sym typeface="Wingdings" panose="05000000000000000000" pitchFamily="2" charset="2"/>
              </a:rPr>
              <a:t>substance</a:t>
            </a:r>
            <a:r>
              <a:rPr lang="en-US" altLang="zh-CN" sz="2200" dirty="0" smtClean="0">
                <a:solidFill>
                  <a:prstClr val="black"/>
                </a:solidFill>
                <a:latin typeface="Palatino Linotype" panose="02040502050505030304" pitchFamily="18" charset="0"/>
                <a:ea typeface="SimSun" panose="02010600030101010101" pitchFamily="2" charset="-122"/>
                <a:sym typeface="Wingdings" panose="05000000000000000000" pitchFamily="2" charset="2"/>
              </a:rPr>
              <a:t> of sustainability</a:t>
            </a:r>
            <a:endParaRPr lang="en-US" altLang="zh-CN" sz="2200" i="1" dirty="0" smtClean="0">
              <a:latin typeface="Palatino Linotype" panose="02040502050505030304" pitchFamily="18" charset="0"/>
              <a:ea typeface="SimSun" panose="02010600030101010101" pitchFamily="2" charset="-122"/>
            </a:endParaRPr>
          </a:p>
          <a:p>
            <a:pPr algn="l"/>
            <a:r>
              <a:rPr lang="de-DE" altLang="zh-CN" sz="1800" dirty="0" smtClean="0">
                <a:latin typeface="Palatino Linotype" panose="02040502050505030304" pitchFamily="18" charset="0"/>
                <a:ea typeface="SimSun" panose="02010600030101010101" pitchFamily="2" charset="-122"/>
              </a:rPr>
              <a:t>	</a:t>
            </a:r>
          </a:p>
          <a:p>
            <a:pPr algn="l"/>
            <a:r>
              <a:rPr lang="en-US" altLang="zh-CN" sz="2200" dirty="0" smtClean="0">
                <a:latin typeface="Palatino Linotype" panose="02040502050505030304" pitchFamily="18" charset="0"/>
                <a:ea typeface="SimSun" panose="02010600030101010101" pitchFamily="2" charset="-122"/>
              </a:rPr>
              <a:t>III. </a:t>
            </a:r>
            <a:r>
              <a:rPr lang="en-US" altLang="zh-CN" sz="2200" i="1" dirty="0" smtClean="0">
                <a:latin typeface="Palatino Linotype" panose="02040502050505030304" pitchFamily="18" charset="0"/>
                <a:ea typeface="SimSun" panose="02010600030101010101" pitchFamily="2" charset="-122"/>
              </a:rPr>
              <a:t>Generate greater autonomy, more complexity, more diversity.	</a:t>
            </a:r>
            <a:r>
              <a:rPr lang="en-US" altLang="zh-CN" sz="2200" dirty="0">
                <a:solidFill>
                  <a:prstClr val="black"/>
                </a:solidFill>
                <a:latin typeface="Palatino Linotype" panose="02040502050505030304" pitchFamily="18" charset="0"/>
                <a:ea typeface="SimSun" panose="02010600030101010101" pitchFamily="2" charset="-122"/>
                <a:sym typeface="Wingdings" panose="05000000000000000000" pitchFamily="2" charset="2"/>
              </a:rPr>
              <a:t>  </a:t>
            </a:r>
            <a:r>
              <a:rPr lang="en-US" altLang="zh-CN" sz="2200" dirty="0" smtClean="0">
                <a:solidFill>
                  <a:srgbClr val="C00000"/>
                </a:solidFill>
                <a:latin typeface="Palatino Linotype" panose="02040502050505030304" pitchFamily="18" charset="0"/>
                <a:ea typeface="SimSun" panose="02010600030101010101" pitchFamily="2" charset="-122"/>
                <a:sym typeface="Wingdings" panose="05000000000000000000" pitchFamily="2" charset="2"/>
              </a:rPr>
              <a:t>dynamics</a:t>
            </a:r>
            <a:r>
              <a:rPr lang="en-US" altLang="zh-CN" sz="2200" dirty="0" smtClean="0">
                <a:solidFill>
                  <a:prstClr val="black"/>
                </a:solidFill>
                <a:latin typeface="Palatino Linotype" panose="02040502050505030304" pitchFamily="18" charset="0"/>
                <a:ea typeface="SimSun" panose="02010600030101010101" pitchFamily="2" charset="-122"/>
                <a:sym typeface="Wingdings" panose="05000000000000000000" pitchFamily="2" charset="2"/>
              </a:rPr>
              <a:t> of sustainability</a:t>
            </a:r>
            <a:r>
              <a:rPr lang="de-DE" altLang="zh-CN" sz="1800" dirty="0" smtClean="0">
                <a:latin typeface="Palatino Linotype" panose="02040502050505030304" pitchFamily="18" charset="0"/>
                <a:ea typeface="SimSun" panose="02010600030101010101" pitchFamily="2" charset="-122"/>
              </a:rPr>
              <a:t>	</a:t>
            </a:r>
            <a:endParaRPr lang="en-US" altLang="zh-CN" sz="2200" dirty="0" smtClean="0">
              <a:latin typeface="Palatino Linotype" panose="02040502050505030304" pitchFamily="18" charset="0"/>
              <a:ea typeface="SimSun" panose="02010600030101010101" pitchFamily="2" charset="-122"/>
            </a:endParaRPr>
          </a:p>
          <a:p>
            <a:pPr algn="l"/>
            <a:endParaRPr lang="en-US" altLang="zh-CN" sz="2200" dirty="0">
              <a:latin typeface="Palatino Linotype" panose="02040502050505030304" pitchFamily="18" charset="0"/>
              <a:ea typeface="SimSun" panose="02010600030101010101" pitchFamily="2" charset="-122"/>
            </a:endParaRPr>
          </a:p>
          <a:p>
            <a:pPr algn="l"/>
            <a:endParaRPr lang="en-US" altLang="zh-CN" sz="2200" dirty="0">
              <a:latin typeface="Palatino Linotype" panose="02040502050505030304" pitchFamily="18" charset="0"/>
              <a:ea typeface="SimSun" panose="02010600030101010101" pitchFamily="2" charset="-122"/>
            </a:endParaRPr>
          </a:p>
          <a:p>
            <a:pPr algn="l"/>
            <a:endParaRPr lang="en-US" altLang="zh-CN" sz="2200" dirty="0">
              <a:latin typeface="Palatino Linotype" panose="02040502050505030304" pitchFamily="18" charset="0"/>
              <a:ea typeface="SimSun" panose="02010600030101010101" pitchFamily="2" charset="-122"/>
            </a:endParaRPr>
          </a:p>
        </p:txBody>
      </p:sp>
    </p:spTree>
    <p:extLst>
      <p:ext uri="{BB962C8B-B14F-4D97-AF65-F5344CB8AC3E}">
        <p14:creationId xmlns:p14="http://schemas.microsoft.com/office/powerpoint/2010/main" val="42157532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6700"/>
            <a:ext cx="9144000" cy="1041400"/>
          </a:xfrm>
        </p:spPr>
        <p:txBody>
          <a:bodyPr>
            <a:normAutofit fontScale="90000"/>
          </a:bodyPr>
          <a:lstStyle/>
          <a:p>
            <a:r>
              <a:rPr lang="en-US" sz="2400" b="1" dirty="0" smtClean="0">
                <a:latin typeface="Palatino Linotype" panose="02040502050505030304" pitchFamily="18" charset="0"/>
              </a:rPr>
              <a:t>One future outlook: economics-geopolitics-adaptation-evolution</a:t>
            </a:r>
            <a:br>
              <a:rPr lang="en-US" sz="2400" b="1" dirty="0" smtClean="0">
                <a:latin typeface="Palatino Linotype" panose="02040502050505030304" pitchFamily="18" charset="0"/>
              </a:rPr>
            </a:br>
            <a:endParaRPr lang="en-US" sz="2400" dirty="0">
              <a:latin typeface="Palatino Linotype" panose="02040502050505030304" pitchFamily="18" charset="0"/>
            </a:endParaRPr>
          </a:p>
        </p:txBody>
      </p:sp>
      <p:sp>
        <p:nvSpPr>
          <p:cNvPr id="3" name="Subtitle 2"/>
          <p:cNvSpPr>
            <a:spLocks noGrp="1"/>
          </p:cNvSpPr>
          <p:nvPr>
            <p:ph type="subTitle" idx="1"/>
          </p:nvPr>
        </p:nvSpPr>
        <p:spPr>
          <a:xfrm>
            <a:off x="584200" y="1536700"/>
            <a:ext cx="11607800" cy="4889500"/>
          </a:xfrm>
        </p:spPr>
        <p:txBody>
          <a:bodyPr>
            <a:normAutofit/>
          </a:bodyPr>
          <a:lstStyle/>
          <a:p>
            <a:pPr algn="l"/>
            <a:r>
              <a:rPr lang="en-US" altLang="zh-CN" sz="2200" dirty="0" smtClean="0">
                <a:latin typeface="Palatino Linotype" panose="02040502050505030304" pitchFamily="18" charset="0"/>
                <a:ea typeface="SimSun" panose="02010600030101010101" pitchFamily="2" charset="-122"/>
              </a:rPr>
              <a:t>pre-2000 principle </a:t>
            </a:r>
            <a:r>
              <a:rPr lang="en-US" altLang="zh-CN" sz="2200" dirty="0" smtClean="0">
                <a:latin typeface="Palatino Linotype" panose="02040502050505030304" pitchFamily="18" charset="0"/>
                <a:ea typeface="SimSun" panose="02010600030101010101" pitchFamily="2" charset="-122"/>
              </a:rPr>
              <a:t>of sustainability	</a:t>
            </a:r>
            <a:r>
              <a:rPr lang="en-US" altLang="zh-CN" sz="2200" dirty="0" smtClean="0">
                <a:latin typeface="Palatino Linotype" panose="02040502050505030304" pitchFamily="18" charset="0"/>
                <a:ea typeface="SimSun" panose="02010600030101010101" pitchFamily="2" charset="-122"/>
                <a:sym typeface="Wingdings" panose="05000000000000000000" pitchFamily="2" charset="2"/>
              </a:rPr>
              <a:t>	</a:t>
            </a:r>
            <a:r>
              <a:rPr lang="en-US" altLang="zh-CN" sz="2200" dirty="0" smtClean="0">
                <a:solidFill>
                  <a:schemeClr val="bg1">
                    <a:lumMod val="50000"/>
                  </a:schemeClr>
                </a:solidFill>
                <a:latin typeface="Palatino Linotype" panose="02040502050505030304" pitchFamily="18" charset="0"/>
                <a:ea typeface="SimSun" panose="02010600030101010101" pitchFamily="2" charset="-122"/>
                <a:sym typeface="Wingdings" panose="05000000000000000000" pitchFamily="2" charset="2"/>
              </a:rPr>
              <a:t>p</a:t>
            </a:r>
            <a:r>
              <a:rPr lang="en-US" altLang="zh-CN" sz="2200" dirty="0" smtClean="0">
                <a:solidFill>
                  <a:schemeClr val="bg1">
                    <a:lumMod val="50000"/>
                  </a:schemeClr>
                </a:solidFill>
                <a:latin typeface="Palatino Linotype" panose="02040502050505030304" pitchFamily="18" charset="0"/>
                <a:ea typeface="SimSun" panose="02010600030101010101" pitchFamily="2" charset="-122"/>
              </a:rPr>
              <a:t>ost-2020 outlook for sustainability </a:t>
            </a:r>
          </a:p>
          <a:p>
            <a:pPr algn="l"/>
            <a:endParaRPr lang="en-US" altLang="zh-CN" sz="2200" dirty="0">
              <a:latin typeface="Palatino Linotype" panose="02040502050505030304" pitchFamily="18" charset="0"/>
              <a:ea typeface="SimSun" panose="02010600030101010101" pitchFamily="2" charset="-122"/>
            </a:endParaRPr>
          </a:p>
          <a:p>
            <a:pPr algn="l"/>
            <a:r>
              <a:rPr lang="en-US" altLang="zh-CN" sz="2200" dirty="0" smtClean="0">
                <a:latin typeface="Palatino Linotype" panose="02040502050505030304" pitchFamily="18" charset="0"/>
                <a:ea typeface="SimSun" panose="02010600030101010101" pitchFamily="2" charset="-122"/>
              </a:rPr>
              <a:t>	</a:t>
            </a:r>
            <a:r>
              <a:rPr lang="en-US" altLang="zh-CN" sz="2200" dirty="0" err="1" smtClean="0">
                <a:latin typeface="Palatino Linotype" panose="02040502050505030304" pitchFamily="18" charset="0"/>
                <a:ea typeface="SimSun" panose="02010600030101010101" pitchFamily="2" charset="-122"/>
              </a:rPr>
              <a:t>Brundtland</a:t>
            </a:r>
            <a:r>
              <a:rPr lang="en-US" altLang="zh-CN" sz="2200" dirty="0" smtClean="0">
                <a:latin typeface="Palatino Linotype" panose="02040502050505030304" pitchFamily="18" charset="0"/>
                <a:ea typeface="SimSun" panose="02010600030101010101" pitchFamily="2" charset="-122"/>
              </a:rPr>
              <a:t>			</a:t>
            </a:r>
            <a:endParaRPr lang="en-US" altLang="zh-CN" sz="2200" dirty="0" smtClean="0">
              <a:latin typeface="Palatino Linotype" panose="02040502050505030304" pitchFamily="18" charset="0"/>
              <a:ea typeface="SimSun" panose="02010600030101010101" pitchFamily="2" charset="-122"/>
              <a:sym typeface="Wingdings" panose="05000000000000000000" pitchFamily="2" charset="2"/>
            </a:endParaRPr>
          </a:p>
          <a:p>
            <a:pPr algn="l"/>
            <a:r>
              <a:rPr lang="en-US" altLang="zh-CN" sz="2200" dirty="0">
                <a:latin typeface="Palatino Linotype" panose="02040502050505030304" pitchFamily="18" charset="0"/>
                <a:ea typeface="SimSun" panose="02010600030101010101" pitchFamily="2" charset="-122"/>
                <a:sym typeface="Wingdings" panose="05000000000000000000" pitchFamily="2" charset="2"/>
              </a:rPr>
              <a:t>	</a:t>
            </a:r>
            <a:r>
              <a:rPr lang="en-US" altLang="zh-CN" sz="2200" dirty="0" smtClean="0">
                <a:latin typeface="Palatino Linotype" panose="02040502050505030304" pitchFamily="18" charset="0"/>
                <a:ea typeface="SimSun" panose="02010600030101010101" pitchFamily="2" charset="-122"/>
                <a:sym typeface="Wingdings" panose="05000000000000000000" pitchFamily="2" charset="2"/>
              </a:rPr>
              <a:t>one-dimensional		</a:t>
            </a:r>
          </a:p>
          <a:p>
            <a:pPr algn="l"/>
            <a:r>
              <a:rPr lang="en-US" altLang="zh-CN" sz="2200" dirty="0">
                <a:latin typeface="Palatino Linotype" panose="02040502050505030304" pitchFamily="18" charset="0"/>
                <a:ea typeface="SimSun" panose="02010600030101010101" pitchFamily="2" charset="-122"/>
                <a:sym typeface="Wingdings" panose="05000000000000000000" pitchFamily="2" charset="2"/>
              </a:rPr>
              <a:t>	</a:t>
            </a:r>
            <a:r>
              <a:rPr lang="en-US" altLang="zh-CN" sz="2200" dirty="0" smtClean="0">
                <a:latin typeface="Palatino Linotype" panose="02040502050505030304" pitchFamily="18" charset="0"/>
                <a:ea typeface="SimSun" panose="02010600030101010101" pitchFamily="2" charset="-122"/>
                <a:sym typeface="Wingdings" panose="05000000000000000000" pitchFamily="2" charset="2"/>
              </a:rPr>
              <a:t>ethical (a matter of fairness)	</a:t>
            </a:r>
          </a:p>
          <a:p>
            <a:pPr algn="l"/>
            <a:r>
              <a:rPr lang="en-US" altLang="zh-CN" sz="2200" dirty="0" smtClean="0">
                <a:latin typeface="Palatino Linotype" panose="02040502050505030304" pitchFamily="18" charset="0"/>
                <a:ea typeface="SimSun" panose="02010600030101010101" pitchFamily="2" charset="-122"/>
              </a:rPr>
              <a:t>	liberal				</a:t>
            </a:r>
            <a:endParaRPr lang="en-US" altLang="zh-CN" sz="2200" dirty="0">
              <a:latin typeface="Palatino Linotype" panose="02040502050505030304" pitchFamily="18" charset="0"/>
              <a:ea typeface="SimSun" panose="02010600030101010101" pitchFamily="2" charset="-122"/>
            </a:endParaRPr>
          </a:p>
          <a:p>
            <a:pPr algn="l"/>
            <a:r>
              <a:rPr lang="en-US" altLang="zh-CN" sz="2200" dirty="0" smtClean="0">
                <a:latin typeface="Palatino Linotype" panose="02040502050505030304" pitchFamily="18" charset="0"/>
                <a:ea typeface="SimSun" panose="02010600030101010101" pitchFamily="2" charset="-122"/>
              </a:rPr>
              <a:t>	market-based </a:t>
            </a:r>
            <a:r>
              <a:rPr lang="en-US" altLang="zh-CN" sz="2200" dirty="0" smtClean="0">
                <a:latin typeface="Palatino Linotype" panose="02040502050505030304" pitchFamily="18" charset="0"/>
                <a:ea typeface="SimSun" panose="02010600030101010101" pitchFamily="2" charset="-122"/>
                <a:sym typeface="Wingdings" panose="05000000000000000000" pitchFamily="2" charset="2"/>
              </a:rPr>
              <a:t>			</a:t>
            </a:r>
          </a:p>
          <a:p>
            <a:pPr algn="l"/>
            <a:r>
              <a:rPr lang="en-US" altLang="zh-CN" sz="2200" dirty="0" smtClean="0">
                <a:latin typeface="Palatino Linotype" panose="02040502050505030304" pitchFamily="18" charset="0"/>
                <a:ea typeface="SimSun" panose="02010600030101010101" pitchFamily="2" charset="-122"/>
                <a:sym typeface="Wingdings" panose="05000000000000000000" pitchFamily="2" charset="2"/>
              </a:rPr>
              <a:t>	politically neutral		</a:t>
            </a:r>
          </a:p>
          <a:p>
            <a:pPr algn="l"/>
            <a:r>
              <a:rPr lang="en-US" altLang="zh-CN" sz="2200" dirty="0">
                <a:latin typeface="Palatino Linotype" panose="02040502050505030304" pitchFamily="18" charset="0"/>
                <a:ea typeface="SimSun" panose="02010600030101010101" pitchFamily="2" charset="-122"/>
                <a:sym typeface="Wingdings" panose="05000000000000000000" pitchFamily="2" charset="2"/>
              </a:rPr>
              <a:t>	</a:t>
            </a:r>
            <a:r>
              <a:rPr lang="en-US" altLang="zh-CN" sz="2200" dirty="0" smtClean="0">
                <a:latin typeface="Palatino Linotype" panose="02040502050505030304" pitchFamily="18" charset="0"/>
                <a:ea typeface="SimSun" panose="02010600030101010101" pitchFamily="2" charset="-122"/>
                <a:sym typeface="Wingdings" panose="05000000000000000000" pitchFamily="2" charset="2"/>
              </a:rPr>
              <a:t>human-based			</a:t>
            </a:r>
            <a:r>
              <a:rPr lang="en-US" altLang="zh-CN" sz="2200" dirty="0">
                <a:latin typeface="Palatino Linotype" panose="02040502050505030304" pitchFamily="18" charset="0"/>
                <a:ea typeface="SimSun" panose="02010600030101010101" pitchFamily="2" charset="-122"/>
                <a:sym typeface="Wingdings" panose="05000000000000000000" pitchFamily="2" charset="2"/>
              </a:rPr>
              <a:t>	</a:t>
            </a:r>
            <a:endParaRPr lang="en-US" altLang="zh-CN" sz="2200" dirty="0" smtClean="0">
              <a:latin typeface="Palatino Linotype" panose="02040502050505030304" pitchFamily="18" charset="0"/>
              <a:ea typeface="SimSun" panose="02010600030101010101" pitchFamily="2" charset="-122"/>
              <a:sym typeface="Wingdings" panose="05000000000000000000" pitchFamily="2" charset="2"/>
            </a:endParaRPr>
          </a:p>
          <a:p>
            <a:pPr algn="l"/>
            <a:endParaRPr lang="en-US" altLang="zh-CN" sz="2200" dirty="0" smtClean="0">
              <a:latin typeface="Palatino Linotype" panose="02040502050505030304" pitchFamily="18" charset="0"/>
              <a:ea typeface="SimSun" panose="02010600030101010101" pitchFamily="2" charset="-122"/>
              <a:sym typeface="Wingdings" panose="05000000000000000000" pitchFamily="2" charset="2"/>
            </a:endParaRPr>
          </a:p>
          <a:p>
            <a:pPr algn="l"/>
            <a:r>
              <a:rPr lang="en-US" altLang="zh-CN" sz="2200" dirty="0">
                <a:latin typeface="Palatino Linotype" panose="02040502050505030304" pitchFamily="18" charset="0"/>
                <a:ea typeface="SimSun" panose="02010600030101010101" pitchFamily="2" charset="-122"/>
                <a:sym typeface="Wingdings" panose="05000000000000000000" pitchFamily="2" charset="2"/>
              </a:rPr>
              <a:t>	</a:t>
            </a:r>
            <a:r>
              <a:rPr lang="en-US" altLang="zh-CN" sz="2200" dirty="0">
                <a:latin typeface="Palatino Linotype" panose="02040502050505030304" pitchFamily="18" charset="0"/>
                <a:ea typeface="SimSun" panose="02010600030101010101" pitchFamily="2" charset="-122"/>
              </a:rPr>
              <a:t>	</a:t>
            </a:r>
            <a:endParaRPr lang="en-US" altLang="zh-CN" sz="2200" dirty="0">
              <a:latin typeface="Palatino Linotype" panose="02040502050505030304" pitchFamily="18" charset="0"/>
              <a:ea typeface="SimSun" panose="02010600030101010101" pitchFamily="2" charset="-122"/>
            </a:endParaRPr>
          </a:p>
        </p:txBody>
      </p:sp>
    </p:spTree>
    <p:extLst>
      <p:ext uri="{BB962C8B-B14F-4D97-AF65-F5344CB8AC3E}">
        <p14:creationId xmlns:p14="http://schemas.microsoft.com/office/powerpoint/2010/main" val="32258634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6700"/>
            <a:ext cx="9144000" cy="1041400"/>
          </a:xfrm>
        </p:spPr>
        <p:txBody>
          <a:bodyPr>
            <a:normAutofit fontScale="90000"/>
          </a:bodyPr>
          <a:lstStyle/>
          <a:p>
            <a:r>
              <a:rPr lang="en-US" sz="2400" b="1" dirty="0" smtClean="0">
                <a:latin typeface="Palatino Linotype" panose="02040502050505030304" pitchFamily="18" charset="0"/>
              </a:rPr>
              <a:t>One future outlook: economics-geopolitics-adaptation-evolution</a:t>
            </a:r>
            <a:br>
              <a:rPr lang="en-US" sz="2400" b="1" dirty="0" smtClean="0">
                <a:latin typeface="Palatino Linotype" panose="02040502050505030304" pitchFamily="18" charset="0"/>
              </a:rPr>
            </a:br>
            <a:endParaRPr lang="en-US" sz="2400" dirty="0">
              <a:latin typeface="Palatino Linotype" panose="02040502050505030304" pitchFamily="18" charset="0"/>
            </a:endParaRPr>
          </a:p>
        </p:txBody>
      </p:sp>
      <p:sp>
        <p:nvSpPr>
          <p:cNvPr id="3" name="Subtitle 2"/>
          <p:cNvSpPr>
            <a:spLocks noGrp="1"/>
          </p:cNvSpPr>
          <p:nvPr>
            <p:ph type="subTitle" idx="1"/>
          </p:nvPr>
        </p:nvSpPr>
        <p:spPr>
          <a:xfrm>
            <a:off x="584200" y="1536700"/>
            <a:ext cx="11607800" cy="4889500"/>
          </a:xfrm>
        </p:spPr>
        <p:txBody>
          <a:bodyPr>
            <a:normAutofit/>
          </a:bodyPr>
          <a:lstStyle/>
          <a:p>
            <a:pPr algn="l"/>
            <a:r>
              <a:rPr lang="en-US" altLang="zh-CN" sz="2200" dirty="0" smtClean="0">
                <a:solidFill>
                  <a:schemeClr val="bg1">
                    <a:lumMod val="50000"/>
                  </a:schemeClr>
                </a:solidFill>
                <a:latin typeface="Palatino Linotype" panose="02040502050505030304" pitchFamily="18" charset="0"/>
                <a:ea typeface="SimSun" panose="02010600030101010101" pitchFamily="2" charset="-122"/>
              </a:rPr>
              <a:t>pre-2000 principle </a:t>
            </a:r>
            <a:r>
              <a:rPr lang="en-US" altLang="zh-CN" sz="2200" dirty="0" smtClean="0">
                <a:solidFill>
                  <a:schemeClr val="bg1">
                    <a:lumMod val="50000"/>
                  </a:schemeClr>
                </a:solidFill>
                <a:latin typeface="Palatino Linotype" panose="02040502050505030304" pitchFamily="18" charset="0"/>
                <a:ea typeface="SimSun" panose="02010600030101010101" pitchFamily="2" charset="-122"/>
              </a:rPr>
              <a:t>of sustainability</a:t>
            </a:r>
            <a:r>
              <a:rPr lang="en-US" altLang="zh-CN" sz="2200" dirty="0" smtClean="0">
                <a:latin typeface="Palatino Linotype" panose="02040502050505030304" pitchFamily="18" charset="0"/>
                <a:ea typeface="SimSun" panose="02010600030101010101" pitchFamily="2" charset="-122"/>
              </a:rPr>
              <a:t>	</a:t>
            </a:r>
            <a:r>
              <a:rPr lang="en-US" altLang="zh-CN" sz="2200" dirty="0" smtClean="0">
                <a:latin typeface="Palatino Linotype" panose="02040502050505030304" pitchFamily="18" charset="0"/>
                <a:ea typeface="SimSun" panose="02010600030101010101" pitchFamily="2" charset="-122"/>
                <a:sym typeface="Wingdings" panose="05000000000000000000" pitchFamily="2" charset="2"/>
              </a:rPr>
              <a:t>	p</a:t>
            </a:r>
            <a:r>
              <a:rPr lang="en-US" altLang="zh-CN" sz="2200" dirty="0" smtClean="0">
                <a:latin typeface="Palatino Linotype" panose="02040502050505030304" pitchFamily="18" charset="0"/>
                <a:ea typeface="SimSun" panose="02010600030101010101" pitchFamily="2" charset="-122"/>
              </a:rPr>
              <a:t>ost-2020 outlook for sustainability </a:t>
            </a:r>
          </a:p>
          <a:p>
            <a:pPr algn="l"/>
            <a:endParaRPr lang="en-US" altLang="zh-CN" sz="2200" dirty="0">
              <a:latin typeface="Palatino Linotype" panose="02040502050505030304" pitchFamily="18" charset="0"/>
              <a:ea typeface="SimSun" panose="02010600030101010101" pitchFamily="2" charset="-122"/>
            </a:endParaRPr>
          </a:p>
          <a:p>
            <a:pPr algn="l"/>
            <a:r>
              <a:rPr lang="en-US" altLang="zh-CN" sz="2200" dirty="0" smtClean="0">
                <a:latin typeface="Palatino Linotype" panose="02040502050505030304" pitchFamily="18" charset="0"/>
                <a:ea typeface="SimSun" panose="02010600030101010101" pitchFamily="2" charset="-122"/>
              </a:rPr>
              <a:t>	</a:t>
            </a:r>
            <a:r>
              <a:rPr lang="en-US" altLang="zh-CN" sz="2200" dirty="0" err="1" smtClean="0">
                <a:solidFill>
                  <a:schemeClr val="bg1">
                    <a:lumMod val="50000"/>
                  </a:schemeClr>
                </a:solidFill>
                <a:latin typeface="Palatino Linotype" panose="02040502050505030304" pitchFamily="18" charset="0"/>
                <a:ea typeface="SimSun" panose="02010600030101010101" pitchFamily="2" charset="-122"/>
              </a:rPr>
              <a:t>Brundtland</a:t>
            </a:r>
            <a:r>
              <a:rPr lang="en-US" altLang="zh-CN" sz="2200" dirty="0" smtClean="0">
                <a:latin typeface="Palatino Linotype" panose="02040502050505030304" pitchFamily="18" charset="0"/>
                <a:ea typeface="SimSun" panose="02010600030101010101" pitchFamily="2" charset="-122"/>
              </a:rPr>
              <a:t>			</a:t>
            </a:r>
            <a:r>
              <a:rPr lang="en-US" altLang="zh-CN" sz="2200" dirty="0" smtClean="0">
                <a:latin typeface="Palatino Linotype" panose="02040502050505030304" pitchFamily="18" charset="0"/>
                <a:ea typeface="SimSun" panose="02010600030101010101" pitchFamily="2" charset="-122"/>
                <a:sym typeface="Wingdings" panose="05000000000000000000" pitchFamily="2" charset="2"/>
              </a:rPr>
              <a:t>	integration of </a:t>
            </a:r>
            <a:r>
              <a:rPr lang="en-US" altLang="zh-CN" sz="2200" dirty="0" err="1" smtClean="0">
                <a:latin typeface="Palatino Linotype" panose="02040502050505030304" pitchFamily="18" charset="0"/>
                <a:ea typeface="SimSun" panose="02010600030101010101" pitchFamily="2" charset="-122"/>
                <a:sym typeface="Wingdings" panose="05000000000000000000" pitchFamily="2" charset="2"/>
              </a:rPr>
              <a:t>Brundtland</a:t>
            </a:r>
            <a:r>
              <a:rPr lang="en-US" altLang="zh-CN" sz="2200" dirty="0" smtClean="0">
                <a:latin typeface="Palatino Linotype" panose="02040502050505030304" pitchFamily="18" charset="0"/>
                <a:ea typeface="SimSun" panose="02010600030101010101" pitchFamily="2" charset="-122"/>
                <a:sym typeface="Wingdings" panose="05000000000000000000" pitchFamily="2" charset="2"/>
              </a:rPr>
              <a:t> + the four roots</a:t>
            </a:r>
          </a:p>
          <a:p>
            <a:pPr algn="l"/>
            <a:r>
              <a:rPr lang="en-US" altLang="zh-CN" sz="2200" dirty="0">
                <a:latin typeface="Palatino Linotype" panose="02040502050505030304" pitchFamily="18" charset="0"/>
                <a:ea typeface="SimSun" panose="02010600030101010101" pitchFamily="2" charset="-122"/>
                <a:sym typeface="Wingdings" panose="05000000000000000000" pitchFamily="2" charset="2"/>
              </a:rPr>
              <a:t>	</a:t>
            </a:r>
            <a:r>
              <a:rPr lang="en-US" altLang="zh-CN" sz="2200" dirty="0" smtClean="0">
                <a:solidFill>
                  <a:schemeClr val="bg1">
                    <a:lumMod val="50000"/>
                  </a:schemeClr>
                </a:solidFill>
                <a:latin typeface="Palatino Linotype" panose="02040502050505030304" pitchFamily="18" charset="0"/>
                <a:ea typeface="SimSun" panose="02010600030101010101" pitchFamily="2" charset="-122"/>
                <a:sym typeface="Wingdings" panose="05000000000000000000" pitchFamily="2" charset="2"/>
              </a:rPr>
              <a:t>one-dimensional</a:t>
            </a:r>
            <a:r>
              <a:rPr lang="en-US" altLang="zh-CN" sz="2200" dirty="0" smtClean="0">
                <a:latin typeface="Palatino Linotype" panose="02040502050505030304" pitchFamily="18" charset="0"/>
                <a:ea typeface="SimSun" panose="02010600030101010101" pitchFamily="2" charset="-122"/>
                <a:sym typeface="Wingdings" panose="05000000000000000000" pitchFamily="2" charset="2"/>
              </a:rPr>
              <a:t>			multi-dimensional</a:t>
            </a:r>
          </a:p>
          <a:p>
            <a:pPr algn="l"/>
            <a:r>
              <a:rPr lang="en-US" altLang="zh-CN" sz="2200" dirty="0">
                <a:latin typeface="Palatino Linotype" panose="02040502050505030304" pitchFamily="18" charset="0"/>
                <a:ea typeface="SimSun" panose="02010600030101010101" pitchFamily="2" charset="-122"/>
                <a:sym typeface="Wingdings" panose="05000000000000000000" pitchFamily="2" charset="2"/>
              </a:rPr>
              <a:t>	</a:t>
            </a:r>
            <a:r>
              <a:rPr lang="en-US" altLang="zh-CN" sz="2200" dirty="0" smtClean="0">
                <a:solidFill>
                  <a:schemeClr val="bg1">
                    <a:lumMod val="50000"/>
                  </a:schemeClr>
                </a:solidFill>
                <a:latin typeface="Palatino Linotype" panose="02040502050505030304" pitchFamily="18" charset="0"/>
                <a:ea typeface="SimSun" panose="02010600030101010101" pitchFamily="2" charset="-122"/>
                <a:sym typeface="Wingdings" panose="05000000000000000000" pitchFamily="2" charset="2"/>
              </a:rPr>
              <a:t>ethical (a matter of fairness)</a:t>
            </a:r>
            <a:r>
              <a:rPr lang="en-US" altLang="zh-CN" sz="2200" dirty="0" smtClean="0">
                <a:latin typeface="Palatino Linotype" panose="02040502050505030304" pitchFamily="18" charset="0"/>
                <a:ea typeface="SimSun" panose="02010600030101010101" pitchFamily="2" charset="-122"/>
                <a:sym typeface="Wingdings" panose="05000000000000000000" pitchFamily="2" charset="2"/>
              </a:rPr>
              <a:t>		evolutionary (a matter of </a:t>
            </a:r>
            <a:r>
              <a:rPr lang="en-US" altLang="zh-CN" sz="2200" dirty="0" err="1" smtClean="0">
                <a:latin typeface="Palatino Linotype" panose="02040502050505030304" pitchFamily="18" charset="0"/>
                <a:ea typeface="SimSun" panose="02010600030101010101" pitchFamily="2" charset="-122"/>
                <a:sym typeface="Wingdings" panose="05000000000000000000" pitchFamily="2" charset="2"/>
              </a:rPr>
              <a:t>readaptation</a:t>
            </a:r>
            <a:r>
              <a:rPr lang="en-US" altLang="zh-CN" sz="2200" dirty="0" smtClean="0">
                <a:latin typeface="Palatino Linotype" panose="02040502050505030304" pitchFamily="18" charset="0"/>
                <a:ea typeface="SimSun" panose="02010600030101010101" pitchFamily="2" charset="-122"/>
                <a:sym typeface="Wingdings" panose="05000000000000000000" pitchFamily="2" charset="2"/>
              </a:rPr>
              <a:t>)</a:t>
            </a:r>
            <a:endParaRPr lang="en-US" altLang="zh-CN" sz="2200" dirty="0" smtClean="0">
              <a:latin typeface="Palatino Linotype" panose="02040502050505030304" pitchFamily="18" charset="0"/>
              <a:ea typeface="SimSun" panose="02010600030101010101" pitchFamily="2" charset="-122"/>
            </a:endParaRPr>
          </a:p>
          <a:p>
            <a:pPr algn="l"/>
            <a:r>
              <a:rPr lang="en-US" altLang="zh-CN" sz="2200" dirty="0" smtClean="0">
                <a:latin typeface="Palatino Linotype" panose="02040502050505030304" pitchFamily="18" charset="0"/>
                <a:ea typeface="SimSun" panose="02010600030101010101" pitchFamily="2" charset="-122"/>
              </a:rPr>
              <a:t>	</a:t>
            </a:r>
            <a:r>
              <a:rPr lang="en-US" altLang="zh-CN" sz="2200" dirty="0" smtClean="0">
                <a:solidFill>
                  <a:schemeClr val="bg1">
                    <a:lumMod val="50000"/>
                  </a:schemeClr>
                </a:solidFill>
                <a:latin typeface="Palatino Linotype" panose="02040502050505030304" pitchFamily="18" charset="0"/>
                <a:ea typeface="SimSun" panose="02010600030101010101" pitchFamily="2" charset="-122"/>
              </a:rPr>
              <a:t>liberal</a:t>
            </a:r>
            <a:r>
              <a:rPr lang="en-US" altLang="zh-CN" sz="2200" dirty="0" smtClean="0">
                <a:latin typeface="Palatino Linotype" panose="02040502050505030304" pitchFamily="18" charset="0"/>
                <a:ea typeface="SimSun" panose="02010600030101010101" pitchFamily="2" charset="-122"/>
              </a:rPr>
              <a:t>				</a:t>
            </a:r>
            <a:r>
              <a:rPr lang="en-US" altLang="zh-CN" sz="2200" dirty="0" smtClean="0">
                <a:latin typeface="Palatino Linotype" panose="02040502050505030304" pitchFamily="18" charset="0"/>
                <a:ea typeface="SimSun" panose="02010600030101010101" pitchFamily="2" charset="-122"/>
                <a:sym typeface="Wingdings" panose="05000000000000000000" pitchFamily="2" charset="2"/>
              </a:rPr>
              <a:t>	existential</a:t>
            </a:r>
            <a:endParaRPr lang="en-US" altLang="zh-CN" sz="2200" dirty="0">
              <a:latin typeface="Palatino Linotype" panose="02040502050505030304" pitchFamily="18" charset="0"/>
              <a:ea typeface="SimSun" panose="02010600030101010101" pitchFamily="2" charset="-122"/>
            </a:endParaRPr>
          </a:p>
          <a:p>
            <a:pPr algn="l"/>
            <a:r>
              <a:rPr lang="en-US" altLang="zh-CN" sz="2200" dirty="0" smtClean="0">
                <a:latin typeface="Palatino Linotype" panose="02040502050505030304" pitchFamily="18" charset="0"/>
                <a:ea typeface="SimSun" panose="02010600030101010101" pitchFamily="2" charset="-122"/>
              </a:rPr>
              <a:t>	</a:t>
            </a:r>
            <a:r>
              <a:rPr lang="en-US" altLang="zh-CN" sz="2200" dirty="0" smtClean="0">
                <a:solidFill>
                  <a:schemeClr val="bg1">
                    <a:lumMod val="50000"/>
                  </a:schemeClr>
                </a:solidFill>
                <a:latin typeface="Palatino Linotype" panose="02040502050505030304" pitchFamily="18" charset="0"/>
                <a:ea typeface="SimSun" panose="02010600030101010101" pitchFamily="2" charset="-122"/>
              </a:rPr>
              <a:t>market-based</a:t>
            </a:r>
            <a:r>
              <a:rPr lang="en-US" altLang="zh-CN" sz="2200" dirty="0" smtClean="0">
                <a:latin typeface="Palatino Linotype" panose="02040502050505030304" pitchFamily="18" charset="0"/>
                <a:ea typeface="SimSun" panose="02010600030101010101" pitchFamily="2" charset="-122"/>
              </a:rPr>
              <a:t> </a:t>
            </a:r>
            <a:r>
              <a:rPr lang="en-US" altLang="zh-CN" sz="2200" dirty="0" smtClean="0">
                <a:latin typeface="Palatino Linotype" panose="02040502050505030304" pitchFamily="18" charset="0"/>
                <a:ea typeface="SimSun" panose="02010600030101010101" pitchFamily="2" charset="-122"/>
                <a:sym typeface="Wingdings" panose="05000000000000000000" pitchFamily="2" charset="2"/>
              </a:rPr>
              <a:t>			 	science-based</a:t>
            </a:r>
          </a:p>
          <a:p>
            <a:pPr algn="l"/>
            <a:r>
              <a:rPr lang="en-US" altLang="zh-CN" sz="2200" dirty="0" smtClean="0">
                <a:latin typeface="Palatino Linotype" panose="02040502050505030304" pitchFamily="18" charset="0"/>
                <a:ea typeface="SimSun" panose="02010600030101010101" pitchFamily="2" charset="-122"/>
                <a:sym typeface="Wingdings" panose="05000000000000000000" pitchFamily="2" charset="2"/>
              </a:rPr>
              <a:t>	</a:t>
            </a:r>
            <a:r>
              <a:rPr lang="en-US" altLang="zh-CN" sz="2200" dirty="0" smtClean="0">
                <a:solidFill>
                  <a:schemeClr val="bg1">
                    <a:lumMod val="50000"/>
                  </a:schemeClr>
                </a:solidFill>
                <a:latin typeface="Palatino Linotype" panose="02040502050505030304" pitchFamily="18" charset="0"/>
                <a:ea typeface="SimSun" panose="02010600030101010101" pitchFamily="2" charset="-122"/>
                <a:sym typeface="Wingdings" panose="05000000000000000000" pitchFamily="2" charset="2"/>
              </a:rPr>
              <a:t>politically neutral</a:t>
            </a:r>
            <a:r>
              <a:rPr lang="en-US" altLang="zh-CN" sz="2200" dirty="0" smtClean="0">
                <a:latin typeface="Palatino Linotype" panose="02040502050505030304" pitchFamily="18" charset="0"/>
                <a:ea typeface="SimSun" panose="02010600030101010101" pitchFamily="2" charset="-122"/>
                <a:sym typeface="Wingdings" panose="05000000000000000000" pitchFamily="2" charset="2"/>
              </a:rPr>
              <a:t>		 	politically progressive </a:t>
            </a:r>
          </a:p>
          <a:p>
            <a:pPr algn="l"/>
            <a:r>
              <a:rPr lang="en-US" altLang="zh-CN" sz="2200" dirty="0">
                <a:latin typeface="Palatino Linotype" panose="02040502050505030304" pitchFamily="18" charset="0"/>
                <a:ea typeface="SimSun" panose="02010600030101010101" pitchFamily="2" charset="-122"/>
                <a:sym typeface="Wingdings" panose="05000000000000000000" pitchFamily="2" charset="2"/>
              </a:rPr>
              <a:t>	</a:t>
            </a:r>
            <a:r>
              <a:rPr lang="en-US" altLang="zh-CN" sz="2200" dirty="0" smtClean="0">
                <a:solidFill>
                  <a:schemeClr val="bg1">
                    <a:lumMod val="50000"/>
                  </a:schemeClr>
                </a:solidFill>
                <a:latin typeface="Palatino Linotype" panose="02040502050505030304" pitchFamily="18" charset="0"/>
                <a:ea typeface="SimSun" panose="02010600030101010101" pitchFamily="2" charset="-122"/>
                <a:sym typeface="Wingdings" panose="05000000000000000000" pitchFamily="2" charset="2"/>
              </a:rPr>
              <a:t>human-based	</a:t>
            </a:r>
            <a:r>
              <a:rPr lang="en-US" altLang="zh-CN" sz="2200" dirty="0" smtClean="0">
                <a:latin typeface="Palatino Linotype" panose="02040502050505030304" pitchFamily="18" charset="0"/>
                <a:ea typeface="SimSun" panose="02010600030101010101" pitchFamily="2" charset="-122"/>
                <a:sym typeface="Wingdings" panose="05000000000000000000" pitchFamily="2" charset="2"/>
              </a:rPr>
              <a:t>			stewardship-based</a:t>
            </a:r>
            <a:r>
              <a:rPr lang="en-US" altLang="zh-CN" sz="2200" dirty="0">
                <a:latin typeface="Palatino Linotype" panose="02040502050505030304" pitchFamily="18" charset="0"/>
                <a:ea typeface="SimSun" panose="02010600030101010101" pitchFamily="2" charset="-122"/>
                <a:sym typeface="Wingdings" panose="05000000000000000000" pitchFamily="2" charset="2"/>
              </a:rPr>
              <a:t>	</a:t>
            </a:r>
            <a:endParaRPr lang="en-US" altLang="zh-CN" sz="2200" dirty="0" smtClean="0">
              <a:latin typeface="Palatino Linotype" panose="02040502050505030304" pitchFamily="18" charset="0"/>
              <a:ea typeface="SimSun" panose="02010600030101010101" pitchFamily="2" charset="-122"/>
              <a:sym typeface="Wingdings" panose="05000000000000000000" pitchFamily="2" charset="2"/>
            </a:endParaRPr>
          </a:p>
          <a:p>
            <a:pPr algn="l"/>
            <a:endParaRPr lang="en-US" altLang="zh-CN" sz="2200" dirty="0" smtClean="0">
              <a:latin typeface="Palatino Linotype" panose="02040502050505030304" pitchFamily="18" charset="0"/>
              <a:ea typeface="SimSun" panose="02010600030101010101" pitchFamily="2" charset="-122"/>
              <a:sym typeface="Wingdings" panose="05000000000000000000" pitchFamily="2" charset="2"/>
            </a:endParaRPr>
          </a:p>
          <a:p>
            <a:pPr algn="l"/>
            <a:r>
              <a:rPr lang="en-US" altLang="zh-CN" sz="2200" dirty="0">
                <a:latin typeface="Palatino Linotype" panose="02040502050505030304" pitchFamily="18" charset="0"/>
                <a:ea typeface="SimSun" panose="02010600030101010101" pitchFamily="2" charset="-122"/>
                <a:sym typeface="Wingdings" panose="05000000000000000000" pitchFamily="2" charset="2"/>
              </a:rPr>
              <a:t>	</a:t>
            </a:r>
            <a:r>
              <a:rPr lang="en-US" altLang="zh-CN" sz="2200" dirty="0">
                <a:latin typeface="Palatino Linotype" panose="02040502050505030304" pitchFamily="18" charset="0"/>
                <a:ea typeface="SimSun" panose="02010600030101010101" pitchFamily="2" charset="-122"/>
              </a:rPr>
              <a:t>	</a:t>
            </a:r>
            <a:endParaRPr lang="en-US" altLang="zh-CN" sz="2200" dirty="0">
              <a:latin typeface="Palatino Linotype" panose="02040502050505030304" pitchFamily="18" charset="0"/>
              <a:ea typeface="SimSun" panose="02010600030101010101" pitchFamily="2" charset="-122"/>
            </a:endParaRPr>
          </a:p>
        </p:txBody>
      </p:sp>
    </p:spTree>
    <p:extLst>
      <p:ext uri="{BB962C8B-B14F-4D97-AF65-F5344CB8AC3E}">
        <p14:creationId xmlns:p14="http://schemas.microsoft.com/office/powerpoint/2010/main" val="22154318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6700"/>
            <a:ext cx="9144000" cy="1041400"/>
          </a:xfrm>
        </p:spPr>
        <p:txBody>
          <a:bodyPr>
            <a:normAutofit fontScale="90000"/>
          </a:bodyPr>
          <a:lstStyle/>
          <a:p>
            <a:r>
              <a:rPr lang="en-US" sz="2400" b="1" dirty="0" smtClean="0">
                <a:latin typeface="Palatino Linotype" panose="02040502050505030304" pitchFamily="18" charset="0"/>
              </a:rPr>
              <a:t>One future outlook: economics-geopolitics-adaptation-evolution</a:t>
            </a:r>
            <a:br>
              <a:rPr lang="en-US" sz="2400" b="1" dirty="0" smtClean="0">
                <a:latin typeface="Palatino Linotype" panose="02040502050505030304" pitchFamily="18" charset="0"/>
              </a:rPr>
            </a:br>
            <a:endParaRPr lang="en-US" sz="2400" dirty="0">
              <a:latin typeface="Palatino Linotype" panose="02040502050505030304" pitchFamily="18" charset="0"/>
            </a:endParaRPr>
          </a:p>
        </p:txBody>
      </p:sp>
      <p:sp>
        <p:nvSpPr>
          <p:cNvPr id="3" name="Subtitle 2"/>
          <p:cNvSpPr>
            <a:spLocks noGrp="1"/>
          </p:cNvSpPr>
          <p:nvPr>
            <p:ph type="subTitle" idx="1"/>
          </p:nvPr>
        </p:nvSpPr>
        <p:spPr>
          <a:xfrm>
            <a:off x="584200" y="1536700"/>
            <a:ext cx="11607800" cy="4889500"/>
          </a:xfrm>
        </p:spPr>
        <p:txBody>
          <a:bodyPr>
            <a:normAutofit/>
          </a:bodyPr>
          <a:lstStyle/>
          <a:p>
            <a:pPr algn="l"/>
            <a:endParaRPr lang="en-US" altLang="zh-CN" sz="2200" dirty="0" smtClean="0">
              <a:latin typeface="Palatino Linotype" panose="02040502050505030304" pitchFamily="18" charset="0"/>
              <a:ea typeface="SimSun" panose="02010600030101010101" pitchFamily="2" charset="-122"/>
            </a:endParaRPr>
          </a:p>
          <a:p>
            <a:pPr algn="l"/>
            <a:endParaRPr lang="en-US" altLang="zh-CN" sz="2200" dirty="0">
              <a:latin typeface="Palatino Linotype" panose="02040502050505030304" pitchFamily="18" charset="0"/>
              <a:ea typeface="SimSun" panose="02010600030101010101" pitchFamily="2" charset="-122"/>
            </a:endParaRPr>
          </a:p>
          <a:p>
            <a:pPr algn="l"/>
            <a:r>
              <a:rPr lang="en-US" altLang="zh-CN" sz="2200" dirty="0" smtClean="0">
                <a:latin typeface="Palatino Linotype" panose="02040502050505030304" pitchFamily="18" charset="0"/>
                <a:ea typeface="SimSun" panose="02010600030101010101" pitchFamily="2" charset="-122"/>
              </a:rPr>
              <a:t>	</a:t>
            </a:r>
            <a:r>
              <a:rPr lang="en-US" altLang="zh-CN" sz="2200" dirty="0" err="1" smtClean="0">
                <a:latin typeface="Palatino Linotype" panose="02040502050505030304" pitchFamily="18" charset="0"/>
                <a:ea typeface="SimSun" panose="02010600030101010101" pitchFamily="2" charset="-122"/>
                <a:sym typeface="Wingdings" panose="05000000000000000000" pitchFamily="2" charset="2"/>
              </a:rPr>
              <a:t>Brundtland</a:t>
            </a:r>
            <a:r>
              <a:rPr lang="en-US" altLang="zh-CN" sz="2200" dirty="0" smtClean="0">
                <a:latin typeface="Palatino Linotype" panose="02040502050505030304" pitchFamily="18" charset="0"/>
                <a:ea typeface="SimSun" panose="02010600030101010101" pitchFamily="2" charset="-122"/>
                <a:sym typeface="Wingdings" panose="05000000000000000000" pitchFamily="2" charset="2"/>
              </a:rPr>
              <a:t> + four roots  </a:t>
            </a:r>
          </a:p>
          <a:p>
            <a:pPr algn="l"/>
            <a:r>
              <a:rPr lang="en-US" altLang="zh-CN" sz="2200" dirty="0">
                <a:latin typeface="Palatino Linotype" panose="02040502050505030304" pitchFamily="18" charset="0"/>
                <a:ea typeface="SimSun" panose="02010600030101010101" pitchFamily="2" charset="-122"/>
                <a:sym typeface="Wingdings" panose="05000000000000000000" pitchFamily="2" charset="2"/>
              </a:rPr>
              <a:t>	</a:t>
            </a:r>
            <a:r>
              <a:rPr lang="en-US" altLang="zh-CN" sz="2200" dirty="0" smtClean="0">
                <a:latin typeface="Palatino Linotype" panose="02040502050505030304" pitchFamily="18" charset="0"/>
                <a:ea typeface="SimSun" panose="02010600030101010101" pitchFamily="2" charset="-122"/>
                <a:sym typeface="Wingdings" panose="05000000000000000000" pitchFamily="2" charset="2"/>
              </a:rPr>
              <a:t>multi-dimensional</a:t>
            </a:r>
          </a:p>
          <a:p>
            <a:pPr algn="l"/>
            <a:r>
              <a:rPr lang="en-US" altLang="zh-CN" sz="2200" dirty="0">
                <a:latin typeface="Palatino Linotype" panose="02040502050505030304" pitchFamily="18" charset="0"/>
                <a:ea typeface="SimSun" panose="02010600030101010101" pitchFamily="2" charset="-122"/>
                <a:sym typeface="Wingdings" panose="05000000000000000000" pitchFamily="2" charset="2"/>
              </a:rPr>
              <a:t>	</a:t>
            </a:r>
            <a:r>
              <a:rPr lang="en-US" altLang="zh-CN" sz="2200" dirty="0" smtClean="0">
                <a:latin typeface="Palatino Linotype" panose="02040502050505030304" pitchFamily="18" charset="0"/>
                <a:ea typeface="SimSun" panose="02010600030101010101" pitchFamily="2" charset="-122"/>
                <a:sym typeface="Wingdings" panose="05000000000000000000" pitchFamily="2" charset="2"/>
              </a:rPr>
              <a:t>evolutionary</a:t>
            </a:r>
            <a:endParaRPr lang="en-US" altLang="zh-CN" sz="2200" dirty="0" smtClean="0">
              <a:latin typeface="Palatino Linotype" panose="02040502050505030304" pitchFamily="18" charset="0"/>
              <a:ea typeface="SimSun" panose="02010600030101010101" pitchFamily="2" charset="-122"/>
            </a:endParaRPr>
          </a:p>
          <a:p>
            <a:pPr algn="l"/>
            <a:r>
              <a:rPr lang="en-US" altLang="zh-CN" sz="2200" dirty="0" smtClean="0">
                <a:latin typeface="Palatino Linotype" panose="02040502050505030304" pitchFamily="18" charset="0"/>
                <a:ea typeface="SimSun" panose="02010600030101010101" pitchFamily="2" charset="-122"/>
              </a:rPr>
              <a:t>	</a:t>
            </a:r>
            <a:r>
              <a:rPr lang="en-US" altLang="zh-CN" sz="2200" dirty="0" smtClean="0">
                <a:latin typeface="Palatino Linotype" panose="02040502050505030304" pitchFamily="18" charset="0"/>
                <a:ea typeface="SimSun" panose="02010600030101010101" pitchFamily="2" charset="-122"/>
                <a:sym typeface="Wingdings" panose="05000000000000000000" pitchFamily="2" charset="2"/>
              </a:rPr>
              <a:t>existential								sustainability</a:t>
            </a:r>
            <a:endParaRPr lang="en-US" altLang="zh-CN" sz="2200" dirty="0">
              <a:latin typeface="Palatino Linotype" panose="02040502050505030304" pitchFamily="18" charset="0"/>
              <a:ea typeface="SimSun" panose="02010600030101010101" pitchFamily="2" charset="-122"/>
            </a:endParaRPr>
          </a:p>
          <a:p>
            <a:pPr algn="l"/>
            <a:r>
              <a:rPr lang="en-US" altLang="zh-CN" sz="2200" dirty="0" smtClean="0">
                <a:latin typeface="Palatino Linotype" panose="02040502050505030304" pitchFamily="18" charset="0"/>
                <a:ea typeface="SimSun" panose="02010600030101010101" pitchFamily="2" charset="-122"/>
              </a:rPr>
              <a:t>	</a:t>
            </a:r>
            <a:r>
              <a:rPr lang="en-US" altLang="zh-CN" sz="2200" dirty="0" smtClean="0">
                <a:latin typeface="Palatino Linotype" panose="02040502050505030304" pitchFamily="18" charset="0"/>
                <a:ea typeface="SimSun" panose="02010600030101010101" pitchFamily="2" charset="-122"/>
                <a:sym typeface="Wingdings" panose="05000000000000000000" pitchFamily="2" charset="2"/>
              </a:rPr>
              <a:t>science-based</a:t>
            </a:r>
          </a:p>
          <a:p>
            <a:pPr algn="l"/>
            <a:r>
              <a:rPr lang="en-US" altLang="zh-CN" sz="2200" dirty="0" smtClean="0">
                <a:latin typeface="Palatino Linotype" panose="02040502050505030304" pitchFamily="18" charset="0"/>
                <a:ea typeface="SimSun" panose="02010600030101010101" pitchFamily="2" charset="-122"/>
                <a:sym typeface="Wingdings" panose="05000000000000000000" pitchFamily="2" charset="2"/>
              </a:rPr>
              <a:t>	politically progressive </a:t>
            </a:r>
          </a:p>
          <a:p>
            <a:pPr algn="l"/>
            <a:r>
              <a:rPr lang="en-US" altLang="zh-CN" sz="2200" dirty="0">
                <a:latin typeface="Palatino Linotype" panose="02040502050505030304" pitchFamily="18" charset="0"/>
                <a:ea typeface="SimSun" panose="02010600030101010101" pitchFamily="2" charset="-122"/>
                <a:sym typeface="Wingdings" panose="05000000000000000000" pitchFamily="2" charset="2"/>
              </a:rPr>
              <a:t>	</a:t>
            </a:r>
            <a:r>
              <a:rPr lang="en-US" altLang="zh-CN" sz="2200" dirty="0" smtClean="0">
                <a:latin typeface="Palatino Linotype" panose="02040502050505030304" pitchFamily="18" charset="0"/>
                <a:ea typeface="SimSun" panose="02010600030101010101" pitchFamily="2" charset="-122"/>
                <a:sym typeface="Wingdings" panose="05000000000000000000" pitchFamily="2" charset="2"/>
              </a:rPr>
              <a:t>stewardship-based</a:t>
            </a:r>
            <a:r>
              <a:rPr lang="en-US" altLang="zh-CN" sz="2200" dirty="0">
                <a:latin typeface="Palatino Linotype" panose="02040502050505030304" pitchFamily="18" charset="0"/>
                <a:ea typeface="SimSun" panose="02010600030101010101" pitchFamily="2" charset="-122"/>
                <a:sym typeface="Wingdings" panose="05000000000000000000" pitchFamily="2" charset="2"/>
              </a:rPr>
              <a:t>	</a:t>
            </a:r>
            <a:endParaRPr lang="en-US" altLang="zh-CN" sz="2200" dirty="0" smtClean="0">
              <a:latin typeface="Palatino Linotype" panose="02040502050505030304" pitchFamily="18" charset="0"/>
              <a:ea typeface="SimSun" panose="02010600030101010101" pitchFamily="2" charset="-122"/>
              <a:sym typeface="Wingdings" panose="05000000000000000000" pitchFamily="2" charset="2"/>
            </a:endParaRPr>
          </a:p>
          <a:p>
            <a:pPr algn="l"/>
            <a:endParaRPr lang="en-US" altLang="zh-CN" sz="2200" dirty="0" smtClean="0">
              <a:latin typeface="Palatino Linotype" panose="02040502050505030304" pitchFamily="18" charset="0"/>
              <a:ea typeface="SimSun" panose="02010600030101010101" pitchFamily="2" charset="-122"/>
              <a:sym typeface="Wingdings" panose="05000000000000000000" pitchFamily="2" charset="2"/>
            </a:endParaRPr>
          </a:p>
          <a:p>
            <a:pPr algn="l"/>
            <a:r>
              <a:rPr lang="en-US" altLang="zh-CN" sz="2200" dirty="0">
                <a:latin typeface="Palatino Linotype" panose="02040502050505030304" pitchFamily="18" charset="0"/>
                <a:ea typeface="SimSun" panose="02010600030101010101" pitchFamily="2" charset="-122"/>
                <a:sym typeface="Wingdings" panose="05000000000000000000" pitchFamily="2" charset="2"/>
              </a:rPr>
              <a:t>	</a:t>
            </a:r>
            <a:r>
              <a:rPr lang="en-US" altLang="zh-CN" sz="2200" dirty="0">
                <a:latin typeface="Palatino Linotype" panose="02040502050505030304" pitchFamily="18" charset="0"/>
                <a:ea typeface="SimSun" panose="02010600030101010101" pitchFamily="2" charset="-122"/>
              </a:rPr>
              <a:t>	</a:t>
            </a:r>
            <a:endParaRPr lang="en-US" altLang="zh-CN" sz="2200" dirty="0">
              <a:latin typeface="Palatino Linotype" panose="02040502050505030304" pitchFamily="18" charset="0"/>
              <a:ea typeface="SimSun" panose="02010600030101010101" pitchFamily="2" charset="-122"/>
            </a:endParaRPr>
          </a:p>
        </p:txBody>
      </p:sp>
      <p:sp>
        <p:nvSpPr>
          <p:cNvPr id="4" name="Right Brace 3"/>
          <p:cNvSpPr/>
          <p:nvPr/>
        </p:nvSpPr>
        <p:spPr>
          <a:xfrm>
            <a:off x="5905500" y="2216150"/>
            <a:ext cx="3302000" cy="3530600"/>
          </a:xfrm>
          <a:prstGeom prst="rightBrace">
            <a:avLst>
              <a:gd name="adj1" fmla="val 8333"/>
              <a:gd name="adj2" fmla="val 47441"/>
            </a:avLst>
          </a:prstGeom>
          <a:ln w="76200">
            <a:solidFill>
              <a:srgbClr val="FFFAEB"/>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cxnSp>
        <p:nvCxnSpPr>
          <p:cNvPr id="6" name="Straight Arrow Connector 5"/>
          <p:cNvCxnSpPr/>
          <p:nvPr/>
        </p:nvCxnSpPr>
        <p:spPr>
          <a:xfrm>
            <a:off x="4686300" y="2628900"/>
            <a:ext cx="2870200" cy="1235988"/>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10" name="Straight Arrow Connector 9"/>
          <p:cNvCxnSpPr/>
          <p:nvPr/>
        </p:nvCxnSpPr>
        <p:spPr>
          <a:xfrm>
            <a:off x="4152900" y="3060700"/>
            <a:ext cx="3403600" cy="804188"/>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p:nvPr/>
        </p:nvCxnSpPr>
        <p:spPr>
          <a:xfrm>
            <a:off x="3460417" y="3864888"/>
            <a:ext cx="4096083" cy="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p:nvPr/>
        </p:nvCxnSpPr>
        <p:spPr>
          <a:xfrm>
            <a:off x="3460417" y="3505200"/>
            <a:ext cx="4096083" cy="359688"/>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p:cNvCxnSpPr/>
          <p:nvPr/>
        </p:nvCxnSpPr>
        <p:spPr>
          <a:xfrm flipV="1">
            <a:off x="3771900" y="3864888"/>
            <a:ext cx="3784600" cy="402312"/>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25" name="Straight Arrow Connector 24"/>
          <p:cNvCxnSpPr/>
          <p:nvPr/>
        </p:nvCxnSpPr>
        <p:spPr>
          <a:xfrm flipV="1">
            <a:off x="4457700" y="3864888"/>
            <a:ext cx="3098800" cy="876301"/>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27" name="Straight Arrow Connector 26"/>
          <p:cNvCxnSpPr/>
          <p:nvPr/>
        </p:nvCxnSpPr>
        <p:spPr>
          <a:xfrm flipV="1">
            <a:off x="4362782" y="3864888"/>
            <a:ext cx="3193718" cy="1380213"/>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50226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6700"/>
            <a:ext cx="9144000" cy="1041400"/>
          </a:xfrm>
        </p:spPr>
        <p:txBody>
          <a:bodyPr>
            <a:normAutofit fontScale="90000"/>
          </a:bodyPr>
          <a:lstStyle/>
          <a:p>
            <a:r>
              <a:rPr lang="en-US" sz="2200" b="1" dirty="0" smtClean="0">
                <a:latin typeface="Palatino Linotype" panose="02040502050505030304" pitchFamily="18" charset="0"/>
              </a:rPr>
              <a:t>The </a:t>
            </a:r>
            <a:r>
              <a:rPr lang="en-US" sz="2200" b="1" dirty="0" err="1" smtClean="0">
                <a:latin typeface="Palatino Linotype" panose="02040502050505030304" pitchFamily="18" charset="0"/>
              </a:rPr>
              <a:t>Brundtland</a:t>
            </a:r>
            <a:r>
              <a:rPr lang="en-US" sz="2200" b="1" dirty="0" smtClean="0">
                <a:latin typeface="Palatino Linotype" panose="02040502050505030304" pitchFamily="18" charset="0"/>
              </a:rPr>
              <a:t> Definition</a:t>
            </a:r>
            <a:br>
              <a:rPr lang="en-US" sz="2200" b="1" dirty="0" smtClean="0">
                <a:latin typeface="Palatino Linotype" panose="02040502050505030304" pitchFamily="18" charset="0"/>
              </a:rPr>
            </a:br>
            <a:endParaRPr lang="en-US" sz="2400" dirty="0">
              <a:latin typeface="Palatino Linotype" panose="02040502050505030304" pitchFamily="18" charset="0"/>
            </a:endParaRPr>
          </a:p>
        </p:txBody>
      </p:sp>
      <p:sp>
        <p:nvSpPr>
          <p:cNvPr id="3" name="Subtitle 2"/>
          <p:cNvSpPr>
            <a:spLocks noGrp="1"/>
          </p:cNvSpPr>
          <p:nvPr>
            <p:ph type="subTitle" idx="1"/>
          </p:nvPr>
        </p:nvSpPr>
        <p:spPr>
          <a:xfrm>
            <a:off x="584200" y="1536700"/>
            <a:ext cx="11163300" cy="4689928"/>
          </a:xfrm>
        </p:spPr>
        <p:txBody>
          <a:bodyPr>
            <a:normAutofit/>
          </a:bodyPr>
          <a:lstStyle/>
          <a:p>
            <a:pPr algn="l"/>
            <a:r>
              <a:rPr lang="en-US" altLang="zh-CN" sz="2200" dirty="0" err="1" smtClean="0">
                <a:latin typeface="Palatino Linotype" panose="02040502050505030304" pitchFamily="18" charset="0"/>
                <a:ea typeface="SimSun" panose="02010600030101010101" pitchFamily="2" charset="-122"/>
              </a:rPr>
              <a:t>Gro</a:t>
            </a:r>
            <a:r>
              <a:rPr lang="en-US" altLang="zh-CN" sz="2200" dirty="0" smtClean="0">
                <a:latin typeface="Palatino Linotype" panose="02040502050505030304" pitchFamily="18" charset="0"/>
                <a:ea typeface="SimSun" panose="02010600030101010101" pitchFamily="2" charset="-122"/>
              </a:rPr>
              <a:t> Harlem </a:t>
            </a:r>
            <a:r>
              <a:rPr lang="en-US" altLang="zh-CN" sz="2200" dirty="0" err="1" smtClean="0">
                <a:latin typeface="Palatino Linotype" panose="02040502050505030304" pitchFamily="18" charset="0"/>
                <a:ea typeface="SimSun" panose="02010600030101010101" pitchFamily="2" charset="-122"/>
              </a:rPr>
              <a:t>Brundtland</a:t>
            </a:r>
            <a:r>
              <a:rPr lang="en-US" altLang="zh-CN" sz="2200" dirty="0" smtClean="0">
                <a:latin typeface="Palatino Linotype" panose="02040502050505030304" pitchFamily="18" charset="0"/>
                <a:ea typeface="SimSun" panose="02010600030101010101" pitchFamily="2" charset="-122"/>
              </a:rPr>
              <a:t> (* 1939) 	</a:t>
            </a:r>
          </a:p>
          <a:p>
            <a:pPr algn="l"/>
            <a:r>
              <a:rPr lang="en-US" altLang="zh-CN" sz="2200" dirty="0">
                <a:latin typeface="Palatino Linotype" panose="02040502050505030304" pitchFamily="18" charset="0"/>
                <a:ea typeface="SimSun" panose="02010600030101010101" pitchFamily="2" charset="-122"/>
              </a:rPr>
              <a:t>	</a:t>
            </a:r>
            <a:r>
              <a:rPr lang="en-US" altLang="zh-CN" sz="2200" dirty="0" smtClean="0">
                <a:latin typeface="Palatino Linotype" panose="02040502050505030304" pitchFamily="18" charset="0"/>
                <a:ea typeface="SimSun" panose="02010600030101010101" pitchFamily="2" charset="-122"/>
              </a:rPr>
              <a:t>Minister for Environmental Affairs of Norway 1974-1979</a:t>
            </a:r>
          </a:p>
          <a:p>
            <a:pPr algn="l"/>
            <a:r>
              <a:rPr lang="en-US" altLang="zh-CN" sz="2200" dirty="0">
                <a:latin typeface="Palatino Linotype" panose="02040502050505030304" pitchFamily="18" charset="0"/>
                <a:ea typeface="SimSun" panose="02010600030101010101" pitchFamily="2" charset="-122"/>
              </a:rPr>
              <a:t>	</a:t>
            </a:r>
            <a:r>
              <a:rPr lang="en-US" altLang="zh-CN" sz="2200" dirty="0" smtClean="0">
                <a:latin typeface="Palatino Linotype" panose="02040502050505030304" pitchFamily="18" charset="0"/>
                <a:ea typeface="SimSun" panose="02010600030101010101" pitchFamily="2" charset="-122"/>
              </a:rPr>
              <a:t>Prime Minister of Norway (1981, 1986-89, 1990-1996)</a:t>
            </a:r>
          </a:p>
          <a:p>
            <a:pPr algn="l"/>
            <a:r>
              <a:rPr lang="en-US" altLang="zh-CN" sz="2200" dirty="0">
                <a:latin typeface="Palatino Linotype" panose="02040502050505030304" pitchFamily="18" charset="0"/>
                <a:ea typeface="SimSun" panose="02010600030101010101" pitchFamily="2" charset="-122"/>
              </a:rPr>
              <a:t>	</a:t>
            </a:r>
            <a:r>
              <a:rPr lang="en-US" altLang="zh-CN" sz="2200" dirty="0" smtClean="0">
                <a:latin typeface="Palatino Linotype" panose="02040502050505030304" pitchFamily="18" charset="0"/>
                <a:ea typeface="SimSun" panose="02010600030101010101" pitchFamily="2" charset="-122"/>
              </a:rPr>
              <a:t>Director-General of World Health Organization 1998-2003</a:t>
            </a:r>
          </a:p>
          <a:p>
            <a:pPr algn="l"/>
            <a:endParaRPr lang="en-US" altLang="zh-CN" sz="2200" dirty="0" smtClean="0">
              <a:latin typeface="Palatino Linotype" panose="02040502050505030304" pitchFamily="18" charset="0"/>
              <a:ea typeface="SimSun" panose="02010600030101010101" pitchFamily="2" charset="-122"/>
            </a:endParaRPr>
          </a:p>
          <a:p>
            <a:pPr algn="l"/>
            <a:r>
              <a:rPr lang="en-US" altLang="zh-CN" sz="2200" dirty="0">
                <a:latin typeface="Palatino Linotype" panose="02040502050505030304" pitchFamily="18" charset="0"/>
                <a:ea typeface="SimSun" panose="02010600030101010101" pitchFamily="2" charset="-122"/>
              </a:rPr>
              <a:t>	</a:t>
            </a:r>
            <a:r>
              <a:rPr lang="en-US" altLang="zh-CN" sz="2200" dirty="0" smtClean="0">
                <a:latin typeface="Palatino Linotype" panose="02040502050505030304" pitchFamily="18" charset="0"/>
                <a:ea typeface="SimSun" panose="02010600030101010101" pitchFamily="2" charset="-122"/>
              </a:rPr>
              <a:t>Chair of World Commission on Environment and Development (WCED) 1983</a:t>
            </a:r>
          </a:p>
          <a:p>
            <a:pPr algn="l"/>
            <a:r>
              <a:rPr lang="en-US" altLang="zh-CN" sz="2200" dirty="0">
                <a:latin typeface="Palatino Linotype" panose="02040502050505030304" pitchFamily="18" charset="0"/>
                <a:ea typeface="SimSun" panose="02010600030101010101" pitchFamily="2" charset="-122"/>
              </a:rPr>
              <a:t>	</a:t>
            </a:r>
            <a:r>
              <a:rPr lang="en-US" altLang="zh-CN" sz="2200" dirty="0" smtClean="0">
                <a:latin typeface="Palatino Linotype" panose="02040502050505030304" pitchFamily="18" charset="0"/>
                <a:ea typeface="SimSun" panose="02010600030101010101" pitchFamily="2" charset="-122"/>
              </a:rPr>
              <a:t>= </a:t>
            </a:r>
            <a:r>
              <a:rPr lang="en-US" altLang="zh-CN" sz="2200" dirty="0" err="1" smtClean="0">
                <a:latin typeface="Palatino Linotype" panose="02040502050505030304" pitchFamily="18" charset="0"/>
                <a:ea typeface="SimSun" panose="02010600030101010101" pitchFamily="2" charset="-122"/>
              </a:rPr>
              <a:t>Brundtland</a:t>
            </a:r>
            <a:r>
              <a:rPr lang="en-US" altLang="zh-CN" sz="2200" dirty="0" smtClean="0">
                <a:latin typeface="Palatino Linotype" panose="02040502050505030304" pitchFamily="18" charset="0"/>
                <a:ea typeface="SimSun" panose="02010600030101010101" pitchFamily="2" charset="-122"/>
              </a:rPr>
              <a:t> Commission</a:t>
            </a:r>
          </a:p>
          <a:p>
            <a:pPr algn="l"/>
            <a:endParaRPr lang="en-US" altLang="zh-CN" sz="2200" dirty="0">
              <a:latin typeface="Palatino Linotype" panose="02040502050505030304" pitchFamily="18" charset="0"/>
              <a:ea typeface="SimSun" panose="02010600030101010101" pitchFamily="2" charset="-122"/>
            </a:endParaRPr>
          </a:p>
          <a:p>
            <a:pPr algn="l"/>
            <a:r>
              <a:rPr lang="en-US" altLang="zh-CN" sz="2200" dirty="0" smtClean="0">
                <a:latin typeface="Palatino Linotype" panose="02040502050505030304" pitchFamily="18" charset="0"/>
                <a:ea typeface="SimSun" panose="02010600030101010101" pitchFamily="2" charset="-122"/>
              </a:rPr>
              <a:t>	WCED publishes </a:t>
            </a:r>
            <a:r>
              <a:rPr lang="en-US" altLang="zh-CN" sz="2200" i="1" dirty="0" smtClean="0">
                <a:latin typeface="Palatino Linotype" panose="02040502050505030304" pitchFamily="18" charset="0"/>
                <a:ea typeface="SimSun" panose="02010600030101010101" pitchFamily="2" charset="-122"/>
              </a:rPr>
              <a:t>Our Common Future </a:t>
            </a:r>
            <a:r>
              <a:rPr lang="en-US" altLang="zh-CN" sz="2200" dirty="0" smtClean="0">
                <a:latin typeface="Palatino Linotype" panose="02040502050505030304" pitchFamily="18" charset="0"/>
                <a:ea typeface="SimSun" panose="02010600030101010101" pitchFamily="2" charset="-122"/>
              </a:rPr>
              <a:t>(</a:t>
            </a:r>
            <a:r>
              <a:rPr lang="en-US" altLang="zh-CN" sz="2200" dirty="0" err="1" smtClean="0">
                <a:latin typeface="Palatino Linotype" panose="02040502050505030304" pitchFamily="18" charset="0"/>
                <a:ea typeface="SimSun" panose="02010600030101010101" pitchFamily="2" charset="-122"/>
              </a:rPr>
              <a:t>Brundtland</a:t>
            </a:r>
            <a:r>
              <a:rPr lang="en-US" altLang="zh-CN" sz="2200" dirty="0" smtClean="0">
                <a:latin typeface="Palatino Linotype" panose="02040502050505030304" pitchFamily="18" charset="0"/>
                <a:ea typeface="SimSun" panose="02010600030101010101" pitchFamily="2" charset="-122"/>
              </a:rPr>
              <a:t> Report) 1987</a:t>
            </a:r>
          </a:p>
          <a:p>
            <a:pPr algn="l"/>
            <a:r>
              <a:rPr lang="en-US" altLang="zh-CN" sz="2200" dirty="0" smtClean="0">
                <a:latin typeface="Palatino Linotype" panose="02040502050505030304" pitchFamily="18" charset="0"/>
                <a:ea typeface="SimSun" panose="02010600030101010101" pitchFamily="2" charset="-122"/>
              </a:rPr>
              <a:t>	</a:t>
            </a:r>
            <a:r>
              <a:rPr lang="en-US" altLang="zh-CN" sz="2200" dirty="0" smtClean="0">
                <a:latin typeface="Palatino Linotype" panose="02040502050505030304" pitchFamily="18" charset="0"/>
                <a:ea typeface="SimSun" panose="02010600030101010101" pitchFamily="2" charset="-122"/>
                <a:sym typeface="Wingdings" panose="05000000000000000000" pitchFamily="2" charset="2"/>
              </a:rPr>
              <a:t> inspired organization of 1992 UNCED (Earth Summit, Rio)</a:t>
            </a:r>
          </a:p>
          <a:p>
            <a:pPr algn="l"/>
            <a:r>
              <a:rPr lang="en-US" altLang="zh-CN" sz="2200" dirty="0">
                <a:latin typeface="Palatino Linotype" panose="02040502050505030304" pitchFamily="18" charset="0"/>
                <a:ea typeface="SimSun" panose="02010600030101010101" pitchFamily="2" charset="-122"/>
                <a:sym typeface="Wingdings" panose="05000000000000000000" pitchFamily="2" charset="2"/>
              </a:rPr>
              <a:t>	</a:t>
            </a:r>
            <a:r>
              <a:rPr lang="en-US" altLang="zh-CN" sz="2200" dirty="0" smtClean="0">
                <a:latin typeface="Palatino Linotype" panose="02040502050505030304" pitchFamily="18" charset="0"/>
                <a:ea typeface="SimSun" panose="02010600030101010101" pitchFamily="2" charset="-122"/>
                <a:sym typeface="Wingdings" panose="05000000000000000000" pitchFamily="2" charset="2"/>
              </a:rPr>
              <a:t> led groundwork for UNCED Report </a:t>
            </a:r>
            <a:r>
              <a:rPr lang="en-US" altLang="zh-CN" sz="2200" i="1" dirty="0" smtClean="0">
                <a:latin typeface="Palatino Linotype" panose="02040502050505030304" pitchFamily="18" charset="0"/>
                <a:ea typeface="SimSun" panose="02010600030101010101" pitchFamily="2" charset="-122"/>
                <a:sym typeface="Wingdings" panose="05000000000000000000" pitchFamily="2" charset="2"/>
              </a:rPr>
              <a:t>Agenda 21</a:t>
            </a:r>
            <a:r>
              <a:rPr lang="en-US" altLang="zh-CN" sz="2200" dirty="0" smtClean="0">
                <a:latin typeface="Palatino Linotype" panose="02040502050505030304" pitchFamily="18" charset="0"/>
                <a:ea typeface="SimSun" panose="02010600030101010101" pitchFamily="2" charset="-122"/>
                <a:sym typeface="Wingdings" panose="05000000000000000000" pitchFamily="2" charset="2"/>
              </a:rPr>
              <a:t> 1992</a:t>
            </a:r>
            <a:endParaRPr lang="en-US" altLang="zh-CN" sz="2200" dirty="0">
              <a:latin typeface="Palatino Linotype" panose="02040502050505030304" pitchFamily="18" charset="0"/>
              <a:ea typeface="SimSun" panose="02010600030101010101" pitchFamily="2" charset="-122"/>
            </a:endParaRPr>
          </a:p>
          <a:p>
            <a:pPr algn="l"/>
            <a:endParaRPr lang="en-US" altLang="zh-CN" sz="2200" dirty="0" smtClean="0">
              <a:latin typeface="Palatino Linotype" panose="02040502050505030304" pitchFamily="18" charset="0"/>
              <a:ea typeface="SimSun" panose="02010600030101010101" pitchFamily="2" charset="-122"/>
            </a:endParaRPr>
          </a:p>
          <a:p>
            <a:pPr algn="l"/>
            <a:r>
              <a:rPr lang="en-US" altLang="zh-CN" sz="2200" dirty="0">
                <a:latin typeface="Palatino Linotype" panose="02040502050505030304" pitchFamily="18" charset="0"/>
                <a:ea typeface="SimSun" panose="02010600030101010101" pitchFamily="2" charset="-122"/>
              </a:rPr>
              <a:t>	</a:t>
            </a:r>
            <a:endParaRPr lang="en-US" altLang="zh-CN" sz="2200" dirty="0">
              <a:latin typeface="Palatino Linotype" panose="02040502050505030304" pitchFamily="18" charset="0"/>
              <a:ea typeface="SimSun" panose="02010600030101010101" pitchFamily="2" charset="-122"/>
            </a:endParaRPr>
          </a:p>
        </p:txBody>
      </p:sp>
    </p:spTree>
    <p:extLst>
      <p:ext uri="{BB962C8B-B14F-4D97-AF65-F5344CB8AC3E}">
        <p14:creationId xmlns:p14="http://schemas.microsoft.com/office/powerpoint/2010/main" val="7566071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6700"/>
            <a:ext cx="9144000" cy="1041400"/>
          </a:xfrm>
        </p:spPr>
        <p:txBody>
          <a:bodyPr>
            <a:normAutofit fontScale="90000"/>
          </a:bodyPr>
          <a:lstStyle/>
          <a:p>
            <a:r>
              <a:rPr lang="en-US" sz="2400" b="1" dirty="0" smtClean="0">
                <a:latin typeface="Palatino Linotype" panose="02040502050505030304" pitchFamily="18" charset="0"/>
              </a:rPr>
              <a:t>One future outlook: economics-geopolitics-adaptation-evolution</a:t>
            </a:r>
            <a:br>
              <a:rPr lang="en-US" sz="2400" b="1" dirty="0" smtClean="0">
                <a:latin typeface="Palatino Linotype" panose="02040502050505030304" pitchFamily="18" charset="0"/>
              </a:rPr>
            </a:br>
            <a:endParaRPr lang="en-US" sz="2400" dirty="0">
              <a:latin typeface="Palatino Linotype" panose="02040502050505030304" pitchFamily="18" charset="0"/>
            </a:endParaRPr>
          </a:p>
        </p:txBody>
      </p:sp>
      <p:sp>
        <p:nvSpPr>
          <p:cNvPr id="3" name="Subtitle 2"/>
          <p:cNvSpPr>
            <a:spLocks noGrp="1"/>
          </p:cNvSpPr>
          <p:nvPr>
            <p:ph type="subTitle" idx="1"/>
          </p:nvPr>
        </p:nvSpPr>
        <p:spPr>
          <a:xfrm>
            <a:off x="584200" y="1536700"/>
            <a:ext cx="11607800" cy="4889500"/>
          </a:xfrm>
        </p:spPr>
        <p:txBody>
          <a:bodyPr>
            <a:normAutofit/>
          </a:bodyPr>
          <a:lstStyle/>
          <a:p>
            <a:pPr algn="l"/>
            <a:r>
              <a:rPr lang="en-US" altLang="zh-CN" sz="2200" dirty="0" smtClean="0">
                <a:latin typeface="Palatino Linotype" panose="02040502050505030304" pitchFamily="18" charset="0"/>
                <a:ea typeface="SimSun" panose="02010600030101010101" pitchFamily="2" charset="-122"/>
              </a:rPr>
              <a:t>Key features of integrative sustainable policies</a:t>
            </a:r>
            <a:endParaRPr lang="en-US" altLang="zh-CN" sz="2200" dirty="0" smtClean="0">
              <a:latin typeface="Palatino Linotype" panose="02040502050505030304" pitchFamily="18" charset="0"/>
              <a:ea typeface="SimSun" panose="02010600030101010101" pitchFamily="2" charset="-122"/>
            </a:endParaRPr>
          </a:p>
          <a:p>
            <a:pPr algn="l"/>
            <a:endParaRPr lang="en-US" altLang="zh-CN" sz="2200" dirty="0">
              <a:latin typeface="Palatino Linotype" panose="02040502050505030304" pitchFamily="18" charset="0"/>
              <a:ea typeface="SimSun" panose="02010600030101010101" pitchFamily="2" charset="-122"/>
            </a:endParaRPr>
          </a:p>
          <a:p>
            <a:pPr algn="l"/>
            <a:r>
              <a:rPr lang="en-US" altLang="zh-CN" sz="2200" dirty="0" smtClean="0">
                <a:latin typeface="Palatino Linotype" panose="02040502050505030304" pitchFamily="18" charset="0"/>
                <a:ea typeface="SimSun" panose="02010600030101010101" pitchFamily="2" charset="-122"/>
              </a:rPr>
              <a:t>						social justice, equity 		</a:t>
            </a:r>
          </a:p>
          <a:p>
            <a:pPr algn="l"/>
            <a:r>
              <a:rPr lang="en-US" altLang="zh-CN" sz="2200" dirty="0" smtClean="0">
                <a:latin typeface="Palatino Linotype" panose="02040502050505030304" pitchFamily="18" charset="0"/>
                <a:ea typeface="SimSun" panose="02010600030101010101" pitchFamily="2" charset="-122"/>
              </a:rPr>
              <a:t>						e</a:t>
            </a:r>
            <a:r>
              <a:rPr lang="en-US" altLang="zh-CN" sz="2200" dirty="0" smtClean="0">
                <a:latin typeface="Palatino Linotype" panose="02040502050505030304" pitchFamily="18" charset="0"/>
                <a:ea typeface="SimSun" panose="02010600030101010101" pitchFamily="2" charset="-122"/>
              </a:rPr>
              <a:t>cological economics		</a:t>
            </a:r>
          </a:p>
          <a:p>
            <a:pPr algn="l"/>
            <a:r>
              <a:rPr lang="en-US" altLang="zh-CN" sz="2200" dirty="0" smtClean="0">
                <a:latin typeface="Palatino Linotype" panose="02040502050505030304" pitchFamily="18" charset="0"/>
                <a:ea typeface="SimSun" panose="02010600030101010101" pitchFamily="2" charset="-122"/>
              </a:rPr>
              <a:t>						strategic geopolitics		</a:t>
            </a:r>
          </a:p>
          <a:p>
            <a:pPr algn="l"/>
            <a:r>
              <a:rPr lang="en-US" altLang="zh-CN" sz="2200" dirty="0" smtClean="0">
                <a:latin typeface="Palatino Linotype" panose="02040502050505030304" pitchFamily="18" charset="0"/>
                <a:ea typeface="SimSun" panose="02010600030101010101" pitchFamily="2" charset="-122"/>
              </a:rPr>
              <a:t>	sustainability				earth system </a:t>
            </a:r>
            <a:r>
              <a:rPr lang="en-US" altLang="zh-CN" sz="2200" dirty="0" err="1" smtClean="0">
                <a:latin typeface="Palatino Linotype" panose="02040502050505030304" pitchFamily="18" charset="0"/>
                <a:ea typeface="SimSun" panose="02010600030101010101" pitchFamily="2" charset="-122"/>
              </a:rPr>
              <a:t>readaptation</a:t>
            </a:r>
            <a:r>
              <a:rPr lang="en-US" altLang="zh-CN" sz="2200" dirty="0" smtClean="0">
                <a:latin typeface="Palatino Linotype" panose="02040502050505030304" pitchFamily="18" charset="0"/>
                <a:ea typeface="SimSun" panose="02010600030101010101" pitchFamily="2" charset="-122"/>
              </a:rPr>
              <a:t>	</a:t>
            </a:r>
          </a:p>
          <a:p>
            <a:pPr algn="l"/>
            <a:r>
              <a:rPr lang="en-US" altLang="zh-CN" sz="2200" dirty="0" smtClean="0">
                <a:latin typeface="Palatino Linotype" panose="02040502050505030304" pitchFamily="18" charset="0"/>
                <a:ea typeface="SimSun" panose="02010600030101010101" pitchFamily="2" charset="-122"/>
              </a:rPr>
              <a:t>						intergenerational honor </a:t>
            </a:r>
            <a:r>
              <a:rPr lang="en-US" altLang="zh-CN" sz="2200" dirty="0">
                <a:latin typeface="Palatino Linotype" panose="02040502050505030304" pitchFamily="18" charset="0"/>
                <a:ea typeface="SimSun" panose="02010600030101010101" pitchFamily="2" charset="-122"/>
              </a:rPr>
              <a:t>	</a:t>
            </a:r>
            <a:endParaRPr lang="en-US" altLang="zh-CN" sz="2200" dirty="0" smtClean="0">
              <a:latin typeface="Palatino Linotype" panose="02040502050505030304" pitchFamily="18" charset="0"/>
              <a:ea typeface="SimSun" panose="02010600030101010101" pitchFamily="2" charset="-122"/>
            </a:endParaRPr>
          </a:p>
          <a:p>
            <a:pPr algn="l"/>
            <a:r>
              <a:rPr lang="en-US" altLang="zh-CN" sz="2200" dirty="0" smtClean="0">
                <a:latin typeface="Palatino Linotype" panose="02040502050505030304" pitchFamily="18" charset="0"/>
                <a:ea typeface="SimSun" panose="02010600030101010101" pitchFamily="2" charset="-122"/>
              </a:rPr>
              <a:t>						cultural evolution		</a:t>
            </a:r>
            <a:r>
              <a:rPr lang="en-US" altLang="zh-CN" sz="2200" dirty="0">
                <a:latin typeface="Palatino Linotype" panose="02040502050505030304" pitchFamily="18" charset="0"/>
                <a:ea typeface="SimSun" panose="02010600030101010101" pitchFamily="2" charset="-122"/>
              </a:rPr>
              <a:t>	</a:t>
            </a:r>
            <a:endParaRPr lang="en-US" altLang="zh-CN" sz="2200" dirty="0">
              <a:latin typeface="Palatino Linotype" panose="02040502050505030304" pitchFamily="18" charset="0"/>
              <a:ea typeface="SimSun" panose="02010600030101010101" pitchFamily="2" charset="-122"/>
            </a:endParaRPr>
          </a:p>
        </p:txBody>
      </p:sp>
      <p:sp>
        <p:nvSpPr>
          <p:cNvPr id="4" name="Right Brace 3"/>
          <p:cNvSpPr/>
          <p:nvPr/>
        </p:nvSpPr>
        <p:spPr>
          <a:xfrm rot="10800000">
            <a:off x="3810000" y="2038350"/>
            <a:ext cx="3302000" cy="3219450"/>
          </a:xfrm>
          <a:prstGeom prst="rightBrace">
            <a:avLst>
              <a:gd name="adj1" fmla="val 8333"/>
              <a:gd name="adj2" fmla="val 41524"/>
            </a:avLst>
          </a:prstGeom>
          <a:ln w="76200">
            <a:solidFill>
              <a:srgbClr val="FFFAEB"/>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153518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6700"/>
            <a:ext cx="9144000" cy="1041400"/>
          </a:xfrm>
        </p:spPr>
        <p:txBody>
          <a:bodyPr>
            <a:normAutofit fontScale="90000"/>
          </a:bodyPr>
          <a:lstStyle/>
          <a:p>
            <a:r>
              <a:rPr lang="en-US" sz="2400" b="1" dirty="0" smtClean="0">
                <a:latin typeface="Palatino Linotype" panose="02040502050505030304" pitchFamily="18" charset="0"/>
              </a:rPr>
              <a:t>One future outlook: economics-geopolitics-adaptation-evolution</a:t>
            </a:r>
            <a:br>
              <a:rPr lang="en-US" sz="2400" b="1" dirty="0" smtClean="0">
                <a:latin typeface="Palatino Linotype" panose="02040502050505030304" pitchFamily="18" charset="0"/>
              </a:rPr>
            </a:br>
            <a:endParaRPr lang="en-US" sz="2400" dirty="0">
              <a:latin typeface="Palatino Linotype" panose="02040502050505030304" pitchFamily="18" charset="0"/>
            </a:endParaRPr>
          </a:p>
        </p:txBody>
      </p:sp>
      <p:sp>
        <p:nvSpPr>
          <p:cNvPr id="3" name="Subtitle 2"/>
          <p:cNvSpPr>
            <a:spLocks noGrp="1"/>
          </p:cNvSpPr>
          <p:nvPr>
            <p:ph type="subTitle" idx="1"/>
          </p:nvPr>
        </p:nvSpPr>
        <p:spPr>
          <a:xfrm>
            <a:off x="584200" y="1536700"/>
            <a:ext cx="11607800" cy="4889500"/>
          </a:xfrm>
        </p:spPr>
        <p:txBody>
          <a:bodyPr>
            <a:normAutofit/>
          </a:bodyPr>
          <a:lstStyle/>
          <a:p>
            <a:pPr algn="l"/>
            <a:r>
              <a:rPr lang="en-US" altLang="zh-CN" sz="2200" dirty="0" smtClean="0">
                <a:latin typeface="Palatino Linotype" panose="02040502050505030304" pitchFamily="18" charset="0"/>
                <a:ea typeface="SimSun" panose="02010600030101010101" pitchFamily="2" charset="-122"/>
              </a:rPr>
              <a:t>Key features of integrative sustainable policies</a:t>
            </a:r>
            <a:endParaRPr lang="en-US" altLang="zh-CN" sz="2200" dirty="0" smtClean="0">
              <a:latin typeface="Palatino Linotype" panose="02040502050505030304" pitchFamily="18" charset="0"/>
              <a:ea typeface="SimSun" panose="02010600030101010101" pitchFamily="2" charset="-122"/>
            </a:endParaRPr>
          </a:p>
          <a:p>
            <a:pPr algn="l"/>
            <a:endParaRPr lang="en-US" altLang="zh-CN" sz="2200" dirty="0">
              <a:latin typeface="Palatino Linotype" panose="02040502050505030304" pitchFamily="18" charset="0"/>
              <a:ea typeface="SimSun" panose="02010600030101010101" pitchFamily="2" charset="-122"/>
            </a:endParaRPr>
          </a:p>
          <a:p>
            <a:pPr algn="l"/>
            <a:r>
              <a:rPr lang="en-US" altLang="zh-CN" sz="2200" dirty="0" smtClean="0">
                <a:latin typeface="Palatino Linotype" panose="02040502050505030304" pitchFamily="18" charset="0"/>
                <a:ea typeface="SimSun" panose="02010600030101010101" pitchFamily="2" charset="-122"/>
              </a:rPr>
              <a:t>social justice, equity 		e.g. social democracy, socialism (</a:t>
            </a:r>
            <a:r>
              <a:rPr lang="en-US" altLang="zh-CN" sz="1800" dirty="0" smtClean="0">
                <a:latin typeface="Palatino Linotype" panose="02040502050505030304" pitchFamily="18" charset="0"/>
                <a:ea typeface="SimSun" panose="02010600030101010101" pitchFamily="2" charset="-122"/>
              </a:rPr>
              <a:t>NORDIC, EU, TW, CHINA</a:t>
            </a:r>
            <a:r>
              <a:rPr lang="en-US" altLang="zh-CN" sz="2200" dirty="0" smtClean="0">
                <a:latin typeface="Palatino Linotype" panose="02040502050505030304" pitchFamily="18" charset="0"/>
                <a:ea typeface="SimSun" panose="02010600030101010101" pitchFamily="2" charset="-122"/>
              </a:rPr>
              <a:t>)</a:t>
            </a:r>
          </a:p>
          <a:p>
            <a:pPr algn="l"/>
            <a:r>
              <a:rPr lang="en-US" altLang="zh-CN" sz="2200" dirty="0" smtClean="0">
                <a:latin typeface="Palatino Linotype" panose="02040502050505030304" pitchFamily="18" charset="0"/>
                <a:ea typeface="SimSun" panose="02010600030101010101" pitchFamily="2" charset="-122"/>
              </a:rPr>
              <a:t>e</a:t>
            </a:r>
            <a:r>
              <a:rPr lang="en-US" altLang="zh-CN" sz="2200" dirty="0" smtClean="0">
                <a:latin typeface="Palatino Linotype" panose="02040502050505030304" pitchFamily="18" charset="0"/>
                <a:ea typeface="SimSun" panose="02010600030101010101" pitchFamily="2" charset="-122"/>
              </a:rPr>
              <a:t>cological economics		e.g. Sino-Leninist planned-market mix (</a:t>
            </a:r>
            <a:r>
              <a:rPr lang="en-US" altLang="zh-CN" sz="1800" dirty="0" smtClean="0">
                <a:latin typeface="Palatino Linotype" panose="02040502050505030304" pitchFamily="18" charset="0"/>
                <a:ea typeface="SimSun" panose="02010600030101010101" pitchFamily="2" charset="-122"/>
              </a:rPr>
              <a:t>CHINA</a:t>
            </a:r>
            <a:r>
              <a:rPr lang="en-US" altLang="zh-CN" sz="2200" dirty="0" smtClean="0">
                <a:latin typeface="Palatino Linotype" panose="02040502050505030304" pitchFamily="18" charset="0"/>
                <a:ea typeface="SimSun" panose="02010600030101010101" pitchFamily="2" charset="-122"/>
              </a:rPr>
              <a:t>)</a:t>
            </a:r>
          </a:p>
          <a:p>
            <a:pPr algn="l"/>
            <a:r>
              <a:rPr lang="en-US" altLang="zh-CN" sz="2200" dirty="0" smtClean="0">
                <a:latin typeface="Palatino Linotype" panose="02040502050505030304" pitchFamily="18" charset="0"/>
                <a:ea typeface="SimSun" panose="02010600030101010101" pitchFamily="2" charset="-122"/>
              </a:rPr>
              <a:t>strategic geopolitics		e.g. belt-and-road initiative (</a:t>
            </a:r>
            <a:r>
              <a:rPr lang="en-US" altLang="zh-CN" sz="1800" dirty="0" smtClean="0">
                <a:latin typeface="Palatino Linotype" panose="02040502050505030304" pitchFamily="18" charset="0"/>
                <a:ea typeface="SimSun" panose="02010600030101010101" pitchFamily="2" charset="-122"/>
              </a:rPr>
              <a:t>OCEANIA, EURASIA, AFRICA</a:t>
            </a:r>
            <a:r>
              <a:rPr lang="en-US" altLang="zh-CN" sz="2200" dirty="0" smtClean="0">
                <a:latin typeface="Palatino Linotype" panose="02040502050505030304" pitchFamily="18" charset="0"/>
                <a:ea typeface="SimSun" panose="02010600030101010101" pitchFamily="2" charset="-122"/>
              </a:rPr>
              <a:t>)</a:t>
            </a:r>
          </a:p>
          <a:p>
            <a:pPr algn="l"/>
            <a:r>
              <a:rPr lang="en-US" altLang="zh-CN" sz="2200" dirty="0" smtClean="0">
                <a:latin typeface="Palatino Linotype" panose="02040502050505030304" pitchFamily="18" charset="0"/>
                <a:ea typeface="SimSun" panose="02010600030101010101" pitchFamily="2" charset="-122"/>
              </a:rPr>
              <a:t>earth system </a:t>
            </a:r>
            <a:r>
              <a:rPr lang="en-US" altLang="zh-CN" sz="2200" dirty="0" err="1" smtClean="0">
                <a:latin typeface="Palatino Linotype" panose="02040502050505030304" pitchFamily="18" charset="0"/>
                <a:ea typeface="SimSun" panose="02010600030101010101" pitchFamily="2" charset="-122"/>
              </a:rPr>
              <a:t>readaptation</a:t>
            </a:r>
            <a:r>
              <a:rPr lang="en-US" altLang="zh-CN" sz="2200" dirty="0" smtClean="0">
                <a:latin typeface="Palatino Linotype" panose="02040502050505030304" pitchFamily="18" charset="0"/>
                <a:ea typeface="SimSun" panose="02010600030101010101" pitchFamily="2" charset="-122"/>
              </a:rPr>
              <a:t>	e.g. closed-loop, post-carbon, </a:t>
            </a:r>
            <a:r>
              <a:rPr lang="en-US" altLang="zh-CN" sz="2200" dirty="0" err="1" smtClean="0">
                <a:latin typeface="Palatino Linotype" panose="02040502050505030304" pitchFamily="18" charset="0"/>
                <a:ea typeface="SimSun" panose="02010600030101010101" pitchFamily="2" charset="-122"/>
              </a:rPr>
              <a:t>degrowth</a:t>
            </a:r>
            <a:r>
              <a:rPr lang="en-US" altLang="zh-CN" sz="2200" dirty="0" smtClean="0">
                <a:latin typeface="Palatino Linotype" panose="02040502050505030304" pitchFamily="18" charset="0"/>
                <a:ea typeface="SimSun" panose="02010600030101010101" pitchFamily="2" charset="-122"/>
              </a:rPr>
              <a:t> (</a:t>
            </a:r>
            <a:r>
              <a:rPr lang="en-US" altLang="zh-CN" sz="1800" dirty="0" smtClean="0">
                <a:latin typeface="Palatino Linotype" panose="02040502050505030304" pitchFamily="18" charset="0"/>
                <a:ea typeface="SimSun" panose="02010600030101010101" pitchFamily="2" charset="-122"/>
              </a:rPr>
              <a:t>NORWAY, CHINA</a:t>
            </a:r>
            <a:r>
              <a:rPr lang="en-US" altLang="zh-CN" sz="2200" dirty="0" smtClean="0">
                <a:latin typeface="Palatino Linotype" panose="02040502050505030304" pitchFamily="18" charset="0"/>
                <a:ea typeface="SimSun" panose="02010600030101010101" pitchFamily="2" charset="-122"/>
              </a:rPr>
              <a:t>)</a:t>
            </a:r>
          </a:p>
          <a:p>
            <a:pPr algn="l"/>
            <a:r>
              <a:rPr lang="en-US" altLang="zh-CN" sz="2200" dirty="0">
                <a:latin typeface="Palatino Linotype" panose="02040502050505030304" pitchFamily="18" charset="0"/>
                <a:ea typeface="SimSun" panose="02010600030101010101" pitchFamily="2" charset="-122"/>
              </a:rPr>
              <a:t>intergenerational honor 	e.g. science-based policies </a:t>
            </a:r>
            <a:r>
              <a:rPr lang="en-US" altLang="zh-CN" sz="2200" dirty="0" smtClean="0">
                <a:latin typeface="Palatino Linotype" panose="02040502050505030304" pitchFamily="18" charset="0"/>
                <a:ea typeface="SimSun" panose="02010600030101010101" pitchFamily="2" charset="-122"/>
              </a:rPr>
              <a:t>(</a:t>
            </a:r>
            <a:r>
              <a:rPr lang="en-US" altLang="zh-CN" sz="1800" dirty="0" smtClean="0">
                <a:latin typeface="Palatino Linotype" panose="02040502050505030304" pitchFamily="18" charset="0"/>
                <a:ea typeface="SimSun" panose="02010600030101010101" pitchFamily="2" charset="-122"/>
              </a:rPr>
              <a:t>UN, EU, NORDIC, CHINA</a:t>
            </a:r>
            <a:r>
              <a:rPr lang="en-US" altLang="zh-CN" sz="2200" dirty="0" smtClean="0">
                <a:latin typeface="Palatino Linotype" panose="02040502050505030304" pitchFamily="18" charset="0"/>
                <a:ea typeface="SimSun" panose="02010600030101010101" pitchFamily="2" charset="-122"/>
              </a:rPr>
              <a:t>)</a:t>
            </a:r>
            <a:endParaRPr lang="en-US" altLang="zh-CN" sz="2200" dirty="0">
              <a:latin typeface="Palatino Linotype" panose="02040502050505030304" pitchFamily="18" charset="0"/>
              <a:ea typeface="SimSun" panose="02010600030101010101" pitchFamily="2" charset="-122"/>
            </a:endParaRPr>
          </a:p>
          <a:p>
            <a:pPr algn="l"/>
            <a:r>
              <a:rPr lang="en-US" altLang="zh-CN" sz="2200" dirty="0" smtClean="0">
                <a:latin typeface="Palatino Linotype" panose="02040502050505030304" pitchFamily="18" charset="0"/>
                <a:ea typeface="SimSun" panose="02010600030101010101" pitchFamily="2" charset="-122"/>
              </a:rPr>
              <a:t>cultural evolution		e.g. from individualism to </a:t>
            </a:r>
            <a:r>
              <a:rPr lang="en-US" altLang="zh-CN" sz="2200" dirty="0" err="1" smtClean="0">
                <a:latin typeface="Palatino Linotype" panose="02040502050505030304" pitchFamily="18" charset="0"/>
                <a:ea typeface="SimSun" panose="02010600030101010101" pitchFamily="2" charset="-122"/>
              </a:rPr>
              <a:t>relationalism</a:t>
            </a:r>
            <a:r>
              <a:rPr lang="en-US" altLang="zh-CN" sz="2200" dirty="0" smtClean="0">
                <a:latin typeface="Palatino Linotype" panose="02040502050505030304" pitchFamily="18" charset="0"/>
                <a:ea typeface="SimSun" panose="02010600030101010101" pitchFamily="2" charset="-122"/>
              </a:rPr>
              <a:t> (</a:t>
            </a:r>
            <a:r>
              <a:rPr lang="en-US" altLang="zh-CN" sz="1800" dirty="0" smtClean="0">
                <a:latin typeface="Palatino Linotype" panose="02040502050505030304" pitchFamily="18" charset="0"/>
                <a:ea typeface="SimSun" panose="02010600030101010101" pitchFamily="2" charset="-122"/>
              </a:rPr>
              <a:t>ROME, MECCA, BEIJING</a:t>
            </a:r>
            <a:r>
              <a:rPr lang="en-US" altLang="zh-CN" sz="2200" dirty="0" smtClean="0">
                <a:latin typeface="Palatino Linotype" panose="02040502050505030304" pitchFamily="18" charset="0"/>
                <a:ea typeface="SimSun" panose="02010600030101010101" pitchFamily="2" charset="-122"/>
              </a:rPr>
              <a:t>)</a:t>
            </a:r>
            <a:r>
              <a:rPr lang="en-US" altLang="zh-CN" sz="2200" dirty="0">
                <a:latin typeface="Palatino Linotype" panose="02040502050505030304" pitchFamily="18" charset="0"/>
                <a:ea typeface="SimSun" panose="02010600030101010101" pitchFamily="2" charset="-122"/>
              </a:rPr>
              <a:t>	</a:t>
            </a:r>
            <a:endParaRPr lang="en-US" altLang="zh-CN" sz="2200" dirty="0">
              <a:latin typeface="Palatino Linotype" panose="02040502050505030304" pitchFamily="18" charset="0"/>
              <a:ea typeface="SimSun" panose="02010600030101010101" pitchFamily="2" charset="-122"/>
            </a:endParaRPr>
          </a:p>
        </p:txBody>
      </p:sp>
    </p:spTree>
    <p:extLst>
      <p:ext uri="{BB962C8B-B14F-4D97-AF65-F5344CB8AC3E}">
        <p14:creationId xmlns:p14="http://schemas.microsoft.com/office/powerpoint/2010/main" val="7501997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6700"/>
            <a:ext cx="9144000" cy="1346200"/>
          </a:xfrm>
        </p:spPr>
        <p:txBody>
          <a:bodyPr>
            <a:normAutofit fontScale="90000"/>
          </a:bodyPr>
          <a:lstStyle/>
          <a:p>
            <a:r>
              <a:rPr lang="en-US" sz="2200" dirty="0">
                <a:latin typeface="Palatino Linotype" panose="02040502050505030304" pitchFamily="18" charset="0"/>
              </a:rPr>
              <a:t>Sustainability:</a:t>
            </a:r>
            <a:br>
              <a:rPr lang="en-US" sz="2200" dirty="0">
                <a:latin typeface="Palatino Linotype" panose="02040502050505030304" pitchFamily="18" charset="0"/>
              </a:rPr>
            </a:br>
            <a:r>
              <a:rPr lang="en-US" sz="2200" dirty="0">
                <a:latin typeface="Palatino Linotype" panose="02040502050505030304" pitchFamily="18" charset="0"/>
              </a:rPr>
              <a:t/>
            </a:r>
            <a:br>
              <a:rPr lang="en-US" sz="2200" dirty="0">
                <a:latin typeface="Palatino Linotype" panose="02040502050505030304" pitchFamily="18" charset="0"/>
              </a:rPr>
            </a:br>
            <a:r>
              <a:rPr lang="en-US" sz="2200" dirty="0">
                <a:latin typeface="Palatino Linotype" panose="02040502050505030304" pitchFamily="18" charset="0"/>
              </a:rPr>
              <a:t>Four Global Roots, One Future Outlook</a:t>
            </a:r>
            <a:r>
              <a:rPr lang="en-US" sz="2400" dirty="0">
                <a:latin typeface="Palatino Linotype" panose="02040502050505030304" pitchFamily="18" charset="0"/>
              </a:rPr>
              <a:t/>
            </a:r>
            <a:br>
              <a:rPr lang="en-US" sz="2400" dirty="0">
                <a:latin typeface="Palatino Linotype" panose="02040502050505030304" pitchFamily="18" charset="0"/>
              </a:rPr>
            </a:br>
            <a:endParaRPr lang="en-US" sz="2400" dirty="0">
              <a:latin typeface="Palatino Linotype" panose="02040502050505030304" pitchFamily="18" charset="0"/>
            </a:endParaRPr>
          </a:p>
        </p:txBody>
      </p:sp>
      <p:sp>
        <p:nvSpPr>
          <p:cNvPr id="3" name="Subtitle 2"/>
          <p:cNvSpPr>
            <a:spLocks noGrp="1"/>
          </p:cNvSpPr>
          <p:nvPr>
            <p:ph type="subTitle" idx="1"/>
          </p:nvPr>
        </p:nvSpPr>
        <p:spPr>
          <a:xfrm>
            <a:off x="584200" y="2590800"/>
            <a:ext cx="11607800" cy="3835400"/>
          </a:xfrm>
        </p:spPr>
        <p:txBody>
          <a:bodyPr>
            <a:normAutofit/>
          </a:bodyPr>
          <a:lstStyle/>
          <a:p>
            <a:pPr algn="l"/>
            <a:r>
              <a:rPr lang="en-US" altLang="zh-CN" sz="2800" b="1" dirty="0" smtClean="0">
                <a:solidFill>
                  <a:schemeClr val="accent6">
                    <a:lumMod val="75000"/>
                  </a:schemeClr>
                </a:solidFill>
                <a:latin typeface="Palatino Linotype" panose="02040502050505030304" pitchFamily="18" charset="0"/>
                <a:ea typeface="SimSun" panose="02010600030101010101" pitchFamily="2" charset="-122"/>
              </a:rPr>
              <a:t>Thank you!  </a:t>
            </a:r>
            <a:r>
              <a:rPr lang="en-US" altLang="zh-CN" sz="2200" dirty="0">
                <a:latin typeface="Palatino Linotype" panose="02040502050505030304" pitchFamily="18" charset="0"/>
                <a:ea typeface="SimSun" panose="02010600030101010101" pitchFamily="2" charset="-122"/>
              </a:rPr>
              <a:t>	</a:t>
            </a:r>
            <a:endParaRPr lang="en-US" altLang="zh-CN" sz="2200" dirty="0">
              <a:latin typeface="Palatino Linotype" panose="02040502050505030304" pitchFamily="18" charset="0"/>
              <a:ea typeface="SimSun" panose="02010600030101010101" pitchFamily="2" charset="-122"/>
            </a:endParaRPr>
          </a:p>
        </p:txBody>
      </p:sp>
    </p:spTree>
    <p:extLst>
      <p:ext uri="{BB962C8B-B14F-4D97-AF65-F5344CB8AC3E}">
        <p14:creationId xmlns:p14="http://schemas.microsoft.com/office/powerpoint/2010/main" val="23136320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6700"/>
            <a:ext cx="9144000" cy="1041400"/>
          </a:xfrm>
        </p:spPr>
        <p:txBody>
          <a:bodyPr>
            <a:normAutofit fontScale="90000"/>
          </a:bodyPr>
          <a:lstStyle/>
          <a:p>
            <a:r>
              <a:rPr lang="en-US" sz="2200" b="1" dirty="0" smtClean="0">
                <a:latin typeface="Palatino Linotype" panose="02040502050505030304" pitchFamily="18" charset="0"/>
              </a:rPr>
              <a:t>The </a:t>
            </a:r>
            <a:r>
              <a:rPr lang="en-US" sz="2200" b="1" dirty="0" err="1" smtClean="0">
                <a:latin typeface="Palatino Linotype" panose="02040502050505030304" pitchFamily="18" charset="0"/>
              </a:rPr>
              <a:t>Brundtland</a:t>
            </a:r>
            <a:r>
              <a:rPr lang="en-US" sz="2200" b="1" dirty="0" smtClean="0">
                <a:latin typeface="Palatino Linotype" panose="02040502050505030304" pitchFamily="18" charset="0"/>
              </a:rPr>
              <a:t> Definition</a:t>
            </a:r>
            <a:br>
              <a:rPr lang="en-US" sz="2200" b="1" dirty="0" smtClean="0">
                <a:latin typeface="Palatino Linotype" panose="02040502050505030304" pitchFamily="18" charset="0"/>
              </a:rPr>
            </a:br>
            <a:endParaRPr lang="en-US" sz="2400" dirty="0">
              <a:latin typeface="Palatino Linotype" panose="02040502050505030304" pitchFamily="18" charset="0"/>
            </a:endParaRPr>
          </a:p>
        </p:txBody>
      </p:sp>
      <p:sp>
        <p:nvSpPr>
          <p:cNvPr id="3" name="Subtitle 2"/>
          <p:cNvSpPr>
            <a:spLocks noGrp="1"/>
          </p:cNvSpPr>
          <p:nvPr>
            <p:ph type="subTitle" idx="1"/>
          </p:nvPr>
        </p:nvSpPr>
        <p:spPr>
          <a:xfrm>
            <a:off x="584200" y="1536700"/>
            <a:ext cx="11163300" cy="4689928"/>
          </a:xfrm>
        </p:spPr>
        <p:txBody>
          <a:bodyPr>
            <a:normAutofit/>
          </a:bodyPr>
          <a:lstStyle/>
          <a:p>
            <a:pPr algn="l"/>
            <a:r>
              <a:rPr lang="en-US" altLang="zh-CN" sz="2200" dirty="0" smtClean="0">
                <a:latin typeface="Palatino Linotype" panose="02040502050505030304" pitchFamily="18" charset="0"/>
                <a:ea typeface="SimSun" panose="02010600030101010101" pitchFamily="2" charset="-122"/>
              </a:rPr>
              <a:t>Report of the World Commission on Environment and Development </a:t>
            </a:r>
            <a:r>
              <a:rPr lang="en-US" altLang="zh-CN" sz="2200" i="1" dirty="0" smtClean="0">
                <a:latin typeface="Palatino Linotype" panose="02040502050505030304" pitchFamily="18" charset="0"/>
                <a:ea typeface="SimSun" panose="02010600030101010101" pitchFamily="2" charset="-122"/>
              </a:rPr>
              <a:t>Our Common Future</a:t>
            </a:r>
            <a:endParaRPr lang="en-US" altLang="zh-CN" sz="2200" dirty="0" smtClean="0">
              <a:latin typeface="Palatino Linotype" panose="02040502050505030304" pitchFamily="18" charset="0"/>
              <a:ea typeface="SimSun" panose="02010600030101010101" pitchFamily="2" charset="-122"/>
            </a:endParaRPr>
          </a:p>
          <a:p>
            <a:pPr algn="l"/>
            <a:r>
              <a:rPr lang="en-US" altLang="zh-CN" sz="2200" dirty="0">
                <a:latin typeface="Palatino Linotype" panose="02040502050505030304" pitchFamily="18" charset="0"/>
                <a:ea typeface="SimSun" panose="02010600030101010101" pitchFamily="2" charset="-122"/>
              </a:rPr>
              <a:t>	</a:t>
            </a:r>
            <a:r>
              <a:rPr lang="en-US" altLang="zh-CN" sz="2200" dirty="0" smtClean="0">
                <a:latin typeface="Palatino Linotype" panose="02040502050505030304" pitchFamily="18" charset="0"/>
                <a:ea typeface="SimSun" panose="02010600030101010101" pitchFamily="2" charset="-122"/>
              </a:rPr>
              <a:t>1. The Global Challenge: </a:t>
            </a:r>
            <a:r>
              <a:rPr lang="en-US" altLang="zh-CN" sz="2200" dirty="0" smtClean="0">
                <a:latin typeface="Palatino Linotype" panose="02040502050505030304" pitchFamily="18" charset="0"/>
                <a:ea typeface="SimSun" panose="02010600030101010101" pitchFamily="2" charset="-122"/>
              </a:rPr>
              <a:t>1.3. Sustainable Development: #27</a:t>
            </a:r>
            <a:endParaRPr lang="en-US" altLang="zh-CN" sz="2200" dirty="0" smtClean="0">
              <a:latin typeface="Palatino Linotype" panose="02040502050505030304" pitchFamily="18" charset="0"/>
              <a:ea typeface="SimSun" panose="02010600030101010101" pitchFamily="2" charset="-122"/>
            </a:endParaRPr>
          </a:p>
          <a:p>
            <a:pPr algn="l"/>
            <a:r>
              <a:rPr lang="en-US" altLang="zh-CN" sz="2200" dirty="0" smtClean="0">
                <a:latin typeface="Palatino Linotype" panose="02040502050505030304" pitchFamily="18" charset="0"/>
                <a:ea typeface="SimSun" panose="02010600030101010101" pitchFamily="2" charset="-122"/>
              </a:rPr>
              <a:t>“Humanity </a:t>
            </a:r>
            <a:r>
              <a:rPr lang="en-US" altLang="zh-CN" sz="2200" dirty="0">
                <a:latin typeface="Palatino Linotype" panose="02040502050505030304" pitchFamily="18" charset="0"/>
                <a:ea typeface="SimSun" panose="02010600030101010101" pitchFamily="2" charset="-122"/>
              </a:rPr>
              <a:t>has the ability to make development sustainable to ensure that it meets the needs of the present without compromising the ability of future generations to meet their own needs. </a:t>
            </a:r>
            <a:r>
              <a:rPr lang="en-US" altLang="zh-CN" sz="2200" dirty="0">
                <a:solidFill>
                  <a:schemeClr val="bg1">
                    <a:lumMod val="50000"/>
                  </a:schemeClr>
                </a:solidFill>
                <a:latin typeface="Palatino Linotype" panose="02040502050505030304" pitchFamily="18" charset="0"/>
                <a:ea typeface="SimSun" panose="02010600030101010101" pitchFamily="2" charset="-122"/>
              </a:rPr>
              <a:t>The concept of sustainable development does imply limits - not absolute limits but limitations imposed by the present state of technology and social organization on environmental resources and by the ability of the biosphere to absorb the effects of human activities. But technology and social organization can be both managed and improved to make way for a new era of economic growth. The Commission believes that widespread poverty is no longer inevitable. </a:t>
            </a:r>
            <a:r>
              <a:rPr lang="en-US" altLang="zh-CN" sz="2200" dirty="0">
                <a:latin typeface="Palatino Linotype" panose="02040502050505030304" pitchFamily="18" charset="0"/>
                <a:ea typeface="SimSun" panose="02010600030101010101" pitchFamily="2" charset="-122"/>
              </a:rPr>
              <a:t>Poverty is not only an evil in itself, but sustainable development requires meeting the basic needs of all and extending to all the opportunity to fulfil their aspirations for a better life. </a:t>
            </a:r>
            <a:r>
              <a:rPr lang="en-US" altLang="zh-CN" sz="2200" dirty="0">
                <a:solidFill>
                  <a:schemeClr val="bg1">
                    <a:lumMod val="50000"/>
                  </a:schemeClr>
                </a:solidFill>
                <a:latin typeface="Palatino Linotype" panose="02040502050505030304" pitchFamily="18" charset="0"/>
                <a:ea typeface="SimSun" panose="02010600030101010101" pitchFamily="2" charset="-122"/>
              </a:rPr>
              <a:t>A world in which poverty is endemic will always be prone to ecological and other catastrophes</a:t>
            </a:r>
            <a:r>
              <a:rPr lang="en-US" altLang="zh-CN" sz="2200" dirty="0" smtClean="0">
                <a:latin typeface="Palatino Linotype" panose="02040502050505030304" pitchFamily="18" charset="0"/>
                <a:ea typeface="SimSun" panose="02010600030101010101" pitchFamily="2" charset="-122"/>
              </a:rPr>
              <a:t>.”</a:t>
            </a:r>
            <a:endParaRPr lang="en-US" altLang="zh-CN" sz="2200" dirty="0" smtClean="0">
              <a:latin typeface="Palatino Linotype" panose="02040502050505030304" pitchFamily="18" charset="0"/>
              <a:ea typeface="SimSun" panose="02010600030101010101" pitchFamily="2" charset="-122"/>
            </a:endParaRPr>
          </a:p>
          <a:p>
            <a:pPr algn="l"/>
            <a:r>
              <a:rPr lang="en-US" altLang="zh-CN" sz="2200" dirty="0">
                <a:latin typeface="Palatino Linotype" panose="02040502050505030304" pitchFamily="18" charset="0"/>
                <a:ea typeface="SimSun" panose="02010600030101010101" pitchFamily="2" charset="-122"/>
              </a:rPr>
              <a:t>	</a:t>
            </a:r>
            <a:endParaRPr lang="en-US" altLang="zh-CN" sz="2200" dirty="0">
              <a:latin typeface="Palatino Linotype" panose="02040502050505030304" pitchFamily="18" charset="0"/>
              <a:ea typeface="SimSun" panose="02010600030101010101" pitchFamily="2" charset="-122"/>
            </a:endParaRPr>
          </a:p>
        </p:txBody>
      </p:sp>
    </p:spTree>
    <p:extLst>
      <p:ext uri="{BB962C8B-B14F-4D97-AF65-F5344CB8AC3E}">
        <p14:creationId xmlns:p14="http://schemas.microsoft.com/office/powerpoint/2010/main" val="41974554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6700"/>
            <a:ext cx="9144000" cy="1041400"/>
          </a:xfrm>
        </p:spPr>
        <p:txBody>
          <a:bodyPr>
            <a:normAutofit fontScale="90000"/>
          </a:bodyPr>
          <a:lstStyle/>
          <a:p>
            <a:r>
              <a:rPr lang="en-US" sz="2200" b="1" dirty="0" smtClean="0">
                <a:latin typeface="Palatino Linotype" panose="02040502050505030304" pitchFamily="18" charset="0"/>
              </a:rPr>
              <a:t>The </a:t>
            </a:r>
            <a:r>
              <a:rPr lang="en-US" sz="2200" b="1" dirty="0" err="1" smtClean="0">
                <a:latin typeface="Palatino Linotype" panose="02040502050505030304" pitchFamily="18" charset="0"/>
              </a:rPr>
              <a:t>Brundtland</a:t>
            </a:r>
            <a:r>
              <a:rPr lang="en-US" sz="2200" b="1" dirty="0" smtClean="0">
                <a:latin typeface="Palatino Linotype" panose="02040502050505030304" pitchFamily="18" charset="0"/>
              </a:rPr>
              <a:t> Definition</a:t>
            </a:r>
            <a:br>
              <a:rPr lang="en-US" sz="2200" b="1" dirty="0" smtClean="0">
                <a:latin typeface="Palatino Linotype" panose="02040502050505030304" pitchFamily="18" charset="0"/>
              </a:rPr>
            </a:br>
            <a:endParaRPr lang="en-US" sz="2400" dirty="0">
              <a:latin typeface="Palatino Linotype" panose="02040502050505030304" pitchFamily="18" charset="0"/>
            </a:endParaRPr>
          </a:p>
        </p:txBody>
      </p:sp>
      <p:sp>
        <p:nvSpPr>
          <p:cNvPr id="3" name="Subtitle 2"/>
          <p:cNvSpPr>
            <a:spLocks noGrp="1"/>
          </p:cNvSpPr>
          <p:nvPr>
            <p:ph type="subTitle" idx="1"/>
          </p:nvPr>
        </p:nvSpPr>
        <p:spPr>
          <a:xfrm>
            <a:off x="584200" y="1536700"/>
            <a:ext cx="11163300" cy="4689928"/>
          </a:xfrm>
        </p:spPr>
        <p:txBody>
          <a:bodyPr>
            <a:normAutofit/>
          </a:bodyPr>
          <a:lstStyle/>
          <a:p>
            <a:pPr algn="l"/>
            <a:r>
              <a:rPr lang="en-US" altLang="zh-CN" sz="2200" dirty="0" smtClean="0">
                <a:latin typeface="Palatino Linotype" panose="02040502050505030304" pitchFamily="18" charset="0"/>
                <a:ea typeface="SimSun" panose="02010600030101010101" pitchFamily="2" charset="-122"/>
              </a:rPr>
              <a:t>Report of the World Commission on Environment and Development </a:t>
            </a:r>
            <a:r>
              <a:rPr lang="en-US" altLang="zh-CN" sz="2200" i="1" dirty="0" smtClean="0">
                <a:latin typeface="Palatino Linotype" panose="02040502050505030304" pitchFamily="18" charset="0"/>
                <a:ea typeface="SimSun" panose="02010600030101010101" pitchFamily="2" charset="-122"/>
              </a:rPr>
              <a:t>Our Common Future</a:t>
            </a:r>
            <a:endParaRPr lang="en-US" altLang="zh-CN" sz="2200" dirty="0" smtClean="0">
              <a:latin typeface="Palatino Linotype" panose="02040502050505030304" pitchFamily="18" charset="0"/>
              <a:ea typeface="SimSun" panose="02010600030101010101" pitchFamily="2" charset="-122"/>
            </a:endParaRPr>
          </a:p>
          <a:p>
            <a:pPr algn="l"/>
            <a:r>
              <a:rPr lang="en-US" altLang="zh-CN" sz="2200" dirty="0">
                <a:latin typeface="Palatino Linotype" panose="02040502050505030304" pitchFamily="18" charset="0"/>
                <a:ea typeface="SimSun" panose="02010600030101010101" pitchFamily="2" charset="-122"/>
              </a:rPr>
              <a:t>	</a:t>
            </a:r>
            <a:endParaRPr lang="en-US" altLang="zh-CN" sz="2200" dirty="0" smtClean="0">
              <a:latin typeface="Palatino Linotype" panose="02040502050505030304" pitchFamily="18" charset="0"/>
              <a:ea typeface="SimSun" panose="02010600030101010101" pitchFamily="2" charset="-122"/>
            </a:endParaRPr>
          </a:p>
          <a:p>
            <a:pPr algn="l"/>
            <a:r>
              <a:rPr lang="en-US" altLang="zh-CN" sz="2200" dirty="0" smtClean="0">
                <a:latin typeface="Palatino Linotype" panose="02040502050505030304" pitchFamily="18" charset="0"/>
                <a:ea typeface="SimSun" panose="02010600030101010101" pitchFamily="2" charset="-122"/>
              </a:rPr>
              <a:t>“Humanity </a:t>
            </a:r>
            <a:r>
              <a:rPr lang="en-US" altLang="zh-CN" sz="2200" dirty="0">
                <a:latin typeface="Palatino Linotype" panose="02040502050505030304" pitchFamily="18" charset="0"/>
                <a:ea typeface="SimSun" panose="02010600030101010101" pitchFamily="2" charset="-122"/>
              </a:rPr>
              <a:t>has the ability to make development sustainable to ensure that it meets the needs of the present without compromising the ability of future generations to meet their own needs. </a:t>
            </a:r>
            <a:r>
              <a:rPr lang="en-US" altLang="zh-CN" sz="2200" dirty="0" smtClean="0">
                <a:latin typeface="Palatino Linotype" panose="02040502050505030304" pitchFamily="18" charset="0"/>
                <a:ea typeface="SimSun" panose="02010600030101010101" pitchFamily="2" charset="-122"/>
              </a:rPr>
              <a:t>… Poverty </a:t>
            </a:r>
            <a:r>
              <a:rPr lang="en-US" altLang="zh-CN" sz="2200" dirty="0">
                <a:latin typeface="Palatino Linotype" panose="02040502050505030304" pitchFamily="18" charset="0"/>
                <a:ea typeface="SimSun" panose="02010600030101010101" pitchFamily="2" charset="-122"/>
              </a:rPr>
              <a:t>is not only an evil in itself, but sustainable development requires meeting the basic needs of all and extending to all the opportunity to fulfil their aspirations for a better </a:t>
            </a:r>
            <a:r>
              <a:rPr lang="en-US" altLang="zh-CN" sz="2200" dirty="0" smtClean="0">
                <a:latin typeface="Palatino Linotype" panose="02040502050505030304" pitchFamily="18" charset="0"/>
                <a:ea typeface="SimSun" panose="02010600030101010101" pitchFamily="2" charset="-122"/>
              </a:rPr>
              <a:t>life.”</a:t>
            </a:r>
          </a:p>
          <a:p>
            <a:pPr algn="l"/>
            <a:r>
              <a:rPr lang="en-US" altLang="zh-CN" sz="2200" dirty="0">
                <a:latin typeface="Palatino Linotype" panose="02040502050505030304" pitchFamily="18" charset="0"/>
                <a:ea typeface="SimSun" panose="02010600030101010101" pitchFamily="2" charset="-122"/>
              </a:rPr>
              <a:t>	</a:t>
            </a:r>
            <a:r>
              <a:rPr lang="en-US" altLang="zh-CN" sz="2200" dirty="0" smtClean="0">
                <a:latin typeface="Palatino Linotype" panose="02040502050505030304" pitchFamily="18" charset="0"/>
                <a:ea typeface="SimSun" panose="02010600030101010101" pitchFamily="2" charset="-122"/>
                <a:sym typeface="Wingdings" panose="05000000000000000000" pitchFamily="2" charset="2"/>
              </a:rPr>
              <a:t> meeting our own needs / benefiting ourselves without harming others</a:t>
            </a:r>
          </a:p>
          <a:p>
            <a:pPr algn="l"/>
            <a:r>
              <a:rPr lang="en-US" altLang="zh-CN" sz="2200" dirty="0">
                <a:latin typeface="Palatino Linotype" panose="02040502050505030304" pitchFamily="18" charset="0"/>
                <a:ea typeface="SimSun" panose="02010600030101010101" pitchFamily="2" charset="-122"/>
                <a:sym typeface="Wingdings" panose="05000000000000000000" pitchFamily="2" charset="2"/>
              </a:rPr>
              <a:t>	</a:t>
            </a:r>
            <a:r>
              <a:rPr lang="en-US" altLang="zh-CN" sz="2200" dirty="0" smtClean="0">
                <a:latin typeface="Palatino Linotype" panose="02040502050505030304" pitchFamily="18" charset="0"/>
                <a:ea typeface="SimSun" panose="02010600030101010101" pitchFamily="2" charset="-122"/>
                <a:sym typeface="Wingdings" panose="05000000000000000000" pitchFamily="2" charset="2"/>
              </a:rPr>
              <a:t> concerns human interests / is anthropocentric; suggests obligations to posterity</a:t>
            </a:r>
          </a:p>
          <a:p>
            <a:pPr algn="l"/>
            <a:r>
              <a:rPr lang="en-US" altLang="zh-CN" sz="2200" dirty="0">
                <a:latin typeface="Palatino Linotype" panose="02040502050505030304" pitchFamily="18" charset="0"/>
                <a:ea typeface="SimSun" panose="02010600030101010101" pitchFamily="2" charset="-122"/>
                <a:sym typeface="Wingdings" panose="05000000000000000000" pitchFamily="2" charset="2"/>
              </a:rPr>
              <a:t>	</a:t>
            </a:r>
            <a:r>
              <a:rPr lang="en-US" altLang="zh-CN" sz="2200" dirty="0" smtClean="0">
                <a:latin typeface="Palatino Linotype" panose="02040502050505030304" pitchFamily="18" charset="0"/>
                <a:ea typeface="SimSun" panose="02010600030101010101" pitchFamily="2" charset="-122"/>
                <a:sym typeface="Wingdings" panose="05000000000000000000" pitchFamily="2" charset="2"/>
              </a:rPr>
              <a:t> concerns nonhuman interest only indirectly; no nonhuman rights implied	</a:t>
            </a:r>
          </a:p>
          <a:p>
            <a:pPr algn="l"/>
            <a:r>
              <a:rPr lang="en-US" altLang="zh-CN" sz="2200" dirty="0">
                <a:latin typeface="Palatino Linotype" panose="02040502050505030304" pitchFamily="18" charset="0"/>
                <a:ea typeface="SimSun" panose="02010600030101010101" pitchFamily="2" charset="-122"/>
                <a:sym typeface="Wingdings" panose="05000000000000000000" pitchFamily="2" charset="2"/>
              </a:rPr>
              <a:t>	</a:t>
            </a:r>
            <a:r>
              <a:rPr lang="en-US" altLang="zh-CN" sz="2200" dirty="0" smtClean="0">
                <a:latin typeface="Palatino Linotype" panose="02040502050505030304" pitchFamily="18" charset="0"/>
                <a:ea typeface="SimSun" panose="02010600030101010101" pitchFamily="2" charset="-122"/>
                <a:sym typeface="Wingdings" panose="05000000000000000000" pitchFamily="2" charset="2"/>
              </a:rPr>
              <a:t> language: “evil,” “better,” “needs,” “opportunity,” etc.</a:t>
            </a:r>
          </a:p>
          <a:p>
            <a:pPr algn="l"/>
            <a:r>
              <a:rPr lang="en-US" altLang="zh-CN" sz="2200" dirty="0">
                <a:latin typeface="Palatino Linotype" panose="02040502050505030304" pitchFamily="18" charset="0"/>
                <a:ea typeface="SimSun" panose="02010600030101010101" pitchFamily="2" charset="-122"/>
                <a:sym typeface="Wingdings" panose="05000000000000000000" pitchFamily="2" charset="2"/>
              </a:rPr>
              <a:t>	</a:t>
            </a:r>
            <a:r>
              <a:rPr lang="en-US" altLang="zh-CN" sz="2200" dirty="0" smtClean="0">
                <a:latin typeface="Palatino Linotype" panose="02040502050505030304" pitchFamily="18" charset="0"/>
                <a:ea typeface="SimSun" panose="02010600030101010101" pitchFamily="2" charset="-122"/>
                <a:sym typeface="Wingdings" panose="05000000000000000000" pitchFamily="2" charset="2"/>
              </a:rPr>
              <a:t> defines sustainable development as an </a:t>
            </a:r>
            <a:r>
              <a:rPr lang="en-US" altLang="zh-CN" sz="2200" u="sng" dirty="0" smtClean="0">
                <a:latin typeface="Palatino Linotype" panose="02040502050505030304" pitchFamily="18" charset="0"/>
                <a:ea typeface="SimSun" panose="02010600030101010101" pitchFamily="2" charset="-122"/>
                <a:sym typeface="Wingdings" panose="05000000000000000000" pitchFamily="2" charset="2"/>
              </a:rPr>
              <a:t>ethical</a:t>
            </a:r>
            <a:r>
              <a:rPr lang="en-US" altLang="zh-CN" sz="2200" dirty="0" smtClean="0">
                <a:latin typeface="Palatino Linotype" panose="02040502050505030304" pitchFamily="18" charset="0"/>
                <a:ea typeface="SimSun" panose="02010600030101010101" pitchFamily="2" charset="-122"/>
                <a:sym typeface="Wingdings" panose="05000000000000000000" pitchFamily="2" charset="2"/>
              </a:rPr>
              <a:t> concept – it’s a matter of fairness. </a:t>
            </a:r>
            <a:r>
              <a:rPr lang="en-US" altLang="zh-CN" sz="2200" dirty="0">
                <a:latin typeface="Palatino Linotype" panose="02040502050505030304" pitchFamily="18" charset="0"/>
                <a:ea typeface="SimSun" panose="02010600030101010101" pitchFamily="2" charset="-122"/>
                <a:sym typeface="Wingdings" panose="05000000000000000000" pitchFamily="2" charset="2"/>
              </a:rPr>
              <a:t>	</a:t>
            </a:r>
            <a:r>
              <a:rPr lang="en-US" altLang="zh-CN" sz="2200" dirty="0" smtClean="0">
                <a:latin typeface="Palatino Linotype" panose="02040502050505030304" pitchFamily="18" charset="0"/>
                <a:ea typeface="SimSun" panose="02010600030101010101" pitchFamily="2" charset="-122"/>
                <a:sym typeface="Wingdings" panose="05000000000000000000" pitchFamily="2" charset="2"/>
              </a:rPr>
              <a:t></a:t>
            </a:r>
            <a:endParaRPr lang="en-US" altLang="zh-CN" sz="2200" dirty="0" smtClean="0">
              <a:latin typeface="Palatino Linotype" panose="02040502050505030304" pitchFamily="18" charset="0"/>
              <a:ea typeface="SimSun" panose="02010600030101010101" pitchFamily="2" charset="-122"/>
            </a:endParaRPr>
          </a:p>
          <a:p>
            <a:pPr algn="l"/>
            <a:r>
              <a:rPr lang="en-US" altLang="zh-CN" sz="2200" dirty="0">
                <a:latin typeface="Palatino Linotype" panose="02040502050505030304" pitchFamily="18" charset="0"/>
                <a:ea typeface="SimSun" panose="02010600030101010101" pitchFamily="2" charset="-122"/>
              </a:rPr>
              <a:t>	</a:t>
            </a:r>
            <a:endParaRPr lang="en-US" altLang="zh-CN" sz="2200" dirty="0">
              <a:latin typeface="Palatino Linotype" panose="02040502050505030304" pitchFamily="18" charset="0"/>
              <a:ea typeface="SimSun" panose="02010600030101010101" pitchFamily="2" charset="-122"/>
            </a:endParaRPr>
          </a:p>
        </p:txBody>
      </p:sp>
    </p:spTree>
    <p:extLst>
      <p:ext uri="{BB962C8B-B14F-4D97-AF65-F5344CB8AC3E}">
        <p14:creationId xmlns:p14="http://schemas.microsoft.com/office/powerpoint/2010/main" val="25644564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6700"/>
            <a:ext cx="9144000" cy="1041400"/>
          </a:xfrm>
        </p:spPr>
        <p:txBody>
          <a:bodyPr>
            <a:normAutofit fontScale="90000"/>
          </a:bodyPr>
          <a:lstStyle/>
          <a:p>
            <a:r>
              <a:rPr lang="en-US" sz="2200" b="1" dirty="0" smtClean="0">
                <a:latin typeface="Palatino Linotype" panose="02040502050505030304" pitchFamily="18" charset="0"/>
              </a:rPr>
              <a:t>The first global root: Saxon, early modernity, economics</a:t>
            </a:r>
            <a:br>
              <a:rPr lang="en-US" sz="2200" b="1" dirty="0" smtClean="0">
                <a:latin typeface="Palatino Linotype" panose="02040502050505030304" pitchFamily="18" charset="0"/>
              </a:rPr>
            </a:br>
            <a:endParaRPr lang="en-US" sz="2400" dirty="0">
              <a:latin typeface="Palatino Linotype" panose="02040502050505030304" pitchFamily="18" charset="0"/>
            </a:endParaRPr>
          </a:p>
        </p:txBody>
      </p:sp>
      <p:sp>
        <p:nvSpPr>
          <p:cNvPr id="3" name="Subtitle 2"/>
          <p:cNvSpPr>
            <a:spLocks noGrp="1"/>
          </p:cNvSpPr>
          <p:nvPr>
            <p:ph type="subTitle" idx="1"/>
          </p:nvPr>
        </p:nvSpPr>
        <p:spPr>
          <a:xfrm>
            <a:off x="584200" y="1536700"/>
            <a:ext cx="11163300" cy="5016500"/>
          </a:xfrm>
        </p:spPr>
        <p:txBody>
          <a:bodyPr>
            <a:normAutofit/>
          </a:bodyPr>
          <a:lstStyle/>
          <a:p>
            <a:pPr algn="l"/>
            <a:r>
              <a:rPr lang="en-US" altLang="zh-CN" sz="2200" dirty="0" err="1" smtClean="0">
                <a:latin typeface="Palatino Linotype" panose="02040502050505030304" pitchFamily="18" charset="0"/>
                <a:ea typeface="SimSun" panose="02010600030101010101" pitchFamily="2" charset="-122"/>
              </a:rPr>
              <a:t>Hannß</a:t>
            </a:r>
            <a:r>
              <a:rPr lang="en-US" altLang="zh-CN" sz="2200" dirty="0" smtClean="0">
                <a:latin typeface="Palatino Linotype" panose="02040502050505030304" pitchFamily="18" charset="0"/>
                <a:ea typeface="SimSun" panose="02010600030101010101" pitchFamily="2" charset="-122"/>
              </a:rPr>
              <a:t> Carl von </a:t>
            </a:r>
            <a:r>
              <a:rPr lang="en-US" altLang="zh-CN" sz="2200" dirty="0" err="1" smtClean="0">
                <a:latin typeface="Palatino Linotype" panose="02040502050505030304" pitchFamily="18" charset="0"/>
                <a:ea typeface="SimSun" panose="02010600030101010101" pitchFamily="2" charset="-122"/>
              </a:rPr>
              <a:t>Carlowitz</a:t>
            </a:r>
            <a:r>
              <a:rPr lang="en-US" altLang="zh-CN" sz="2200" dirty="0" smtClean="0">
                <a:latin typeface="Palatino Linotype" panose="02040502050505030304" pitchFamily="18" charset="0"/>
                <a:ea typeface="SimSun" panose="02010600030101010101" pitchFamily="2" charset="-122"/>
              </a:rPr>
              <a:t> (1645-1714)</a:t>
            </a:r>
          </a:p>
          <a:p>
            <a:pPr algn="l"/>
            <a:endParaRPr lang="en-US" altLang="zh-CN" sz="2200" dirty="0">
              <a:latin typeface="Palatino Linotype" panose="02040502050505030304" pitchFamily="18" charset="0"/>
              <a:ea typeface="SimSun" panose="02010600030101010101" pitchFamily="2" charset="-122"/>
            </a:endParaRPr>
          </a:p>
          <a:p>
            <a:pPr algn="l"/>
            <a:r>
              <a:rPr lang="en-US" altLang="zh-CN" sz="2200" dirty="0" smtClean="0">
                <a:latin typeface="Palatino Linotype" panose="02040502050505030304" pitchFamily="18" charset="0"/>
                <a:ea typeface="SimSun" panose="02010600030101010101" pitchFamily="2" charset="-122"/>
              </a:rPr>
              <a:t>“</a:t>
            </a:r>
            <a:r>
              <a:rPr lang="en-US" altLang="zh-CN" sz="2200" dirty="0" err="1" smtClean="0">
                <a:latin typeface="Palatino Linotype" panose="02040502050505030304" pitchFamily="18" charset="0"/>
                <a:ea typeface="SimSun" panose="02010600030101010101" pitchFamily="2" charset="-122"/>
              </a:rPr>
              <a:t>Dass</a:t>
            </a:r>
            <a:r>
              <a:rPr lang="en-US" altLang="zh-CN" sz="2200" dirty="0" smtClean="0">
                <a:latin typeface="Palatino Linotype" panose="02040502050505030304" pitchFamily="18" charset="0"/>
                <a:ea typeface="SimSun" panose="02010600030101010101" pitchFamily="2" charset="-122"/>
              </a:rPr>
              <a:t> </a:t>
            </a:r>
            <a:r>
              <a:rPr lang="en-US" altLang="zh-CN" sz="2200" dirty="0" err="1" smtClean="0">
                <a:latin typeface="Palatino Linotype" panose="02040502050505030304" pitchFamily="18" charset="0"/>
                <a:ea typeface="SimSun" panose="02010600030101010101" pitchFamily="2" charset="-122"/>
              </a:rPr>
              <a:t>es</a:t>
            </a:r>
            <a:r>
              <a:rPr lang="en-US" altLang="zh-CN" sz="2200" dirty="0" smtClean="0">
                <a:latin typeface="Palatino Linotype" panose="02040502050505030304" pitchFamily="18" charset="0"/>
                <a:ea typeface="SimSun" panose="02010600030101010101" pitchFamily="2" charset="-122"/>
              </a:rPr>
              <a:t> </a:t>
            </a:r>
            <a:r>
              <a:rPr lang="en-US" altLang="zh-CN" sz="2200" dirty="0" err="1" smtClean="0">
                <a:latin typeface="Palatino Linotype" panose="02040502050505030304" pitchFamily="18" charset="0"/>
                <a:ea typeface="SimSun" panose="02010600030101010101" pitchFamily="2" charset="-122"/>
              </a:rPr>
              <a:t>eine</a:t>
            </a:r>
            <a:r>
              <a:rPr lang="en-US" altLang="zh-CN" sz="2200" dirty="0" smtClean="0">
                <a:latin typeface="Palatino Linotype" panose="02040502050505030304" pitchFamily="18" charset="0"/>
                <a:ea typeface="SimSun" panose="02010600030101010101" pitchFamily="2" charset="-122"/>
              </a:rPr>
              <a:t> </a:t>
            </a:r>
            <a:r>
              <a:rPr lang="en-US" altLang="zh-CN" sz="2200" dirty="0" err="1" smtClean="0">
                <a:latin typeface="Palatino Linotype" panose="02040502050505030304" pitchFamily="18" charset="0"/>
                <a:ea typeface="SimSun" panose="02010600030101010101" pitchFamily="2" charset="-122"/>
              </a:rPr>
              <a:t>continuierliche</a:t>
            </a:r>
            <a:r>
              <a:rPr lang="en-US" altLang="zh-CN" sz="2200" dirty="0" smtClean="0">
                <a:latin typeface="Palatino Linotype" panose="02040502050505030304" pitchFamily="18" charset="0"/>
                <a:ea typeface="SimSun" panose="02010600030101010101" pitchFamily="2" charset="-122"/>
              </a:rPr>
              <a:t>, </a:t>
            </a:r>
            <a:r>
              <a:rPr lang="en-US" altLang="zh-CN" sz="2200" dirty="0" err="1" smtClean="0">
                <a:latin typeface="Palatino Linotype" panose="02040502050505030304" pitchFamily="18" charset="0"/>
                <a:ea typeface="SimSun" panose="02010600030101010101" pitchFamily="2" charset="-122"/>
              </a:rPr>
              <a:t>beständige</a:t>
            </a:r>
            <a:r>
              <a:rPr lang="en-US" altLang="zh-CN" sz="2200" dirty="0" smtClean="0">
                <a:latin typeface="Palatino Linotype" panose="02040502050505030304" pitchFamily="18" charset="0"/>
                <a:ea typeface="SimSun" panose="02010600030101010101" pitchFamily="2" charset="-122"/>
              </a:rPr>
              <a:t> und</a:t>
            </a:r>
          </a:p>
          <a:p>
            <a:pPr algn="l"/>
            <a:r>
              <a:rPr lang="en-US" altLang="zh-CN" sz="2200" dirty="0" err="1" smtClean="0">
                <a:latin typeface="Palatino Linotype" panose="02040502050505030304" pitchFamily="18" charset="0"/>
                <a:ea typeface="SimSun" panose="02010600030101010101" pitchFamily="2" charset="-122"/>
              </a:rPr>
              <a:t>nachhaltige</a:t>
            </a:r>
            <a:r>
              <a:rPr lang="en-US" altLang="zh-CN" sz="2200" dirty="0" smtClean="0">
                <a:latin typeface="Palatino Linotype" panose="02040502050505030304" pitchFamily="18" charset="0"/>
                <a:ea typeface="SimSun" panose="02010600030101010101" pitchFamily="2" charset="-122"/>
              </a:rPr>
              <a:t> </a:t>
            </a:r>
            <a:r>
              <a:rPr lang="en-US" altLang="zh-CN" sz="2200" dirty="0" err="1" smtClean="0">
                <a:latin typeface="Palatino Linotype" panose="02040502050505030304" pitchFamily="18" charset="0"/>
                <a:ea typeface="SimSun" panose="02010600030101010101" pitchFamily="2" charset="-122"/>
              </a:rPr>
              <a:t>Nutzung</a:t>
            </a:r>
            <a:r>
              <a:rPr lang="en-US" altLang="zh-CN" sz="2200" dirty="0" smtClean="0">
                <a:latin typeface="Palatino Linotype" panose="02040502050505030304" pitchFamily="18" charset="0"/>
                <a:ea typeface="SimSun" panose="02010600030101010101" pitchFamily="2" charset="-122"/>
              </a:rPr>
              <a:t> </a:t>
            </a:r>
            <a:r>
              <a:rPr lang="en-US" altLang="zh-CN" sz="2200" dirty="0" err="1" smtClean="0">
                <a:latin typeface="Palatino Linotype" panose="02040502050505030304" pitchFamily="18" charset="0"/>
                <a:ea typeface="SimSun" panose="02010600030101010101" pitchFamily="2" charset="-122"/>
              </a:rPr>
              <a:t>gebe</a:t>
            </a:r>
            <a:r>
              <a:rPr lang="en-US" altLang="zh-CN" sz="2200" dirty="0" smtClean="0">
                <a:latin typeface="Palatino Linotype" panose="02040502050505030304" pitchFamily="18" charset="0"/>
                <a:ea typeface="SimSun" panose="02010600030101010101" pitchFamily="2" charset="-122"/>
              </a:rPr>
              <a:t> / </a:t>
            </a:r>
            <a:r>
              <a:rPr lang="en-US" altLang="zh-CN" sz="2200" dirty="0" err="1" smtClean="0">
                <a:latin typeface="Palatino Linotype" panose="02040502050505030304" pitchFamily="18" charset="0"/>
                <a:ea typeface="SimSun" panose="02010600030101010101" pitchFamily="2" charset="-122"/>
              </a:rPr>
              <a:t>weil</a:t>
            </a:r>
            <a:r>
              <a:rPr lang="en-US" altLang="zh-CN" sz="2200" dirty="0" smtClean="0">
                <a:latin typeface="Palatino Linotype" panose="02040502050505030304" pitchFamily="18" charset="0"/>
                <a:ea typeface="SimSun" panose="02010600030101010101" pitchFamily="2" charset="-122"/>
              </a:rPr>
              <a:t> </a:t>
            </a:r>
            <a:r>
              <a:rPr lang="en-US" altLang="zh-CN" sz="2200" dirty="0" err="1" smtClean="0">
                <a:latin typeface="Palatino Linotype" panose="02040502050505030304" pitchFamily="18" charset="0"/>
                <a:ea typeface="SimSun" panose="02010600030101010101" pitchFamily="2" charset="-122"/>
              </a:rPr>
              <a:t>es</a:t>
            </a:r>
            <a:r>
              <a:rPr lang="en-US" altLang="zh-CN" sz="2200" dirty="0" smtClean="0">
                <a:latin typeface="Palatino Linotype" panose="02040502050505030304" pitchFamily="18" charset="0"/>
                <a:ea typeface="SimSun" panose="02010600030101010101" pitchFamily="2" charset="-122"/>
              </a:rPr>
              <a:t> </a:t>
            </a:r>
            <a:r>
              <a:rPr lang="en-US" altLang="zh-CN" sz="2200" dirty="0" err="1" smtClean="0">
                <a:latin typeface="Palatino Linotype" panose="02040502050505030304" pitchFamily="18" charset="0"/>
                <a:ea typeface="SimSun" panose="02010600030101010101" pitchFamily="2" charset="-122"/>
              </a:rPr>
              <a:t>eine</a:t>
            </a:r>
            <a:r>
              <a:rPr lang="en-US" altLang="zh-CN" sz="2200" dirty="0" smtClean="0">
                <a:latin typeface="Palatino Linotype" panose="02040502050505030304" pitchFamily="18" charset="0"/>
                <a:ea typeface="SimSun" panose="02010600030101010101" pitchFamily="2" charset="-122"/>
              </a:rPr>
              <a:t> </a:t>
            </a:r>
          </a:p>
          <a:p>
            <a:pPr algn="l"/>
            <a:r>
              <a:rPr lang="en-US" altLang="zh-CN" sz="2200" dirty="0" err="1" smtClean="0">
                <a:latin typeface="Palatino Linotype" panose="02040502050505030304" pitchFamily="18" charset="0"/>
                <a:ea typeface="SimSun" panose="02010600030101010101" pitchFamily="2" charset="-122"/>
              </a:rPr>
              <a:t>unentbehrliche</a:t>
            </a:r>
            <a:r>
              <a:rPr lang="en-US" altLang="zh-CN" sz="2200" dirty="0" smtClean="0">
                <a:latin typeface="Palatino Linotype" panose="02040502050505030304" pitchFamily="18" charset="0"/>
                <a:ea typeface="SimSun" panose="02010600030101010101" pitchFamily="2" charset="-122"/>
              </a:rPr>
              <a:t> </a:t>
            </a:r>
            <a:r>
              <a:rPr lang="en-US" altLang="zh-CN" sz="2200" dirty="0" err="1" smtClean="0">
                <a:latin typeface="Palatino Linotype" panose="02040502050505030304" pitchFamily="18" charset="0"/>
                <a:ea typeface="SimSun" panose="02010600030101010101" pitchFamily="2" charset="-122"/>
              </a:rPr>
              <a:t>Sache</a:t>
            </a:r>
            <a:r>
              <a:rPr lang="en-US" altLang="zh-CN" sz="2200" dirty="0" smtClean="0">
                <a:latin typeface="Palatino Linotype" panose="02040502050505030304" pitchFamily="18" charset="0"/>
                <a:ea typeface="SimSun" panose="02010600030101010101" pitchFamily="2" charset="-122"/>
              </a:rPr>
              <a:t> </a:t>
            </a:r>
            <a:r>
              <a:rPr lang="en-US" altLang="zh-CN" sz="2200" dirty="0" err="1" smtClean="0">
                <a:latin typeface="Palatino Linotype" panose="02040502050505030304" pitchFamily="18" charset="0"/>
                <a:ea typeface="SimSun" panose="02010600030101010101" pitchFamily="2" charset="-122"/>
              </a:rPr>
              <a:t>ist</a:t>
            </a:r>
            <a:r>
              <a:rPr lang="en-US" altLang="zh-CN" sz="2200" dirty="0" smtClean="0">
                <a:latin typeface="Palatino Linotype" panose="02040502050505030304" pitchFamily="18" charset="0"/>
                <a:ea typeface="SimSun" panose="02010600030101010101" pitchFamily="2" charset="-122"/>
              </a:rPr>
              <a:t> / </a:t>
            </a:r>
            <a:r>
              <a:rPr lang="en-US" altLang="zh-CN" sz="2200" dirty="0" err="1" smtClean="0">
                <a:latin typeface="Palatino Linotype" panose="02040502050505030304" pitchFamily="18" charset="0"/>
                <a:ea typeface="SimSun" panose="02010600030101010101" pitchFamily="2" charset="-122"/>
              </a:rPr>
              <a:t>ohne</a:t>
            </a:r>
            <a:r>
              <a:rPr lang="en-US" altLang="zh-CN" sz="2200" dirty="0" smtClean="0">
                <a:latin typeface="Palatino Linotype" panose="02040502050505030304" pitchFamily="18" charset="0"/>
                <a:ea typeface="SimSun" panose="02010600030101010101" pitchFamily="2" charset="-122"/>
              </a:rPr>
              <a:t> </a:t>
            </a:r>
            <a:r>
              <a:rPr lang="en-US" altLang="zh-CN" sz="2200" dirty="0" err="1" smtClean="0">
                <a:latin typeface="Palatino Linotype" panose="02040502050505030304" pitchFamily="18" charset="0"/>
                <a:ea typeface="SimSun" panose="02010600030101010101" pitchFamily="2" charset="-122"/>
              </a:rPr>
              <a:t>welche</a:t>
            </a:r>
            <a:r>
              <a:rPr lang="en-US" altLang="zh-CN" sz="2200" dirty="0" smtClean="0">
                <a:latin typeface="Palatino Linotype" panose="02040502050505030304" pitchFamily="18" charset="0"/>
                <a:ea typeface="SimSun" panose="02010600030101010101" pitchFamily="2" charset="-122"/>
              </a:rPr>
              <a:t> das </a:t>
            </a:r>
          </a:p>
          <a:p>
            <a:pPr algn="l"/>
            <a:r>
              <a:rPr lang="en-US" altLang="zh-CN" sz="2200" dirty="0" smtClean="0">
                <a:latin typeface="Palatino Linotype" panose="02040502050505030304" pitchFamily="18" charset="0"/>
                <a:ea typeface="SimSun" panose="02010600030101010101" pitchFamily="2" charset="-122"/>
              </a:rPr>
              <a:t>Land in </a:t>
            </a:r>
            <a:r>
              <a:rPr lang="en-US" altLang="zh-CN" sz="2200" dirty="0" err="1" smtClean="0">
                <a:latin typeface="Palatino Linotype" panose="02040502050505030304" pitchFamily="18" charset="0"/>
                <a:ea typeface="SimSun" panose="02010600030101010101" pitchFamily="2" charset="-122"/>
              </a:rPr>
              <a:t>seinem</a:t>
            </a:r>
            <a:r>
              <a:rPr lang="en-US" altLang="zh-CN" sz="2200" dirty="0" smtClean="0">
                <a:latin typeface="Palatino Linotype" panose="02040502050505030304" pitchFamily="18" charset="0"/>
                <a:ea typeface="SimSun" panose="02010600030101010101" pitchFamily="2" charset="-122"/>
              </a:rPr>
              <a:t> </a:t>
            </a:r>
            <a:r>
              <a:rPr lang="en-US" altLang="zh-CN" sz="2200" i="1" dirty="0" err="1" smtClean="0">
                <a:latin typeface="Palatino Linotype" panose="02040502050505030304" pitchFamily="18" charset="0"/>
                <a:ea typeface="SimSun" panose="02010600030101010101" pitchFamily="2" charset="-122"/>
              </a:rPr>
              <a:t>esse</a:t>
            </a:r>
            <a:r>
              <a:rPr lang="en-US" altLang="zh-CN" sz="2200" dirty="0" smtClean="0">
                <a:latin typeface="Palatino Linotype" panose="02040502050505030304" pitchFamily="18" charset="0"/>
                <a:ea typeface="SimSun" panose="02010600030101010101" pitchFamily="2" charset="-122"/>
              </a:rPr>
              <a:t> </a:t>
            </a:r>
            <a:r>
              <a:rPr lang="en-US" altLang="zh-CN" sz="2200" dirty="0" err="1" smtClean="0">
                <a:latin typeface="Palatino Linotype" panose="02040502050505030304" pitchFamily="18" charset="0"/>
                <a:ea typeface="SimSun" panose="02010600030101010101" pitchFamily="2" charset="-122"/>
              </a:rPr>
              <a:t>nicht</a:t>
            </a:r>
            <a:r>
              <a:rPr lang="en-US" altLang="zh-CN" sz="2200" dirty="0" smtClean="0">
                <a:latin typeface="Palatino Linotype" panose="02040502050505030304" pitchFamily="18" charset="0"/>
                <a:ea typeface="SimSun" panose="02010600030101010101" pitchFamily="2" charset="-122"/>
              </a:rPr>
              <a:t> </a:t>
            </a:r>
            <a:r>
              <a:rPr lang="en-US" altLang="zh-CN" sz="2200" dirty="0" err="1" smtClean="0">
                <a:latin typeface="Palatino Linotype" panose="02040502050505030304" pitchFamily="18" charset="0"/>
                <a:ea typeface="SimSun" panose="02010600030101010101" pitchFamily="2" charset="-122"/>
              </a:rPr>
              <a:t>bleiben</a:t>
            </a:r>
            <a:r>
              <a:rPr lang="en-US" altLang="zh-CN" sz="2200" dirty="0" smtClean="0">
                <a:latin typeface="Palatino Linotype" panose="02040502050505030304" pitchFamily="18" charset="0"/>
                <a:ea typeface="SimSun" panose="02010600030101010101" pitchFamily="2" charset="-122"/>
              </a:rPr>
              <a:t> mag.”</a:t>
            </a:r>
          </a:p>
          <a:p>
            <a:pPr algn="l"/>
            <a:endParaRPr lang="en-US" altLang="zh-CN" sz="2200" dirty="0">
              <a:latin typeface="Palatino Linotype" panose="02040502050505030304" pitchFamily="18" charset="0"/>
              <a:ea typeface="SimSun" panose="02010600030101010101" pitchFamily="2" charset="-122"/>
            </a:endParaRPr>
          </a:p>
          <a:p>
            <a:pPr algn="l"/>
            <a:r>
              <a:rPr lang="en-US" altLang="zh-CN" sz="2200" dirty="0" smtClean="0">
                <a:latin typeface="Palatino Linotype" panose="02040502050505030304" pitchFamily="18" charset="0"/>
                <a:ea typeface="SimSun" panose="02010600030101010101" pitchFamily="2" charset="-122"/>
              </a:rPr>
              <a:t>“So that there shall be a continuous, steady, and </a:t>
            </a:r>
          </a:p>
          <a:p>
            <a:pPr algn="l"/>
            <a:r>
              <a:rPr lang="en-US" altLang="zh-CN" sz="2200" dirty="0" smtClean="0">
                <a:latin typeface="Palatino Linotype" panose="02040502050505030304" pitchFamily="18" charset="0"/>
                <a:ea typeface="SimSun" panose="02010600030101010101" pitchFamily="2" charset="-122"/>
              </a:rPr>
              <a:t>sustainable development / because it is an </a:t>
            </a:r>
          </a:p>
          <a:p>
            <a:pPr algn="l"/>
            <a:r>
              <a:rPr lang="en-US" altLang="zh-CN" sz="2200" dirty="0" smtClean="0">
                <a:latin typeface="Palatino Linotype" panose="02040502050505030304" pitchFamily="18" charset="0"/>
                <a:ea typeface="SimSun" panose="02010600030101010101" pitchFamily="2" charset="-122"/>
              </a:rPr>
              <a:t>indispensable affair / without which the </a:t>
            </a:r>
          </a:p>
          <a:p>
            <a:pPr algn="l"/>
            <a:r>
              <a:rPr lang="en-US" altLang="zh-CN" sz="2200" dirty="0" smtClean="0">
                <a:latin typeface="Palatino Linotype" panose="02040502050505030304" pitchFamily="18" charset="0"/>
                <a:ea typeface="SimSun" panose="02010600030101010101" pitchFamily="2" charset="-122"/>
              </a:rPr>
              <a:t>land may not remain in its being.” </a:t>
            </a:r>
          </a:p>
          <a:p>
            <a:pPr algn="l"/>
            <a:r>
              <a:rPr lang="en-US" altLang="zh-CN" sz="2200" dirty="0">
                <a:latin typeface="Palatino Linotype" panose="02040502050505030304" pitchFamily="18" charset="0"/>
                <a:ea typeface="SimSun" panose="02010600030101010101" pitchFamily="2" charset="-122"/>
              </a:rPr>
              <a:t>	</a:t>
            </a:r>
            <a:endParaRPr lang="en-US" altLang="zh-CN" sz="2200" dirty="0">
              <a:latin typeface="Palatino Linotype" panose="02040502050505030304" pitchFamily="18" charset="0"/>
              <a:ea typeface="SimSun" panose="02010600030101010101" pitchFamily="2" charset="-122"/>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7000" y="1130300"/>
            <a:ext cx="3594100" cy="5422900"/>
          </a:xfrm>
          <a:prstGeom prst="rect">
            <a:avLst/>
          </a:prstGeom>
        </p:spPr>
      </p:pic>
    </p:spTree>
    <p:extLst>
      <p:ext uri="{BB962C8B-B14F-4D97-AF65-F5344CB8AC3E}">
        <p14:creationId xmlns:p14="http://schemas.microsoft.com/office/powerpoint/2010/main" val="40651922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6700"/>
            <a:ext cx="9144000" cy="1041400"/>
          </a:xfrm>
        </p:spPr>
        <p:txBody>
          <a:bodyPr>
            <a:normAutofit fontScale="90000"/>
          </a:bodyPr>
          <a:lstStyle/>
          <a:p>
            <a:r>
              <a:rPr lang="en-US" sz="2200" b="1" dirty="0" smtClean="0">
                <a:latin typeface="Palatino Linotype" panose="02040502050505030304" pitchFamily="18" charset="0"/>
              </a:rPr>
              <a:t>The first </a:t>
            </a:r>
            <a:r>
              <a:rPr lang="en-US" sz="2200" b="1" dirty="0">
                <a:latin typeface="Palatino Linotype" panose="02040502050505030304" pitchFamily="18" charset="0"/>
              </a:rPr>
              <a:t>global root: Saxon, early modernity, </a:t>
            </a:r>
            <a:r>
              <a:rPr lang="en-US" sz="2200" b="1" dirty="0" smtClean="0">
                <a:latin typeface="Palatino Linotype" panose="02040502050505030304" pitchFamily="18" charset="0"/>
              </a:rPr>
              <a:t>economics</a:t>
            </a:r>
            <a:br>
              <a:rPr lang="en-US" sz="2200" b="1" dirty="0" smtClean="0">
                <a:latin typeface="Palatino Linotype" panose="02040502050505030304" pitchFamily="18" charset="0"/>
              </a:rPr>
            </a:br>
            <a:endParaRPr lang="en-US" sz="2400" dirty="0">
              <a:latin typeface="Palatino Linotype" panose="02040502050505030304" pitchFamily="18" charset="0"/>
            </a:endParaRPr>
          </a:p>
        </p:txBody>
      </p:sp>
      <p:sp>
        <p:nvSpPr>
          <p:cNvPr id="3" name="Subtitle 2"/>
          <p:cNvSpPr>
            <a:spLocks noGrp="1"/>
          </p:cNvSpPr>
          <p:nvPr>
            <p:ph type="subTitle" idx="1"/>
          </p:nvPr>
        </p:nvSpPr>
        <p:spPr>
          <a:xfrm>
            <a:off x="584200" y="1536700"/>
            <a:ext cx="11163300" cy="4689928"/>
          </a:xfrm>
        </p:spPr>
        <p:txBody>
          <a:bodyPr>
            <a:normAutofit/>
          </a:bodyPr>
          <a:lstStyle/>
          <a:p>
            <a:endParaRPr lang="en-US" altLang="zh-CN" sz="2200" dirty="0">
              <a:latin typeface="SimSun" panose="02010600030101010101" pitchFamily="2" charset="-122"/>
              <a:ea typeface="SimSun" panose="02010600030101010101" pitchFamily="2" charset="-122"/>
            </a:endParaRPr>
          </a:p>
          <a:p>
            <a:pPr algn="l"/>
            <a:r>
              <a:rPr lang="en-US" altLang="zh-CN" sz="2200" dirty="0" smtClean="0">
                <a:latin typeface="Palatino Linotype" panose="02040502050505030304" pitchFamily="18" charset="0"/>
                <a:ea typeface="SimSun" panose="02010600030101010101" pitchFamily="2" charset="-122"/>
              </a:rPr>
              <a:t>the Ore Mountains:</a:t>
            </a:r>
          </a:p>
          <a:p>
            <a:pPr algn="l"/>
            <a:r>
              <a:rPr lang="en-US" altLang="zh-CN" sz="2200" dirty="0" smtClean="0">
                <a:latin typeface="Palatino Linotype" panose="02040502050505030304" pitchFamily="18" charset="0"/>
                <a:ea typeface="SimSun" panose="02010600030101010101" pitchFamily="2" charset="-122"/>
              </a:rPr>
              <a:t>straddling the SW border </a:t>
            </a:r>
          </a:p>
          <a:p>
            <a:pPr algn="l"/>
            <a:r>
              <a:rPr lang="en-US" altLang="zh-CN" sz="2200" dirty="0" smtClean="0">
                <a:latin typeface="Palatino Linotype" panose="02040502050505030304" pitchFamily="18" charset="0"/>
                <a:ea typeface="SimSun" panose="02010600030101010101" pitchFamily="2" charset="-122"/>
              </a:rPr>
              <a:t>of Saxony, Germany, and</a:t>
            </a:r>
          </a:p>
          <a:p>
            <a:pPr algn="l"/>
            <a:r>
              <a:rPr lang="en-US" altLang="zh-CN" sz="2200" dirty="0" smtClean="0">
                <a:latin typeface="Palatino Linotype" panose="02040502050505030304" pitchFamily="18" charset="0"/>
                <a:ea typeface="SimSun" panose="02010600030101010101" pitchFamily="2" charset="-122"/>
              </a:rPr>
              <a:t>the NE border of </a:t>
            </a:r>
          </a:p>
          <a:p>
            <a:pPr algn="l"/>
            <a:r>
              <a:rPr lang="en-US" altLang="zh-CN" sz="2200" dirty="0" smtClean="0">
                <a:latin typeface="Palatino Linotype" panose="02040502050505030304" pitchFamily="18" charset="0"/>
                <a:ea typeface="SimSun" panose="02010600030101010101" pitchFamily="2" charset="-122"/>
              </a:rPr>
              <a:t>Bohemia, Czech Republic.  </a:t>
            </a:r>
            <a:endParaRPr lang="en-US" altLang="zh-CN" sz="2200" dirty="0">
              <a:latin typeface="Palatino Linotype" panose="02040502050505030304" pitchFamily="18" charset="0"/>
              <a:ea typeface="SimSun" panose="02010600030101010101" pitchFamily="2" charset="-122"/>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500" y="1536700"/>
            <a:ext cx="6819900" cy="4812664"/>
          </a:xfrm>
          <a:prstGeom prst="rect">
            <a:avLst/>
          </a:prstGeom>
        </p:spPr>
      </p:pic>
    </p:spTree>
    <p:extLst>
      <p:ext uri="{BB962C8B-B14F-4D97-AF65-F5344CB8AC3E}">
        <p14:creationId xmlns:p14="http://schemas.microsoft.com/office/powerpoint/2010/main" val="21421200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6700"/>
            <a:ext cx="9144000" cy="1041400"/>
          </a:xfrm>
        </p:spPr>
        <p:txBody>
          <a:bodyPr>
            <a:normAutofit fontScale="90000"/>
          </a:bodyPr>
          <a:lstStyle/>
          <a:p>
            <a:r>
              <a:rPr lang="en-US" sz="2200" b="1" dirty="0" smtClean="0">
                <a:latin typeface="Palatino Linotype" panose="02040502050505030304" pitchFamily="18" charset="0"/>
              </a:rPr>
              <a:t>The first </a:t>
            </a:r>
            <a:r>
              <a:rPr lang="en-US" sz="2200" b="1" dirty="0">
                <a:latin typeface="Palatino Linotype" panose="02040502050505030304" pitchFamily="18" charset="0"/>
              </a:rPr>
              <a:t>global root: Saxon, early modernity, </a:t>
            </a:r>
            <a:r>
              <a:rPr lang="en-US" sz="2200" b="1" dirty="0" smtClean="0">
                <a:latin typeface="Palatino Linotype" panose="02040502050505030304" pitchFamily="18" charset="0"/>
              </a:rPr>
              <a:t>economics</a:t>
            </a:r>
            <a:br>
              <a:rPr lang="en-US" sz="2200" b="1" dirty="0" smtClean="0">
                <a:latin typeface="Palatino Linotype" panose="02040502050505030304" pitchFamily="18" charset="0"/>
              </a:rPr>
            </a:br>
            <a:endParaRPr lang="en-US" sz="2400" dirty="0">
              <a:latin typeface="Palatino Linotype" panose="02040502050505030304" pitchFamily="18" charset="0"/>
            </a:endParaRPr>
          </a:p>
        </p:txBody>
      </p:sp>
      <p:sp>
        <p:nvSpPr>
          <p:cNvPr id="3" name="Subtitle 2"/>
          <p:cNvSpPr>
            <a:spLocks noGrp="1"/>
          </p:cNvSpPr>
          <p:nvPr>
            <p:ph type="subTitle" idx="1"/>
          </p:nvPr>
        </p:nvSpPr>
        <p:spPr>
          <a:xfrm>
            <a:off x="584200" y="1536700"/>
            <a:ext cx="11163300" cy="4689928"/>
          </a:xfrm>
        </p:spPr>
        <p:txBody>
          <a:bodyPr>
            <a:normAutofit/>
          </a:bodyPr>
          <a:lstStyle/>
          <a:p>
            <a:pPr algn="l"/>
            <a:r>
              <a:rPr lang="en-US" altLang="zh-CN" sz="2200" dirty="0" smtClean="0">
                <a:latin typeface="Palatino Linotype" panose="02040502050505030304" pitchFamily="18" charset="0"/>
                <a:ea typeface="SimSun" panose="02010600030101010101" pitchFamily="2" charset="-122"/>
              </a:rPr>
              <a:t>Hans Carl von </a:t>
            </a:r>
            <a:r>
              <a:rPr lang="en-US" altLang="zh-CN" sz="2200" dirty="0" err="1" smtClean="0">
                <a:latin typeface="Palatino Linotype" panose="02040502050505030304" pitchFamily="18" charset="0"/>
                <a:ea typeface="SimSun" panose="02010600030101010101" pitchFamily="2" charset="-122"/>
              </a:rPr>
              <a:t>Carlowitz</a:t>
            </a:r>
            <a:r>
              <a:rPr lang="en-US" altLang="zh-CN" sz="2200" dirty="0" smtClean="0">
                <a:latin typeface="Palatino Linotype" panose="02040502050505030304" pitchFamily="18" charset="0"/>
                <a:ea typeface="SimSun" panose="02010600030101010101" pitchFamily="2" charset="-122"/>
              </a:rPr>
              <a:t> (1645-1714)</a:t>
            </a:r>
          </a:p>
          <a:p>
            <a:pPr algn="l"/>
            <a:r>
              <a:rPr lang="en-US" altLang="zh-CN" sz="2200" dirty="0" smtClean="0">
                <a:latin typeface="Palatino Linotype" panose="02040502050505030304" pitchFamily="18" charset="0"/>
                <a:ea typeface="SimSun" panose="02010600030101010101" pitchFamily="2" charset="-122"/>
              </a:rPr>
              <a:t>… comes from officer’s family, born shortly before end of Thirty Years War. After Westphalian Peace, economic recovery begins in Saxony in the Ore Mountains (</a:t>
            </a:r>
            <a:r>
              <a:rPr lang="en-US" altLang="zh-CN" sz="2200" i="1" dirty="0" smtClean="0">
                <a:latin typeface="Palatino Linotype" panose="02040502050505030304" pitchFamily="18" charset="0"/>
                <a:ea typeface="SimSun" panose="02010600030101010101" pitchFamily="2" charset="-122"/>
              </a:rPr>
              <a:t>Erzgebirge</a:t>
            </a:r>
            <a:r>
              <a:rPr lang="en-US" altLang="zh-CN" sz="2200" dirty="0" smtClean="0">
                <a:latin typeface="Palatino Linotype" panose="02040502050505030304" pitchFamily="18" charset="0"/>
                <a:ea typeface="SimSun" panose="02010600030101010101" pitchFamily="2" charset="-122"/>
              </a:rPr>
              <a:t>) with silver mining. </a:t>
            </a:r>
          </a:p>
          <a:p>
            <a:pPr algn="l"/>
            <a:r>
              <a:rPr lang="en-US" altLang="zh-CN" sz="2200" dirty="0" smtClean="0">
                <a:latin typeface="Palatino Linotype" panose="02040502050505030304" pitchFamily="18" charset="0"/>
                <a:ea typeface="SimSun" panose="02010600030101010101" pitchFamily="2" charset="-122"/>
              </a:rPr>
              <a:t>… silver mining requires lots of timber, for securing the </a:t>
            </a:r>
            <a:r>
              <a:rPr lang="en-US" altLang="zh-CN" sz="2200" dirty="0" err="1" smtClean="0">
                <a:latin typeface="Palatino Linotype" panose="02040502050505030304" pitchFamily="18" charset="0"/>
                <a:ea typeface="SimSun" panose="02010600030101010101" pitchFamily="2" charset="-122"/>
              </a:rPr>
              <a:t>adits</a:t>
            </a:r>
            <a:r>
              <a:rPr lang="en-US" altLang="zh-CN" sz="2200" dirty="0" smtClean="0">
                <a:latin typeface="Palatino Linotype" panose="02040502050505030304" pitchFamily="18" charset="0"/>
                <a:ea typeface="SimSun" panose="02010600030101010101" pitchFamily="2" charset="-122"/>
              </a:rPr>
              <a:t> (shafts driven into the mountains) and for supplying the furnaces for smelting the metal from the ore.</a:t>
            </a:r>
          </a:p>
          <a:p>
            <a:pPr algn="l"/>
            <a:r>
              <a:rPr lang="en-US" altLang="zh-CN" sz="2200" dirty="0" smtClean="0">
                <a:latin typeface="Palatino Linotype" panose="02040502050505030304" pitchFamily="18" charset="0"/>
                <a:ea typeface="SimSun" panose="02010600030101010101" pitchFamily="2" charset="-122"/>
              </a:rPr>
              <a:t>… HCC’s dad </a:t>
            </a:r>
            <a:r>
              <a:rPr lang="en-US" altLang="zh-CN" sz="2200" dirty="0" smtClean="0">
                <a:latin typeface="Palatino Linotype" panose="02040502050505030304" pitchFamily="18" charset="0"/>
                <a:ea typeface="SimSun" panose="02010600030101010101" pitchFamily="2" charset="-122"/>
              </a:rPr>
              <a:t>worked as </a:t>
            </a:r>
            <a:r>
              <a:rPr lang="en-US" altLang="zh-CN" sz="2200" dirty="0" smtClean="0">
                <a:latin typeface="Palatino Linotype" panose="02040502050505030304" pitchFamily="18" charset="0"/>
                <a:ea typeface="SimSun" panose="02010600030101010101" pitchFamily="2" charset="-122"/>
              </a:rPr>
              <a:t>forest supervisor upon decommission and saw how the timber demand for silver mining blighted the Ore Mountain forests with clear-cutting.</a:t>
            </a:r>
          </a:p>
          <a:p>
            <a:pPr algn="l"/>
            <a:r>
              <a:rPr lang="en-US" altLang="zh-CN" sz="2200" dirty="0" smtClean="0">
                <a:latin typeface="Palatino Linotype" panose="02040502050505030304" pitchFamily="18" charset="0"/>
                <a:ea typeface="SimSun" panose="02010600030101010101" pitchFamily="2" charset="-122"/>
              </a:rPr>
              <a:t>… HCC studies in Halle and Jena, embarks on a 5-year </a:t>
            </a:r>
            <a:r>
              <a:rPr lang="en-US" altLang="zh-CN" sz="2200" i="1" dirty="0" err="1" smtClean="0">
                <a:latin typeface="Palatino Linotype" panose="02040502050505030304" pitchFamily="18" charset="0"/>
                <a:ea typeface="SimSun" panose="02010600030101010101" pitchFamily="2" charset="-122"/>
              </a:rPr>
              <a:t>Kavaliersreise</a:t>
            </a:r>
            <a:r>
              <a:rPr lang="en-US" altLang="zh-CN" sz="2200" i="1" dirty="0" smtClean="0">
                <a:latin typeface="Palatino Linotype" panose="02040502050505030304" pitchFamily="18" charset="0"/>
                <a:ea typeface="SimSun" panose="02010600030101010101" pitchFamily="2" charset="-122"/>
              </a:rPr>
              <a:t> </a:t>
            </a:r>
            <a:r>
              <a:rPr lang="en-US" altLang="zh-CN" sz="2200" dirty="0" smtClean="0">
                <a:latin typeface="Palatino Linotype" panose="02040502050505030304" pitchFamily="18" charset="0"/>
                <a:ea typeface="SimSun" panose="02010600030101010101" pitchFamily="2" charset="-122"/>
              </a:rPr>
              <a:t>(gentleman’s tour), and</a:t>
            </a:r>
            <a:r>
              <a:rPr lang="en-US" altLang="zh-CN" sz="2200" dirty="0" smtClean="0">
                <a:latin typeface="Palatino Linotype" panose="02040502050505030304" pitchFamily="18" charset="0"/>
                <a:ea typeface="SimSun" panose="02010600030101010101" pitchFamily="2" charset="-122"/>
              </a:rPr>
              <a:t> sees that wood is a scarce resource in Western Europe. Louis XIV’s 1669 forest law. </a:t>
            </a:r>
          </a:p>
          <a:p>
            <a:pPr algn="l"/>
            <a:r>
              <a:rPr lang="en-US" altLang="zh-CN" sz="2200" dirty="0" smtClean="0">
                <a:latin typeface="Palatino Linotype" panose="02040502050505030304" pitchFamily="18" charset="0"/>
                <a:ea typeface="SimSun" panose="02010600030101010101" pitchFamily="2" charset="-122"/>
              </a:rPr>
              <a:t>… returns home to Saxony and starts working as mining inspector in 1677. Supervising the management of steady wood supply for the silver mines is part of his responsibility.</a:t>
            </a:r>
          </a:p>
        </p:txBody>
      </p:sp>
    </p:spTree>
    <p:extLst>
      <p:ext uri="{BB962C8B-B14F-4D97-AF65-F5344CB8AC3E}">
        <p14:creationId xmlns:p14="http://schemas.microsoft.com/office/powerpoint/2010/main" val="40793440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6700"/>
            <a:ext cx="9144000" cy="1041400"/>
          </a:xfrm>
        </p:spPr>
        <p:txBody>
          <a:bodyPr>
            <a:normAutofit fontScale="90000"/>
          </a:bodyPr>
          <a:lstStyle/>
          <a:p>
            <a:r>
              <a:rPr lang="en-US" sz="2200" b="1" dirty="0" smtClean="0">
                <a:latin typeface="Palatino Linotype" panose="02040502050505030304" pitchFamily="18" charset="0"/>
              </a:rPr>
              <a:t>The first </a:t>
            </a:r>
            <a:r>
              <a:rPr lang="en-US" sz="2200" b="1" dirty="0">
                <a:latin typeface="Palatino Linotype" panose="02040502050505030304" pitchFamily="18" charset="0"/>
              </a:rPr>
              <a:t>global root: Saxon, early modernity, </a:t>
            </a:r>
            <a:r>
              <a:rPr lang="en-US" sz="2200" b="1" dirty="0" smtClean="0">
                <a:latin typeface="Palatino Linotype" panose="02040502050505030304" pitchFamily="18" charset="0"/>
              </a:rPr>
              <a:t>economics</a:t>
            </a:r>
            <a:br>
              <a:rPr lang="en-US" sz="2200" b="1" dirty="0" smtClean="0">
                <a:latin typeface="Palatino Linotype" panose="02040502050505030304" pitchFamily="18" charset="0"/>
              </a:rPr>
            </a:br>
            <a:endParaRPr lang="en-US" sz="2400" dirty="0">
              <a:latin typeface="Palatino Linotype" panose="02040502050505030304" pitchFamily="18" charset="0"/>
            </a:endParaRPr>
          </a:p>
        </p:txBody>
      </p:sp>
      <p:sp>
        <p:nvSpPr>
          <p:cNvPr id="3" name="Subtitle 2"/>
          <p:cNvSpPr>
            <a:spLocks noGrp="1"/>
          </p:cNvSpPr>
          <p:nvPr>
            <p:ph type="subTitle" idx="1"/>
          </p:nvPr>
        </p:nvSpPr>
        <p:spPr>
          <a:xfrm>
            <a:off x="584200" y="1536700"/>
            <a:ext cx="11163300" cy="4689928"/>
          </a:xfrm>
        </p:spPr>
        <p:txBody>
          <a:bodyPr>
            <a:normAutofit/>
          </a:bodyPr>
          <a:lstStyle/>
          <a:p>
            <a:pPr algn="l"/>
            <a:r>
              <a:rPr lang="en-US" altLang="zh-CN" sz="2200" dirty="0" smtClean="0">
                <a:latin typeface="Palatino Linotype" panose="02040502050505030304" pitchFamily="18" charset="0"/>
                <a:ea typeface="SimSun" panose="02010600030101010101" pitchFamily="2" charset="-122"/>
              </a:rPr>
              <a:t>Hans Carl von </a:t>
            </a:r>
            <a:r>
              <a:rPr lang="en-US" altLang="zh-CN" sz="2200" dirty="0" err="1" smtClean="0">
                <a:latin typeface="Palatino Linotype" panose="02040502050505030304" pitchFamily="18" charset="0"/>
                <a:ea typeface="SimSun" panose="02010600030101010101" pitchFamily="2" charset="-122"/>
              </a:rPr>
              <a:t>Carlowitz</a:t>
            </a:r>
            <a:r>
              <a:rPr lang="en-US" altLang="zh-CN" sz="2200" dirty="0" smtClean="0">
                <a:latin typeface="Palatino Linotype" panose="02040502050505030304" pitchFamily="18" charset="0"/>
                <a:ea typeface="SimSun" panose="02010600030101010101" pitchFamily="2" charset="-122"/>
              </a:rPr>
              <a:t> (1645-1714)</a:t>
            </a:r>
          </a:p>
          <a:p>
            <a:pPr algn="l"/>
            <a:endParaRPr lang="en-US" altLang="zh-CN" sz="2200" dirty="0" smtClean="0">
              <a:latin typeface="Palatino Linotype" panose="02040502050505030304" pitchFamily="18" charset="0"/>
              <a:ea typeface="SimSun" panose="02010600030101010101" pitchFamily="2" charset="-122"/>
            </a:endParaRPr>
          </a:p>
          <a:p>
            <a:pPr algn="l"/>
            <a:r>
              <a:rPr lang="en-US" altLang="zh-CN" sz="2200" i="1" dirty="0" err="1" smtClean="0">
                <a:latin typeface="Palatino Linotype" panose="02040502050505030304" pitchFamily="18" charset="0"/>
                <a:ea typeface="SimSun" panose="02010600030101010101" pitchFamily="2" charset="-122"/>
              </a:rPr>
              <a:t>Sylvicultura</a:t>
            </a:r>
            <a:r>
              <a:rPr lang="en-US" altLang="zh-CN" sz="2200" i="1" dirty="0" smtClean="0">
                <a:latin typeface="Palatino Linotype" panose="02040502050505030304" pitchFamily="18" charset="0"/>
                <a:ea typeface="SimSun" panose="02010600030101010101" pitchFamily="2" charset="-122"/>
              </a:rPr>
              <a:t> </a:t>
            </a:r>
            <a:r>
              <a:rPr lang="en-US" altLang="zh-CN" sz="2200" i="1" dirty="0" err="1" smtClean="0">
                <a:latin typeface="Palatino Linotype" panose="02040502050505030304" pitchFamily="18" charset="0"/>
                <a:ea typeface="SimSun" panose="02010600030101010101" pitchFamily="2" charset="-122"/>
              </a:rPr>
              <a:t>Oeconomica</a:t>
            </a:r>
            <a:r>
              <a:rPr lang="en-US" altLang="zh-CN" sz="2200" i="1" dirty="0" smtClean="0">
                <a:latin typeface="Palatino Linotype" panose="02040502050505030304" pitchFamily="18" charset="0"/>
                <a:ea typeface="SimSun" panose="02010600030101010101" pitchFamily="2" charset="-122"/>
              </a:rPr>
              <a:t>. </a:t>
            </a:r>
          </a:p>
          <a:p>
            <a:pPr algn="l"/>
            <a:r>
              <a:rPr lang="en-US" altLang="zh-CN" sz="2200" i="1" dirty="0" err="1" smtClean="0">
                <a:latin typeface="Palatino Linotype" panose="02040502050505030304" pitchFamily="18" charset="0"/>
                <a:ea typeface="SimSun" panose="02010600030101010101" pitchFamily="2" charset="-122"/>
              </a:rPr>
              <a:t>Hauswirtliche</a:t>
            </a:r>
            <a:r>
              <a:rPr lang="en-US" altLang="zh-CN" sz="2200" i="1" dirty="0" smtClean="0">
                <a:latin typeface="Palatino Linotype" panose="02040502050505030304" pitchFamily="18" charset="0"/>
                <a:ea typeface="SimSun" panose="02010600030101010101" pitchFamily="2" charset="-122"/>
              </a:rPr>
              <a:t> </a:t>
            </a:r>
            <a:r>
              <a:rPr lang="en-US" altLang="zh-CN" sz="2200" i="1" dirty="0" err="1" smtClean="0">
                <a:latin typeface="Palatino Linotype" panose="02040502050505030304" pitchFamily="18" charset="0"/>
                <a:ea typeface="SimSun" panose="02010600030101010101" pitchFamily="2" charset="-122"/>
              </a:rPr>
              <a:t>Nachricht</a:t>
            </a:r>
            <a:r>
              <a:rPr lang="en-US" altLang="zh-CN" sz="2200" i="1" dirty="0" smtClean="0">
                <a:latin typeface="Palatino Linotype" panose="02040502050505030304" pitchFamily="18" charset="0"/>
                <a:ea typeface="SimSun" panose="02010600030101010101" pitchFamily="2" charset="-122"/>
              </a:rPr>
              <a:t> und </a:t>
            </a:r>
          </a:p>
          <a:p>
            <a:pPr algn="l"/>
            <a:r>
              <a:rPr lang="en-US" altLang="zh-CN" sz="2200" i="1" dirty="0" err="1" smtClean="0">
                <a:latin typeface="Palatino Linotype" panose="02040502050505030304" pitchFamily="18" charset="0"/>
                <a:ea typeface="SimSun" panose="02010600030101010101" pitchFamily="2" charset="-122"/>
              </a:rPr>
              <a:t>naturmäßige</a:t>
            </a:r>
            <a:r>
              <a:rPr lang="en-US" altLang="zh-CN" sz="2200" i="1" dirty="0" smtClean="0">
                <a:latin typeface="Palatino Linotype" panose="02040502050505030304" pitchFamily="18" charset="0"/>
                <a:ea typeface="SimSun" panose="02010600030101010101" pitchFamily="2" charset="-122"/>
              </a:rPr>
              <a:t> </a:t>
            </a:r>
            <a:r>
              <a:rPr lang="en-US" altLang="zh-CN" sz="2200" i="1" dirty="0" err="1" smtClean="0">
                <a:latin typeface="Palatino Linotype" panose="02040502050505030304" pitchFamily="18" charset="0"/>
                <a:ea typeface="SimSun" panose="02010600030101010101" pitchFamily="2" charset="-122"/>
              </a:rPr>
              <a:t>Anweisung</a:t>
            </a:r>
            <a:r>
              <a:rPr lang="en-US" altLang="zh-CN" sz="2200" i="1" dirty="0" smtClean="0">
                <a:latin typeface="Palatino Linotype" panose="02040502050505030304" pitchFamily="18" charset="0"/>
                <a:ea typeface="SimSun" panose="02010600030101010101" pitchFamily="2" charset="-122"/>
              </a:rPr>
              <a:t> </a:t>
            </a:r>
          </a:p>
          <a:p>
            <a:pPr algn="l"/>
            <a:r>
              <a:rPr lang="en-US" altLang="zh-CN" sz="2200" i="1" dirty="0" err="1" smtClean="0">
                <a:latin typeface="Palatino Linotype" panose="02040502050505030304" pitchFamily="18" charset="0"/>
                <a:ea typeface="SimSun" panose="02010600030101010101" pitchFamily="2" charset="-122"/>
              </a:rPr>
              <a:t>zur</a:t>
            </a:r>
            <a:r>
              <a:rPr lang="en-US" altLang="zh-CN" sz="2200" i="1" dirty="0" smtClean="0">
                <a:latin typeface="Palatino Linotype" panose="02040502050505030304" pitchFamily="18" charset="0"/>
                <a:ea typeface="SimSun" panose="02010600030101010101" pitchFamily="2" charset="-122"/>
              </a:rPr>
              <a:t> </a:t>
            </a:r>
            <a:r>
              <a:rPr lang="en-US" altLang="zh-CN" sz="2200" i="1" dirty="0" err="1" smtClean="0">
                <a:latin typeface="Palatino Linotype" panose="02040502050505030304" pitchFamily="18" charset="0"/>
                <a:ea typeface="SimSun" panose="02010600030101010101" pitchFamily="2" charset="-122"/>
              </a:rPr>
              <a:t>wilden</a:t>
            </a:r>
            <a:r>
              <a:rPr lang="en-US" altLang="zh-CN" sz="2200" i="1" dirty="0" smtClean="0">
                <a:latin typeface="Palatino Linotype" panose="02040502050505030304" pitchFamily="18" charset="0"/>
                <a:ea typeface="SimSun" panose="02010600030101010101" pitchFamily="2" charset="-122"/>
              </a:rPr>
              <a:t> </a:t>
            </a:r>
            <a:r>
              <a:rPr lang="en-US" altLang="zh-CN" sz="2200" i="1" dirty="0" err="1" smtClean="0">
                <a:latin typeface="Palatino Linotype" panose="02040502050505030304" pitchFamily="18" charset="0"/>
                <a:ea typeface="SimSun" panose="02010600030101010101" pitchFamily="2" charset="-122"/>
              </a:rPr>
              <a:t>Baumzucht</a:t>
            </a:r>
            <a:r>
              <a:rPr lang="en-US" altLang="zh-CN" sz="2200" dirty="0">
                <a:latin typeface="Palatino Linotype" panose="02040502050505030304" pitchFamily="18" charset="0"/>
                <a:ea typeface="SimSun" panose="02010600030101010101" pitchFamily="2" charset="-122"/>
              </a:rPr>
              <a:t> </a:t>
            </a:r>
            <a:r>
              <a:rPr lang="en-US" altLang="zh-CN" sz="2200" dirty="0" smtClean="0">
                <a:latin typeface="Palatino Linotype" panose="02040502050505030304" pitchFamily="18" charset="0"/>
                <a:ea typeface="SimSun" panose="02010600030101010101" pitchFamily="2" charset="-122"/>
              </a:rPr>
              <a:t>(1713) </a:t>
            </a:r>
          </a:p>
          <a:p>
            <a:pPr algn="l"/>
            <a:endParaRPr lang="en-US" altLang="zh-CN" sz="2200" dirty="0" smtClean="0">
              <a:latin typeface="Palatino Linotype" panose="02040502050505030304" pitchFamily="18" charset="0"/>
              <a:ea typeface="SimSun" panose="02010600030101010101" pitchFamily="2" charset="-122"/>
            </a:endParaRPr>
          </a:p>
          <a:p>
            <a:pPr algn="l"/>
            <a:r>
              <a:rPr lang="en-US" altLang="zh-CN" sz="2200" dirty="0" smtClean="0">
                <a:latin typeface="Palatino Linotype" panose="02040502050505030304" pitchFamily="18" charset="0"/>
                <a:ea typeface="SimSun" panose="02010600030101010101" pitchFamily="2" charset="-122"/>
              </a:rPr>
              <a:t>= Forest Culture Economics: </a:t>
            </a:r>
          </a:p>
          <a:p>
            <a:pPr algn="l"/>
            <a:r>
              <a:rPr lang="en-US" altLang="zh-CN" sz="2200" dirty="0" smtClean="0">
                <a:latin typeface="Palatino Linotype" panose="02040502050505030304" pitchFamily="18" charset="0"/>
                <a:ea typeface="SimSun" panose="02010600030101010101" pitchFamily="2" charset="-122"/>
              </a:rPr>
              <a:t>economic manual and instruction, </a:t>
            </a:r>
          </a:p>
          <a:p>
            <a:pPr algn="l"/>
            <a:r>
              <a:rPr lang="en-US" altLang="zh-CN" sz="2200" dirty="0" smtClean="0">
                <a:latin typeface="Palatino Linotype" panose="02040502050505030304" pitchFamily="18" charset="0"/>
                <a:ea typeface="SimSun" panose="02010600030101010101" pitchFamily="2" charset="-122"/>
              </a:rPr>
              <a:t>in conformity with nature, </a:t>
            </a:r>
          </a:p>
          <a:p>
            <a:pPr algn="l"/>
            <a:r>
              <a:rPr lang="en-US" altLang="zh-CN" sz="2200" dirty="0" smtClean="0">
                <a:latin typeface="Palatino Linotype" panose="02040502050505030304" pitchFamily="18" charset="0"/>
                <a:ea typeface="SimSun" panose="02010600030101010101" pitchFamily="2" charset="-122"/>
              </a:rPr>
              <a:t>on how to grow wild trees.</a:t>
            </a:r>
          </a:p>
          <a:p>
            <a:pPr algn="l"/>
            <a:r>
              <a:rPr lang="en-US" altLang="zh-CN" sz="2200" dirty="0" smtClean="0">
                <a:latin typeface="Palatino Linotype" panose="02040502050505030304" pitchFamily="18" charset="0"/>
                <a:ea typeface="SimSun" panose="02010600030101010101" pitchFamily="2" charset="-122"/>
                <a:sym typeface="Wingdings" panose="05000000000000000000" pitchFamily="2" charset="2"/>
              </a:rPr>
              <a:t>	</a:t>
            </a:r>
            <a:endParaRPr lang="en-US" altLang="zh-CN" sz="2200" dirty="0" smtClean="0">
              <a:latin typeface="Palatino Linotype" panose="02040502050505030304" pitchFamily="18" charset="0"/>
              <a:ea typeface="SimSun" panose="02010600030101010101" pitchFamily="2" charset="-122"/>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7800" y="1536700"/>
            <a:ext cx="3136900" cy="4689928"/>
          </a:xfrm>
          <a:prstGeom prst="rect">
            <a:avLst/>
          </a:prstGeom>
        </p:spPr>
      </p:pic>
    </p:spTree>
    <p:extLst>
      <p:ext uri="{BB962C8B-B14F-4D97-AF65-F5344CB8AC3E}">
        <p14:creationId xmlns:p14="http://schemas.microsoft.com/office/powerpoint/2010/main" val="17510065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9861</TotalTime>
  <Words>1340</Words>
  <Application>Microsoft Office PowerPoint</Application>
  <PresentationFormat>Widescreen</PresentationFormat>
  <Paragraphs>303</Paragraphs>
  <Slides>32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SimSun</vt:lpstr>
      <vt:lpstr>Arial</vt:lpstr>
      <vt:lpstr>Calibri</vt:lpstr>
      <vt:lpstr>Calibri Light</vt:lpstr>
      <vt:lpstr>Palatino Linotype</vt:lpstr>
      <vt:lpstr>Wingdings</vt:lpstr>
      <vt:lpstr>Office Theme</vt:lpstr>
      <vt:lpstr>Sustainability:  Four Global Roots, One Future Outlook   Martin Schönfeld   Department of Philosophy University of South Florida Tampa, Florida, USA mschonfe@usf.edu   Patel College of Global Sustainability Sustainability Speaker Series Fall 2018</vt:lpstr>
      <vt:lpstr>contents</vt:lpstr>
      <vt:lpstr>The Brundtland Definition </vt:lpstr>
      <vt:lpstr>The Brundtland Definition </vt:lpstr>
      <vt:lpstr>The Brundtland Definition </vt:lpstr>
      <vt:lpstr>The first global root: Saxon, early modernity, economics </vt:lpstr>
      <vt:lpstr>The first global root: Saxon, early modernity, economics </vt:lpstr>
      <vt:lpstr>The first global root: Saxon, early modernity, economics </vt:lpstr>
      <vt:lpstr>The first global root: Saxon, early modernity, economics </vt:lpstr>
      <vt:lpstr>The first global root: Saxon, early modernity, economics </vt:lpstr>
      <vt:lpstr>The second global root: North China, high antiquity, geopolitics </vt:lpstr>
      <vt:lpstr>The second global root: Northeast China, high antiquity, geopolitics </vt:lpstr>
      <vt:lpstr>The second global root: Northeast China, high antiquity, geopolitics </vt:lpstr>
      <vt:lpstr>The second global root: Northeast China, high antiquity, geopolitics </vt:lpstr>
      <vt:lpstr>The third global root: Central China, early antiquity, adaptation </vt:lpstr>
      <vt:lpstr>The third global root: Central China, early antiquity, adaptation </vt:lpstr>
      <vt:lpstr>The third global root: Central China, early antiquity, adaptation </vt:lpstr>
      <vt:lpstr>The third global root: Central China, early antiquity, adaptation </vt:lpstr>
      <vt:lpstr>The third global root: Central China, early antiquity, adaptation </vt:lpstr>
      <vt:lpstr>The third global root: Central China, early antiquity, adaptation </vt:lpstr>
      <vt:lpstr>The third global root: Central China, early antiquity, adaptation </vt:lpstr>
      <vt:lpstr>The fourth global root: Baltic, Enlightenment, evolution </vt:lpstr>
      <vt:lpstr>The fourth global root: Baltic, Enlightenment, evolution </vt:lpstr>
      <vt:lpstr>The fourth global root: Baltic, Enlightenment, evolution </vt:lpstr>
      <vt:lpstr>The fourth global root: Baltic, Enlightenment, evolution </vt:lpstr>
      <vt:lpstr>The fourth global root: Baltic, Enlightenment, evolution </vt:lpstr>
      <vt:lpstr>One future outlook: economics-geopolitics-adaptation-evolution </vt:lpstr>
      <vt:lpstr>One future outlook: economics-geopolitics-adaptation-evolution </vt:lpstr>
      <vt:lpstr>One future outlook: economics-geopolitics-adaptation-evolution </vt:lpstr>
      <vt:lpstr>One future outlook: economics-geopolitics-adaptation-evolution </vt:lpstr>
      <vt:lpstr>One future outlook: economics-geopolitics-adaptation-evolution </vt:lpstr>
      <vt:lpstr>Sustainability:  Four Global Roots, One Future Outlook </vt:lpstr>
    </vt:vector>
  </TitlesOfParts>
  <Company>University of South Florida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Schonfeld</dc:creator>
  <cp:lastModifiedBy>Martin Schonfeld</cp:lastModifiedBy>
  <cp:revision>181</cp:revision>
  <dcterms:created xsi:type="dcterms:W3CDTF">2018-07-25T00:41:35Z</dcterms:created>
  <dcterms:modified xsi:type="dcterms:W3CDTF">2018-09-12T19:36:46Z</dcterms:modified>
</cp:coreProperties>
</file>