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4"/>
  </p:notesMasterIdLst>
  <p:sldIdLst>
    <p:sldId id="388" r:id="rId2"/>
    <p:sldId id="504" r:id="rId3"/>
    <p:sldId id="596" r:id="rId4"/>
    <p:sldId id="612" r:id="rId5"/>
    <p:sldId id="616" r:id="rId6"/>
    <p:sldId id="611" r:id="rId7"/>
    <p:sldId id="613" r:id="rId8"/>
    <p:sldId id="548" r:id="rId9"/>
    <p:sldId id="610" r:id="rId10"/>
    <p:sldId id="617" r:id="rId11"/>
    <p:sldId id="595" r:id="rId12"/>
    <p:sldId id="601" r:id="rId13"/>
    <p:sldId id="550" r:id="rId14"/>
    <p:sldId id="605" r:id="rId15"/>
    <p:sldId id="606" r:id="rId16"/>
    <p:sldId id="608" r:id="rId17"/>
    <p:sldId id="607" r:id="rId18"/>
    <p:sldId id="609" r:id="rId19"/>
    <p:sldId id="615" r:id="rId20"/>
    <p:sldId id="614" r:id="rId21"/>
    <p:sldId id="602" r:id="rId22"/>
    <p:sldId id="334" r:id="rId23"/>
  </p:sldIdLst>
  <p:sldSz cx="9144000" cy="6858000" type="screen4x3"/>
  <p:notesSz cx="7102475" cy="9388475"/>
  <p:defaultTextStyle>
    <a:defPPr>
      <a:defRPr lang="en-US"/>
    </a:defPPr>
    <a:lvl1pPr algn="l" rtl="0" eaLnBrk="0" fontAlgn="base" hangingPunct="0">
      <a:spcBef>
        <a:spcPct val="0"/>
      </a:spcBef>
      <a:spcAft>
        <a:spcPct val="0"/>
      </a:spcAft>
      <a:defRPr sz="2800" b="1" kern="1200">
        <a:solidFill>
          <a:srgbClr val="00279F"/>
        </a:solidFill>
        <a:latin typeface="Book Antiqua" pitchFamily="18" charset="0"/>
        <a:ea typeface="+mn-ea"/>
        <a:cs typeface="+mn-cs"/>
      </a:defRPr>
    </a:lvl1pPr>
    <a:lvl2pPr marL="457200" algn="l" rtl="0" eaLnBrk="0" fontAlgn="base" hangingPunct="0">
      <a:spcBef>
        <a:spcPct val="0"/>
      </a:spcBef>
      <a:spcAft>
        <a:spcPct val="0"/>
      </a:spcAft>
      <a:defRPr sz="2800" b="1" kern="1200">
        <a:solidFill>
          <a:srgbClr val="00279F"/>
        </a:solidFill>
        <a:latin typeface="Book Antiqua" pitchFamily="18" charset="0"/>
        <a:ea typeface="+mn-ea"/>
        <a:cs typeface="+mn-cs"/>
      </a:defRPr>
    </a:lvl2pPr>
    <a:lvl3pPr marL="914400" algn="l" rtl="0" eaLnBrk="0" fontAlgn="base" hangingPunct="0">
      <a:spcBef>
        <a:spcPct val="0"/>
      </a:spcBef>
      <a:spcAft>
        <a:spcPct val="0"/>
      </a:spcAft>
      <a:defRPr sz="2800" b="1" kern="1200">
        <a:solidFill>
          <a:srgbClr val="00279F"/>
        </a:solidFill>
        <a:latin typeface="Book Antiqua" pitchFamily="18" charset="0"/>
        <a:ea typeface="+mn-ea"/>
        <a:cs typeface="+mn-cs"/>
      </a:defRPr>
    </a:lvl3pPr>
    <a:lvl4pPr marL="1371600" algn="l" rtl="0" eaLnBrk="0" fontAlgn="base" hangingPunct="0">
      <a:spcBef>
        <a:spcPct val="0"/>
      </a:spcBef>
      <a:spcAft>
        <a:spcPct val="0"/>
      </a:spcAft>
      <a:defRPr sz="2800" b="1" kern="1200">
        <a:solidFill>
          <a:srgbClr val="00279F"/>
        </a:solidFill>
        <a:latin typeface="Book Antiqua" pitchFamily="18" charset="0"/>
        <a:ea typeface="+mn-ea"/>
        <a:cs typeface="+mn-cs"/>
      </a:defRPr>
    </a:lvl4pPr>
    <a:lvl5pPr marL="1828800" algn="l" rtl="0" eaLnBrk="0" fontAlgn="base" hangingPunct="0">
      <a:spcBef>
        <a:spcPct val="0"/>
      </a:spcBef>
      <a:spcAft>
        <a:spcPct val="0"/>
      </a:spcAft>
      <a:defRPr sz="2800" b="1" kern="1200">
        <a:solidFill>
          <a:srgbClr val="00279F"/>
        </a:solidFill>
        <a:latin typeface="Book Antiqua" pitchFamily="18" charset="0"/>
        <a:ea typeface="+mn-ea"/>
        <a:cs typeface="+mn-cs"/>
      </a:defRPr>
    </a:lvl5pPr>
    <a:lvl6pPr marL="2286000" algn="l" defTabSz="914400" rtl="0" eaLnBrk="1" latinLnBrk="0" hangingPunct="1">
      <a:defRPr sz="2800" b="1" kern="1200">
        <a:solidFill>
          <a:srgbClr val="00279F"/>
        </a:solidFill>
        <a:latin typeface="Book Antiqua" pitchFamily="18" charset="0"/>
        <a:ea typeface="+mn-ea"/>
        <a:cs typeface="+mn-cs"/>
      </a:defRPr>
    </a:lvl6pPr>
    <a:lvl7pPr marL="2743200" algn="l" defTabSz="914400" rtl="0" eaLnBrk="1" latinLnBrk="0" hangingPunct="1">
      <a:defRPr sz="2800" b="1" kern="1200">
        <a:solidFill>
          <a:srgbClr val="00279F"/>
        </a:solidFill>
        <a:latin typeface="Book Antiqua" pitchFamily="18" charset="0"/>
        <a:ea typeface="+mn-ea"/>
        <a:cs typeface="+mn-cs"/>
      </a:defRPr>
    </a:lvl7pPr>
    <a:lvl8pPr marL="3200400" algn="l" defTabSz="914400" rtl="0" eaLnBrk="1" latinLnBrk="0" hangingPunct="1">
      <a:defRPr sz="2800" b="1" kern="1200">
        <a:solidFill>
          <a:srgbClr val="00279F"/>
        </a:solidFill>
        <a:latin typeface="Book Antiqua" pitchFamily="18" charset="0"/>
        <a:ea typeface="+mn-ea"/>
        <a:cs typeface="+mn-cs"/>
      </a:defRPr>
    </a:lvl8pPr>
    <a:lvl9pPr marL="3657600" algn="l" defTabSz="914400" rtl="0" eaLnBrk="1" latinLnBrk="0" hangingPunct="1">
      <a:defRPr sz="2800" b="1" kern="1200">
        <a:solidFill>
          <a:srgbClr val="00279F"/>
        </a:solidFill>
        <a:latin typeface="Book Antiqu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E2A"/>
    <a:srgbClr val="005A9E"/>
    <a:srgbClr val="475EA9"/>
    <a:srgbClr val="D2DBD1"/>
    <a:srgbClr val="E7E7E7"/>
    <a:srgbClr val="646464"/>
    <a:srgbClr val="CC9900"/>
    <a:srgbClr val="CC0000"/>
    <a:srgbClr val="2268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4" autoAdjust="0"/>
    <p:restoredTop sz="86531" autoAdjust="0"/>
  </p:normalViewPr>
  <p:slideViewPr>
    <p:cSldViewPr snapToGrid="0">
      <p:cViewPr varScale="1">
        <p:scale>
          <a:sx n="100" d="100"/>
          <a:sy n="100" d="100"/>
        </p:scale>
        <p:origin x="1620" y="72"/>
      </p:cViewPr>
      <p:guideLst>
        <p:guide orient="horz" pos="2160"/>
        <p:guide pos="2880"/>
      </p:guideLst>
    </p:cSldViewPr>
  </p:slideViewPr>
  <p:outlineViewPr>
    <p:cViewPr>
      <p:scale>
        <a:sx n="33" d="100"/>
        <a:sy n="33" d="100"/>
      </p:scale>
      <p:origin x="0" y="3906"/>
    </p:cViewPr>
  </p:outlineViewPr>
  <p:notesTextViewPr>
    <p:cViewPr>
      <p:scale>
        <a:sx n="100" d="100"/>
        <a:sy n="100" d="100"/>
      </p:scale>
      <p:origin x="0" y="0"/>
    </p:cViewPr>
  </p:notesTextViewPr>
  <p:sorterViewPr>
    <p:cViewPr>
      <p:scale>
        <a:sx n="66" d="100"/>
        <a:sy n="66" d="100"/>
      </p:scale>
      <p:origin x="0" y="4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8048"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defTabSz="942425">
              <a:defRPr sz="1300"/>
            </a:lvl1pPr>
          </a:lstStyle>
          <a:p>
            <a:pPr>
              <a:defRPr/>
            </a:pPr>
            <a:endParaRPr lang="en-US"/>
          </a:p>
        </p:txBody>
      </p:sp>
      <p:sp>
        <p:nvSpPr>
          <p:cNvPr id="18435" name="Rectangle 3"/>
          <p:cNvSpPr>
            <a:spLocks noGrp="1" noChangeArrowheads="1"/>
          </p:cNvSpPr>
          <p:nvPr>
            <p:ph type="dt" idx="1"/>
          </p:nvPr>
        </p:nvSpPr>
        <p:spPr bwMode="auto">
          <a:xfrm>
            <a:off x="4024429" y="0"/>
            <a:ext cx="3078047"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algn="r" defTabSz="942425">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46380" y="4459837"/>
            <a:ext cx="5209715" cy="4223882"/>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919673"/>
            <a:ext cx="3078048"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defTabSz="942425">
              <a:defRPr sz="1300"/>
            </a:lvl1pPr>
          </a:lstStyle>
          <a:p>
            <a:pPr>
              <a:defRPr/>
            </a:pPr>
            <a:endParaRPr lang="en-US"/>
          </a:p>
        </p:txBody>
      </p:sp>
      <p:sp>
        <p:nvSpPr>
          <p:cNvPr id="18439" name="Rectangle 7"/>
          <p:cNvSpPr>
            <a:spLocks noGrp="1" noChangeArrowheads="1"/>
          </p:cNvSpPr>
          <p:nvPr>
            <p:ph type="sldNum" sz="quarter" idx="5"/>
          </p:nvPr>
        </p:nvSpPr>
        <p:spPr bwMode="auto">
          <a:xfrm>
            <a:off x="4024429" y="8919673"/>
            <a:ext cx="3078047"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algn="r" defTabSz="942425">
              <a:defRPr sz="1300"/>
            </a:lvl1pPr>
          </a:lstStyle>
          <a:p>
            <a:pPr>
              <a:defRPr/>
            </a:pPr>
            <a:fld id="{B88EB910-6205-483A-A14F-C74739F66747}" type="slidenum">
              <a:rPr lang="en-US"/>
              <a:pPr>
                <a:defRPr/>
              </a:pPr>
              <a:t>‹#›</a:t>
            </a:fld>
            <a:endParaRPr lang="en-US" dirty="0"/>
          </a:p>
        </p:txBody>
      </p:sp>
    </p:spTree>
    <p:extLst>
      <p:ext uri="{BB962C8B-B14F-4D97-AF65-F5344CB8AC3E}">
        <p14:creationId xmlns:p14="http://schemas.microsoft.com/office/powerpoint/2010/main" val="647560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8EB910-6205-483A-A14F-C74739F66747}" type="slidenum">
              <a:rPr lang="en-US" smtClean="0"/>
              <a:pPr>
                <a:defRPr/>
              </a:pPr>
              <a:t>1</a:t>
            </a:fld>
            <a:endParaRPr lang="en-US" dirty="0"/>
          </a:p>
        </p:txBody>
      </p:sp>
    </p:spTree>
    <p:extLst>
      <p:ext uri="{BB962C8B-B14F-4D97-AF65-F5344CB8AC3E}">
        <p14:creationId xmlns:p14="http://schemas.microsoft.com/office/powerpoint/2010/main" val="98068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What WE do.</a:t>
            </a:r>
          </a:p>
          <a:p>
            <a:endParaRPr lang="en-US" altLang="en-US"/>
          </a:p>
          <a:p>
            <a:r>
              <a:rPr lang="en-US" altLang="en-US"/>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11</a:t>
            </a:fld>
            <a:endParaRPr lang="en-US" altLang="en-US" sz="1300"/>
          </a:p>
        </p:txBody>
      </p:sp>
    </p:spTree>
    <p:extLst>
      <p:ext uri="{BB962C8B-B14F-4D97-AF65-F5344CB8AC3E}">
        <p14:creationId xmlns:p14="http://schemas.microsoft.com/office/powerpoint/2010/main" val="129240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aspects of any green building certification program is to achieve</a:t>
            </a:r>
            <a:r>
              <a:rPr lang="en-US" baseline="0" dirty="0"/>
              <a:t> maximum building performance. Criteria must address climate-specific issues, such as humidity and natural disasters (hurricanes, wild fires, termites, etc.)</a:t>
            </a:r>
            <a:endParaRPr lang="en-US" dirty="0"/>
          </a:p>
          <a:p>
            <a:endParaRPr lang="en-US" dirty="0"/>
          </a:p>
          <a:p>
            <a:r>
              <a:rPr lang="en-US" dirty="0"/>
              <a:t>This map shows 7 climate zones.</a:t>
            </a:r>
            <a:r>
              <a:rPr lang="en-US" baseline="0" dirty="0"/>
              <a:t>  The far south tip of Florida and the Keys are in a climate zone shared by Hawaii, Guam, Puerto Rico and the Virgin Islands.  </a:t>
            </a:r>
          </a:p>
          <a:p>
            <a:r>
              <a:rPr lang="en-US" baseline="0" dirty="0"/>
              <a:t>Climate zones are based on the 2009 International Energy conservation code (IECC).</a:t>
            </a:r>
          </a:p>
          <a:p>
            <a:r>
              <a:rPr lang="en-US" dirty="0"/>
              <a:t>Zones based on the Heating Degree Days (HDD) and Cooling Degree Days (CDD). </a:t>
            </a:r>
          </a:p>
          <a:p>
            <a:r>
              <a:rPr lang="en-US" dirty="0"/>
              <a:t>For example, Climate Zone 1 (South Florida) has CDD &gt; 9000 and building space conditioning is dominated entirely by cooling. </a:t>
            </a:r>
          </a:p>
          <a:p>
            <a:r>
              <a:rPr lang="en-US" dirty="0"/>
              <a:t>Moisture and humidity are</a:t>
            </a:r>
            <a:r>
              <a:rPr lang="en-US" baseline="0" dirty="0"/>
              <a:t> also considerations in determining climate zones.</a:t>
            </a:r>
          </a:p>
          <a:p>
            <a:endParaRPr lang="en-US" baseline="0" dirty="0"/>
          </a:p>
          <a:p>
            <a:r>
              <a:rPr lang="en-US" baseline="0" dirty="0"/>
              <a:t>Map from </a:t>
            </a:r>
            <a:r>
              <a:rPr lang="en-US" baseline="0" dirty="0" err="1"/>
              <a:t>IECC</a:t>
            </a:r>
            <a:r>
              <a:rPr lang="en-US" baseline="0" dirty="0"/>
              <a:t> 2009 Building Codes</a:t>
            </a:r>
          </a:p>
        </p:txBody>
      </p:sp>
      <p:sp>
        <p:nvSpPr>
          <p:cNvPr id="4" name="Slide Number Placeholder 3"/>
          <p:cNvSpPr>
            <a:spLocks noGrp="1"/>
          </p:cNvSpPr>
          <p:nvPr>
            <p:ph type="sldNum" sz="quarter" idx="10"/>
          </p:nvPr>
        </p:nvSpPr>
        <p:spPr/>
        <p:txBody>
          <a:bodyPr/>
          <a:lstStyle/>
          <a:p>
            <a:pPr>
              <a:defRPr/>
            </a:pPr>
            <a:fld id="{282BEFC8-7027-4D91-BC94-FD57195AA3A6}" type="slidenum">
              <a:rPr lang="en-US" smtClean="0"/>
              <a:pPr>
                <a:defRPr/>
              </a:pPr>
              <a:t>12</a:t>
            </a:fld>
            <a:endParaRPr lang="en-US" dirty="0"/>
          </a:p>
        </p:txBody>
      </p:sp>
    </p:spTree>
    <p:extLst>
      <p:ext uri="{BB962C8B-B14F-4D97-AF65-F5344CB8AC3E}">
        <p14:creationId xmlns:p14="http://schemas.microsoft.com/office/powerpoint/2010/main" val="353964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8EB910-6205-483A-A14F-C74739F66747}" type="slidenum">
              <a:rPr lang="en-US" smtClean="0"/>
              <a:pPr>
                <a:defRPr/>
              </a:pPr>
              <a:t>18</a:t>
            </a:fld>
            <a:endParaRPr lang="en-US" dirty="0"/>
          </a:p>
        </p:txBody>
      </p:sp>
    </p:spTree>
    <p:extLst>
      <p:ext uri="{BB962C8B-B14F-4D97-AF65-F5344CB8AC3E}">
        <p14:creationId xmlns:p14="http://schemas.microsoft.com/office/powerpoint/2010/main" val="16412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19</a:t>
            </a:fld>
            <a:endParaRPr lang="en-US" altLang="en-US" sz="1300"/>
          </a:p>
        </p:txBody>
      </p:sp>
    </p:spTree>
    <p:extLst>
      <p:ext uri="{BB962C8B-B14F-4D97-AF65-F5344CB8AC3E}">
        <p14:creationId xmlns:p14="http://schemas.microsoft.com/office/powerpoint/2010/main" val="316516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20</a:t>
            </a:fld>
            <a:endParaRPr lang="en-US" altLang="en-US" sz="1300"/>
          </a:p>
        </p:txBody>
      </p:sp>
    </p:spTree>
    <p:extLst>
      <p:ext uri="{BB962C8B-B14F-4D97-AF65-F5344CB8AC3E}">
        <p14:creationId xmlns:p14="http://schemas.microsoft.com/office/powerpoint/2010/main" val="211744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8EB910-6205-483A-A14F-C74739F66747}" type="slidenum">
              <a:rPr lang="en-US" smtClean="0"/>
              <a:pPr>
                <a:defRPr/>
              </a:pPr>
              <a:t>21</a:t>
            </a:fld>
            <a:endParaRPr lang="en-US" dirty="0"/>
          </a:p>
        </p:txBody>
      </p:sp>
    </p:spTree>
    <p:extLst>
      <p:ext uri="{BB962C8B-B14F-4D97-AF65-F5344CB8AC3E}">
        <p14:creationId xmlns:p14="http://schemas.microsoft.com/office/powerpoint/2010/main" val="190287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6392D881-3816-4381-B03E-41F987F6F95B}" type="slidenum">
              <a:rPr lang="en-US" altLang="en-US" sz="1300"/>
              <a:pPr/>
              <a:t>22</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Please check out our web site for more information and for an application to join the Coalition.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What WE do.</a:t>
            </a:r>
          </a:p>
          <a:p>
            <a:endParaRPr lang="en-US" altLang="en-US"/>
          </a:p>
          <a:p>
            <a:r>
              <a:rPr lang="en-US" altLang="en-US"/>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2</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3</a:t>
            </a:fld>
            <a:endParaRPr lang="en-US" altLang="en-US" sz="1300"/>
          </a:p>
        </p:txBody>
      </p:sp>
    </p:spTree>
    <p:extLst>
      <p:ext uri="{BB962C8B-B14F-4D97-AF65-F5344CB8AC3E}">
        <p14:creationId xmlns:p14="http://schemas.microsoft.com/office/powerpoint/2010/main" val="147060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4</a:t>
            </a:fld>
            <a:endParaRPr lang="en-US" altLang="en-US" sz="1300"/>
          </a:p>
        </p:txBody>
      </p:sp>
    </p:spTree>
    <p:extLst>
      <p:ext uri="{BB962C8B-B14F-4D97-AF65-F5344CB8AC3E}">
        <p14:creationId xmlns:p14="http://schemas.microsoft.com/office/powerpoint/2010/main" val="172061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5</a:t>
            </a:fld>
            <a:endParaRPr lang="en-US" altLang="en-US" sz="1300"/>
          </a:p>
        </p:txBody>
      </p:sp>
    </p:spTree>
    <p:extLst>
      <p:ext uri="{BB962C8B-B14F-4D97-AF65-F5344CB8AC3E}">
        <p14:creationId xmlns:p14="http://schemas.microsoft.com/office/powerpoint/2010/main" val="39155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6</a:t>
            </a:fld>
            <a:endParaRPr lang="en-US" altLang="en-US" sz="1300"/>
          </a:p>
        </p:txBody>
      </p:sp>
    </p:spTree>
    <p:extLst>
      <p:ext uri="{BB962C8B-B14F-4D97-AF65-F5344CB8AC3E}">
        <p14:creationId xmlns:p14="http://schemas.microsoft.com/office/powerpoint/2010/main" val="112540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What WE do.</a:t>
            </a:r>
          </a:p>
          <a:p>
            <a:endParaRPr lang="en-US" altLang="en-US" dirty="0"/>
          </a:p>
          <a:p>
            <a:r>
              <a:rPr lang="en-US" altLang="en-US" dirty="0"/>
              <a:t>Then, what YOU can do.</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217E4C4-D26B-4A23-ACD1-DE36F6C526D6}" type="slidenum">
              <a:rPr lang="en-US" altLang="en-US" sz="1300"/>
              <a:pPr/>
              <a:t>7</a:t>
            </a:fld>
            <a:endParaRPr lang="en-US" altLang="en-US" sz="1300"/>
          </a:p>
        </p:txBody>
      </p:sp>
    </p:spTree>
    <p:extLst>
      <p:ext uri="{BB962C8B-B14F-4D97-AF65-F5344CB8AC3E}">
        <p14:creationId xmlns:p14="http://schemas.microsoft.com/office/powerpoint/2010/main" val="48106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Green</a:t>
            </a:r>
            <a:r>
              <a:rPr lang="en-US" altLang="en-US" baseline="0" dirty="0"/>
              <a:t> certified projects reduce operating costs for the building owners. </a:t>
            </a:r>
          </a:p>
          <a:p>
            <a:endParaRPr lang="en-US" altLang="en-US" baseline="0" dirty="0"/>
          </a:p>
          <a:p>
            <a:r>
              <a:rPr lang="en-US" altLang="en-US" baseline="0" dirty="0"/>
              <a:t>For a local government, this means reduced taxpayer burden since the local government has reduced operating costs.</a:t>
            </a:r>
            <a:endParaRPr lang="en-US"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25">
              <a:defRPr sz="2700" b="1">
                <a:solidFill>
                  <a:srgbClr val="00279F"/>
                </a:solidFill>
                <a:latin typeface="Book Antiqua" pitchFamily="18" charset="0"/>
              </a:defRPr>
            </a:lvl1pPr>
            <a:lvl2pPr marL="724228" indent="-278549" defTabSz="942425">
              <a:defRPr sz="2700" b="1">
                <a:solidFill>
                  <a:srgbClr val="00279F"/>
                </a:solidFill>
                <a:latin typeface="Book Antiqua" pitchFamily="18" charset="0"/>
              </a:defRPr>
            </a:lvl2pPr>
            <a:lvl3pPr marL="1114196" indent="-222839" defTabSz="942425">
              <a:defRPr sz="2700" b="1">
                <a:solidFill>
                  <a:srgbClr val="00279F"/>
                </a:solidFill>
                <a:latin typeface="Book Antiqua" pitchFamily="18" charset="0"/>
              </a:defRPr>
            </a:lvl3pPr>
            <a:lvl4pPr marL="1559875" indent="-222839" defTabSz="942425">
              <a:defRPr sz="2700" b="1">
                <a:solidFill>
                  <a:srgbClr val="00279F"/>
                </a:solidFill>
                <a:latin typeface="Book Antiqua" pitchFamily="18" charset="0"/>
              </a:defRPr>
            </a:lvl4pPr>
            <a:lvl5pPr marL="2005554" indent="-222839" defTabSz="942425">
              <a:defRPr sz="2700" b="1">
                <a:solidFill>
                  <a:srgbClr val="00279F"/>
                </a:solidFill>
                <a:latin typeface="Book Antiqua" pitchFamily="18" charset="0"/>
              </a:defRPr>
            </a:lvl5pPr>
            <a:lvl6pPr marL="2451232" indent="-222839" defTabSz="942425" eaLnBrk="0" fontAlgn="base" hangingPunct="0">
              <a:spcBef>
                <a:spcPct val="0"/>
              </a:spcBef>
              <a:spcAft>
                <a:spcPct val="0"/>
              </a:spcAft>
              <a:defRPr sz="2700" b="1">
                <a:solidFill>
                  <a:srgbClr val="00279F"/>
                </a:solidFill>
                <a:latin typeface="Book Antiqua" pitchFamily="18" charset="0"/>
              </a:defRPr>
            </a:lvl6pPr>
            <a:lvl7pPr marL="2896911" indent="-222839" defTabSz="942425" eaLnBrk="0" fontAlgn="base" hangingPunct="0">
              <a:spcBef>
                <a:spcPct val="0"/>
              </a:spcBef>
              <a:spcAft>
                <a:spcPct val="0"/>
              </a:spcAft>
              <a:defRPr sz="2700" b="1">
                <a:solidFill>
                  <a:srgbClr val="00279F"/>
                </a:solidFill>
                <a:latin typeface="Book Antiqua" pitchFamily="18" charset="0"/>
              </a:defRPr>
            </a:lvl7pPr>
            <a:lvl8pPr marL="3342589" indent="-222839" defTabSz="942425" eaLnBrk="0" fontAlgn="base" hangingPunct="0">
              <a:spcBef>
                <a:spcPct val="0"/>
              </a:spcBef>
              <a:spcAft>
                <a:spcPct val="0"/>
              </a:spcAft>
              <a:defRPr sz="2700" b="1">
                <a:solidFill>
                  <a:srgbClr val="00279F"/>
                </a:solidFill>
                <a:latin typeface="Book Antiqua" pitchFamily="18" charset="0"/>
              </a:defRPr>
            </a:lvl8pPr>
            <a:lvl9pPr marL="3788268" indent="-222839" defTabSz="942425" eaLnBrk="0" fontAlgn="base" hangingPunct="0">
              <a:spcBef>
                <a:spcPct val="0"/>
              </a:spcBef>
              <a:spcAft>
                <a:spcPct val="0"/>
              </a:spcAft>
              <a:defRPr sz="2700" b="1">
                <a:solidFill>
                  <a:srgbClr val="00279F"/>
                </a:solidFill>
                <a:latin typeface="Book Antiqua" pitchFamily="18" charset="0"/>
              </a:defRPr>
            </a:lvl9pPr>
          </a:lstStyle>
          <a:p>
            <a:fld id="{07F533DB-A676-4619-82CD-F3304A105AA2}" type="slidenum">
              <a:rPr lang="en-US" altLang="en-US" sz="130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8EB910-6205-483A-A14F-C74739F66747}" type="slidenum">
              <a:rPr lang="en-US" smtClean="0"/>
              <a:pPr>
                <a:defRPr/>
              </a:pPr>
              <a:t>10</a:t>
            </a:fld>
            <a:endParaRPr lang="en-US" dirty="0"/>
          </a:p>
        </p:txBody>
      </p:sp>
    </p:spTree>
    <p:extLst>
      <p:ext uri="{BB962C8B-B14F-4D97-AF65-F5344CB8AC3E}">
        <p14:creationId xmlns:p14="http://schemas.microsoft.com/office/powerpoint/2010/main" val="64138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47625"/>
            <a:ext cx="93726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76200" y="3516313"/>
            <a:ext cx="9372600" cy="650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8DA761C-449B-4FF2-9666-0A75BBCC2C92}" type="slidenum">
              <a:rPr lang="en-US"/>
              <a:pPr>
                <a:defRPr/>
              </a:pPr>
              <a:t>‹#›</a:t>
            </a:fld>
            <a:endParaRPr lang="en-US" dirty="0"/>
          </a:p>
        </p:txBody>
      </p:sp>
    </p:spTree>
    <p:extLst>
      <p:ext uri="{BB962C8B-B14F-4D97-AF65-F5344CB8AC3E}">
        <p14:creationId xmlns:p14="http://schemas.microsoft.com/office/powerpoint/2010/main" val="40528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85DC8-7979-49E0-AA99-B17EA125930E}" type="slidenum">
              <a:rPr lang="en-US"/>
              <a:pPr>
                <a:defRPr/>
              </a:pPr>
              <a:t>‹#›</a:t>
            </a:fld>
            <a:endParaRPr lang="en-US" dirty="0"/>
          </a:p>
        </p:txBody>
      </p:sp>
    </p:spTree>
    <p:extLst>
      <p:ext uri="{BB962C8B-B14F-4D97-AF65-F5344CB8AC3E}">
        <p14:creationId xmlns:p14="http://schemas.microsoft.com/office/powerpoint/2010/main" val="2230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74C411-2001-4B11-8DF8-5DF7F125D1C6}" type="slidenum">
              <a:rPr lang="en-US"/>
              <a:pPr>
                <a:defRPr/>
              </a:pPr>
              <a:t>‹#›</a:t>
            </a:fld>
            <a:endParaRPr lang="en-US" dirty="0"/>
          </a:p>
        </p:txBody>
      </p:sp>
    </p:spTree>
    <p:extLst>
      <p:ext uri="{BB962C8B-B14F-4D97-AF65-F5344CB8AC3E}">
        <p14:creationId xmlns:p14="http://schemas.microsoft.com/office/powerpoint/2010/main" val="382184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106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01980-4CD2-4843-BC6A-295281A18C4F}" type="slidenum">
              <a:rPr lang="en-US"/>
              <a:pPr>
                <a:defRPr/>
              </a:pPr>
              <a:t>‹#›</a:t>
            </a:fld>
            <a:endParaRPr lang="en-US" dirty="0"/>
          </a:p>
        </p:txBody>
      </p:sp>
    </p:spTree>
    <p:extLst>
      <p:ext uri="{BB962C8B-B14F-4D97-AF65-F5344CB8AC3E}">
        <p14:creationId xmlns:p14="http://schemas.microsoft.com/office/powerpoint/2010/main" val="312958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976048-A71F-4DE5-A548-D9A52FCDA1A6}" type="slidenum">
              <a:rPr lang="en-US"/>
              <a:pPr>
                <a:defRPr/>
              </a:pPr>
              <a:t>‹#›</a:t>
            </a:fld>
            <a:endParaRPr lang="en-US" dirty="0"/>
          </a:p>
        </p:txBody>
      </p:sp>
    </p:spTree>
    <p:extLst>
      <p:ext uri="{BB962C8B-B14F-4D97-AF65-F5344CB8AC3E}">
        <p14:creationId xmlns:p14="http://schemas.microsoft.com/office/powerpoint/2010/main" val="303794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1EB513-F3C5-4055-8DE1-5F211EEBF28E}" type="slidenum">
              <a:rPr lang="en-US"/>
              <a:pPr>
                <a:defRPr/>
              </a:pPr>
              <a:t>‹#›</a:t>
            </a:fld>
            <a:endParaRPr lang="en-US" dirty="0"/>
          </a:p>
        </p:txBody>
      </p:sp>
    </p:spTree>
    <p:extLst>
      <p:ext uri="{BB962C8B-B14F-4D97-AF65-F5344CB8AC3E}">
        <p14:creationId xmlns:p14="http://schemas.microsoft.com/office/powerpoint/2010/main" val="308324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DC9F29-E2BF-432A-8F56-13D0C93F0142}" type="slidenum">
              <a:rPr lang="en-US"/>
              <a:pPr>
                <a:defRPr/>
              </a:pPr>
              <a:t>‹#›</a:t>
            </a:fld>
            <a:endParaRPr lang="en-US" dirty="0"/>
          </a:p>
        </p:txBody>
      </p:sp>
    </p:spTree>
    <p:extLst>
      <p:ext uri="{BB962C8B-B14F-4D97-AF65-F5344CB8AC3E}">
        <p14:creationId xmlns:p14="http://schemas.microsoft.com/office/powerpoint/2010/main" val="15496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D1E05F-B70D-4595-B893-C5D1BE11F838}" type="slidenum">
              <a:rPr lang="en-US"/>
              <a:pPr>
                <a:defRPr/>
              </a:pPr>
              <a:t>‹#›</a:t>
            </a:fld>
            <a:endParaRPr lang="en-US" dirty="0"/>
          </a:p>
        </p:txBody>
      </p:sp>
    </p:spTree>
    <p:extLst>
      <p:ext uri="{BB962C8B-B14F-4D97-AF65-F5344CB8AC3E}">
        <p14:creationId xmlns:p14="http://schemas.microsoft.com/office/powerpoint/2010/main" val="366955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bg1"/>
                </a:solidFill>
              </a:defRPr>
            </a:lvl1pPr>
            <a:lvl2pPr>
              <a:defRPr sz="2800" baseline="0">
                <a:solidFill>
                  <a:schemeClr val="bg1"/>
                </a:solidFill>
              </a:defRPr>
            </a:lvl2pPr>
            <a:lvl3pPr>
              <a:defRPr sz="2400" baseline="0">
                <a:solidFill>
                  <a:schemeClr val="bg1"/>
                </a:solidFill>
              </a:defRPr>
            </a:lvl3pPr>
            <a:lvl4pPr>
              <a:defRPr sz="2000" baseline="0">
                <a:solidFill>
                  <a:schemeClr val="bg1"/>
                </a:solidFill>
              </a:defRPr>
            </a:lvl4pPr>
            <a:lvl5pPr>
              <a:defRPr sz="2000" baseline="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1EEA36-8388-4D99-977A-096EF0427F53}" type="slidenum">
              <a:rPr lang="en-US"/>
              <a:pPr>
                <a:defRPr/>
              </a:pPr>
              <a:t>‹#›</a:t>
            </a:fld>
            <a:endParaRPr lang="en-US" dirty="0"/>
          </a:p>
        </p:txBody>
      </p:sp>
    </p:spTree>
    <p:extLst>
      <p:ext uri="{BB962C8B-B14F-4D97-AF65-F5344CB8AC3E}">
        <p14:creationId xmlns:p14="http://schemas.microsoft.com/office/powerpoint/2010/main" val="352151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A75074-1ED6-444B-83B9-34A2E0FAC81E}" type="slidenum">
              <a:rPr lang="en-US"/>
              <a:pPr>
                <a:defRPr/>
              </a:pPr>
              <a:t>‹#›</a:t>
            </a:fld>
            <a:endParaRPr lang="en-US" dirty="0"/>
          </a:p>
        </p:txBody>
      </p:sp>
    </p:spTree>
    <p:extLst>
      <p:ext uri="{BB962C8B-B14F-4D97-AF65-F5344CB8AC3E}">
        <p14:creationId xmlns:p14="http://schemas.microsoft.com/office/powerpoint/2010/main" val="349435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ppt_background2 copy.jpg"/>
          <p:cNvPicPr>
            <a:picLocks noChangeAspect="1"/>
          </p:cNvPicPr>
          <p:nvPr/>
        </p:nvPicPr>
        <p:blipFill>
          <a:blip r:embed="rId13">
            <a:extLst>
              <a:ext uri="{28A0092B-C50C-407E-A947-70E740481C1C}">
                <a14:useLocalDpi xmlns:a14="http://schemas.microsoft.com/office/drawing/2010/main" val="0"/>
              </a:ext>
            </a:extLst>
          </a:blip>
          <a:srcRect l="8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4431AE-ADD8-42F5-8561-173D96DD3F2B}" type="slidenum">
              <a:rPr lang="en-US"/>
              <a:pPr>
                <a:defRPr/>
              </a:pPr>
              <a:t>‹#›</a:t>
            </a:fld>
            <a:endParaRPr lang="en-US" dirty="0"/>
          </a:p>
        </p:txBody>
      </p:sp>
      <p:sp>
        <p:nvSpPr>
          <p:cNvPr id="8" name="Rectangle 7"/>
          <p:cNvSpPr/>
          <p:nvPr/>
        </p:nvSpPr>
        <p:spPr>
          <a:xfrm>
            <a:off x="0" y="6237288"/>
            <a:ext cx="9144000" cy="6207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33" name="Picture 8" descr="FGBC Logo Horizontal CMYK copy.jpg"/>
          <p:cNvPicPr>
            <a:picLocks noChangeAspect="1"/>
          </p:cNvPicPr>
          <p:nvPr/>
        </p:nvPicPr>
        <p:blipFill>
          <a:blip r:embed="rId14" cstate="print">
            <a:extLst>
              <a:ext uri="{28A0092B-C50C-407E-A947-70E740481C1C}">
                <a14:useLocalDpi xmlns:a14="http://schemas.microsoft.com/office/drawing/2010/main" val="0"/>
              </a:ext>
            </a:extLst>
          </a:blip>
          <a:srcRect b="23268"/>
          <a:stretch>
            <a:fillRect/>
          </a:stretch>
        </p:blipFill>
        <p:spPr bwMode="auto">
          <a:xfrm>
            <a:off x="76200" y="6330950"/>
            <a:ext cx="2667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p:nvSpPr>
        <p:spPr>
          <a:xfrm>
            <a:off x="5791200" y="6477000"/>
            <a:ext cx="3124200" cy="304800"/>
          </a:xfrm>
          <a:prstGeom prst="rect">
            <a:avLst/>
          </a:prstGeom>
        </p:spPr>
        <p:txBody>
          <a:bodyPr/>
          <a:lstStyle>
            <a:lvl1pPr>
              <a:defRPr sz="1100" b="1">
                <a:latin typeface="Helvetica"/>
              </a:defRPr>
            </a:lvl1pPr>
          </a:lstStyle>
          <a:p>
            <a:pPr algn="ctr">
              <a:defRPr/>
            </a:pPr>
            <a:r>
              <a:rPr lang="en-US" sz="1000" dirty="0">
                <a:solidFill>
                  <a:srgbClr val="87C247"/>
                </a:solidFill>
              </a:rPr>
              <a:t>A GREEN FLORIDA FOR </a:t>
            </a:r>
            <a:r>
              <a:rPr lang="en-US" sz="1000" dirty="0">
                <a:solidFill>
                  <a:srgbClr val="00B0F0"/>
                </a:solidFill>
              </a:rPr>
              <a:t>A BLUE PLANET</a:t>
            </a: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0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1.emf"/><Relationship Id="rId10" Type="http://schemas.openxmlformats.org/officeDocument/2006/relationships/image" Target="../media/image21.gif"/><Relationship Id="rId4" Type="http://schemas.openxmlformats.org/officeDocument/2006/relationships/image" Target="../media/image16.jp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oridagreenbuilding.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nvironmentally_responsib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Resource-effici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vironmental_degrad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Urban_spraw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54000" y="3962400"/>
            <a:ext cx="8636000" cy="2447925"/>
          </a:xfrm>
        </p:spPr>
        <p:txBody>
          <a:bodyPr/>
          <a:lstStyle/>
          <a:p>
            <a:pPr eaLnBrk="1" hangingPunct="1">
              <a:defRPr/>
            </a:pPr>
            <a:endParaRPr lang="en-US" sz="2800" b="1" dirty="0">
              <a:solidFill>
                <a:schemeClr val="bg1">
                  <a:lumMod val="75000"/>
                </a:schemeClr>
              </a:solidFill>
            </a:endParaRPr>
          </a:p>
          <a:p>
            <a:pPr eaLnBrk="1" hangingPunct="1">
              <a:defRPr/>
            </a:pPr>
            <a:endParaRPr lang="en-US" sz="2000" b="1" dirty="0">
              <a:solidFill>
                <a:schemeClr val="bg1">
                  <a:lumMod val="75000"/>
                </a:schemeClr>
              </a:solidFill>
            </a:endParaRPr>
          </a:p>
        </p:txBody>
      </p:sp>
      <p:sp>
        <p:nvSpPr>
          <p:cNvPr id="2" name="TextBox 1">
            <a:extLst>
              <a:ext uri="{FF2B5EF4-FFF2-40B4-BE49-F238E27FC236}">
                <a16:creationId xmlns:a16="http://schemas.microsoft.com/office/drawing/2014/main" id="{014242B0-4C83-4201-8F1C-95D9391DE3E2}"/>
              </a:ext>
            </a:extLst>
          </p:cNvPr>
          <p:cNvSpPr txBox="1"/>
          <p:nvPr/>
        </p:nvSpPr>
        <p:spPr>
          <a:xfrm>
            <a:off x="1386038" y="4552749"/>
            <a:ext cx="7363325" cy="584775"/>
          </a:xfrm>
          <a:prstGeom prst="rect">
            <a:avLst/>
          </a:prstGeom>
          <a:noFill/>
        </p:spPr>
        <p:txBody>
          <a:bodyPr wrap="square" rtlCol="0">
            <a:spAutoFit/>
          </a:bodyPr>
          <a:lstStyle/>
          <a:p>
            <a:pPr algn="ctr"/>
            <a:r>
              <a:rPr lang="en-US" sz="3200" dirty="0">
                <a:solidFill>
                  <a:schemeClr val="bg1"/>
                </a:solidFill>
              </a:rPr>
              <a:t>University of South Florida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9E82-79A6-420A-AB7B-EC7FC15655E5}"/>
              </a:ext>
            </a:extLst>
          </p:cNvPr>
          <p:cNvSpPr>
            <a:spLocks noGrp="1"/>
          </p:cNvSpPr>
          <p:nvPr>
            <p:ph type="title"/>
          </p:nvPr>
        </p:nvSpPr>
        <p:spPr>
          <a:xfrm>
            <a:off x="2607013" y="466928"/>
            <a:ext cx="6079786" cy="950710"/>
          </a:xfrm>
        </p:spPr>
        <p:txBody>
          <a:bodyPr/>
          <a:lstStyle/>
          <a:p>
            <a:r>
              <a:rPr lang="en-US" sz="4000" b="1" dirty="0">
                <a:solidFill>
                  <a:srgbClr val="2A7E2A"/>
                </a:solidFill>
              </a:rPr>
              <a:t>Going Green? </a:t>
            </a:r>
            <a:r>
              <a:rPr lang="en-US" sz="4000" dirty="0"/>
              <a:t>In Florida You Have a Choice</a:t>
            </a:r>
          </a:p>
        </p:txBody>
      </p:sp>
      <p:sp>
        <p:nvSpPr>
          <p:cNvPr id="3" name="Content Placeholder 2">
            <a:extLst>
              <a:ext uri="{FF2B5EF4-FFF2-40B4-BE49-F238E27FC236}">
                <a16:creationId xmlns:a16="http://schemas.microsoft.com/office/drawing/2014/main" id="{D457E898-D90A-410E-8797-46A452CF70D2}"/>
              </a:ext>
            </a:extLst>
          </p:cNvPr>
          <p:cNvSpPr>
            <a:spLocks noGrp="1"/>
          </p:cNvSpPr>
          <p:nvPr>
            <p:ph idx="1"/>
          </p:nvPr>
        </p:nvSpPr>
        <p:spPr>
          <a:xfrm>
            <a:off x="509905" y="2576034"/>
            <a:ext cx="8124190" cy="2574291"/>
          </a:xfrm>
        </p:spPr>
        <p:txBody>
          <a:bodyPr/>
          <a:lstStyle/>
          <a:p>
            <a:endParaRPr lang="en-US" sz="1800" dirty="0"/>
          </a:p>
          <a:p>
            <a:endParaRPr lang="en-US" sz="1800" dirty="0"/>
          </a:p>
        </p:txBody>
      </p:sp>
      <p:graphicFrame>
        <p:nvGraphicFramePr>
          <p:cNvPr id="6" name="Table 5">
            <a:extLst>
              <a:ext uri="{FF2B5EF4-FFF2-40B4-BE49-F238E27FC236}">
                <a16:creationId xmlns:a16="http://schemas.microsoft.com/office/drawing/2014/main" id="{718F3EE9-B6F2-4BBB-972C-75DAFA3187DD}"/>
              </a:ext>
            </a:extLst>
          </p:cNvPr>
          <p:cNvGraphicFramePr>
            <a:graphicFrameLocks noGrp="1"/>
          </p:cNvGraphicFramePr>
          <p:nvPr>
            <p:extLst>
              <p:ext uri="{D42A27DB-BD31-4B8C-83A1-F6EECF244321}">
                <p14:modId xmlns:p14="http://schemas.microsoft.com/office/powerpoint/2010/main" val="2835303175"/>
              </p:ext>
            </p:extLst>
          </p:nvPr>
        </p:nvGraphicFramePr>
        <p:xfrm>
          <a:off x="87549" y="1955260"/>
          <a:ext cx="8959173" cy="4209194"/>
        </p:xfrm>
        <a:graphic>
          <a:graphicData uri="http://schemas.openxmlformats.org/drawingml/2006/table">
            <a:tbl>
              <a:tblPr firstRow="1" firstCol="1" bandRow="1">
                <a:tableStyleId>{5C22544A-7EE6-4342-B048-85BDC9FD1C3A}</a:tableStyleId>
              </a:tblPr>
              <a:tblGrid>
                <a:gridCol w="2076282">
                  <a:extLst>
                    <a:ext uri="{9D8B030D-6E8A-4147-A177-3AD203B41FA5}">
                      <a16:colId xmlns:a16="http://schemas.microsoft.com/office/drawing/2014/main" val="1617711598"/>
                    </a:ext>
                  </a:extLst>
                </a:gridCol>
                <a:gridCol w="1017114">
                  <a:extLst>
                    <a:ext uri="{9D8B030D-6E8A-4147-A177-3AD203B41FA5}">
                      <a16:colId xmlns:a16="http://schemas.microsoft.com/office/drawing/2014/main" val="3085541561"/>
                    </a:ext>
                  </a:extLst>
                </a:gridCol>
                <a:gridCol w="1472010">
                  <a:extLst>
                    <a:ext uri="{9D8B030D-6E8A-4147-A177-3AD203B41FA5}">
                      <a16:colId xmlns:a16="http://schemas.microsoft.com/office/drawing/2014/main" val="4176223603"/>
                    </a:ext>
                  </a:extLst>
                </a:gridCol>
                <a:gridCol w="927463">
                  <a:extLst>
                    <a:ext uri="{9D8B030D-6E8A-4147-A177-3AD203B41FA5}">
                      <a16:colId xmlns:a16="http://schemas.microsoft.com/office/drawing/2014/main" val="2796375812"/>
                    </a:ext>
                  </a:extLst>
                </a:gridCol>
                <a:gridCol w="1008379">
                  <a:extLst>
                    <a:ext uri="{9D8B030D-6E8A-4147-A177-3AD203B41FA5}">
                      <a16:colId xmlns:a16="http://schemas.microsoft.com/office/drawing/2014/main" val="2249096984"/>
                    </a:ext>
                  </a:extLst>
                </a:gridCol>
                <a:gridCol w="2457925">
                  <a:extLst>
                    <a:ext uri="{9D8B030D-6E8A-4147-A177-3AD203B41FA5}">
                      <a16:colId xmlns:a16="http://schemas.microsoft.com/office/drawing/2014/main" val="218737452"/>
                    </a:ext>
                  </a:extLst>
                </a:gridCol>
              </a:tblGrid>
              <a:tr h="925355">
                <a:tc>
                  <a:txBody>
                    <a:bodyPr/>
                    <a:lstStyle/>
                    <a:p>
                      <a:pPr marL="0" marR="0">
                        <a:lnSpc>
                          <a:spcPct val="107000"/>
                        </a:lnSpc>
                        <a:spcBef>
                          <a:spcPts val="0"/>
                        </a:spcBef>
                        <a:spcAft>
                          <a:spcPts val="0"/>
                        </a:spcAft>
                      </a:pPr>
                      <a:r>
                        <a:rPr lang="en-US" sz="1200" dirty="0">
                          <a:solidFill>
                            <a:schemeClr val="bg1"/>
                          </a:solidFill>
                          <a:effectLst/>
                        </a:rPr>
                        <a:t>Organization</a:t>
                      </a:r>
                    </a:p>
                    <a:p>
                      <a:pPr marL="0" marR="0">
                        <a:lnSpc>
                          <a:spcPct val="107000"/>
                        </a:lnSpc>
                        <a:spcBef>
                          <a:spcPts val="0"/>
                        </a:spcBef>
                        <a:spcAft>
                          <a:spcPts val="0"/>
                        </a:spcAft>
                      </a:pPr>
                      <a:r>
                        <a:rPr lang="en-US" sz="1200" dirty="0">
                          <a:solidFill>
                            <a:schemeClr val="bg1"/>
                          </a:solidFill>
                          <a:effectLst/>
                        </a:rPr>
                        <a:t>Year Founded</a:t>
                      </a:r>
                    </a:p>
                    <a:p>
                      <a:pPr marL="0" marR="0">
                        <a:lnSpc>
                          <a:spcPct val="107000"/>
                        </a:lnSpc>
                        <a:spcBef>
                          <a:spcPts val="0"/>
                        </a:spcBef>
                        <a:spcAft>
                          <a:spcPts val="0"/>
                        </a:spcAft>
                      </a:pPr>
                      <a:r>
                        <a:rPr lang="en-US" sz="1200" dirty="0">
                          <a:solidFill>
                            <a:schemeClr val="bg1"/>
                          </a:solidFill>
                          <a:effectLst/>
                        </a:rPr>
                        <a:t>Web Site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bg1"/>
                          </a:solidFill>
                          <a:effectLst/>
                        </a:rPr>
                        <a:t>Geographical</a:t>
                      </a:r>
                    </a:p>
                    <a:p>
                      <a:pPr marL="0" marR="0">
                        <a:lnSpc>
                          <a:spcPct val="107000"/>
                        </a:lnSpc>
                        <a:spcBef>
                          <a:spcPts val="0"/>
                        </a:spcBef>
                        <a:spcAft>
                          <a:spcPts val="0"/>
                        </a:spcAft>
                      </a:pPr>
                      <a:r>
                        <a:rPr lang="en-US" sz="1200" dirty="0">
                          <a:solidFill>
                            <a:schemeClr val="bg1"/>
                          </a:solidFill>
                          <a:effectLst/>
                        </a:rPr>
                        <a:t>Criteria</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solidFill>
                            <a:schemeClr val="bg1"/>
                          </a:solidFill>
                          <a:effectLst/>
                        </a:rPr>
                        <a:t>Types </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bg1"/>
                          </a:solidFill>
                          <a:effectLst/>
                        </a:rPr>
                        <a:t>Total Florida Certified Projects </a:t>
                      </a:r>
                    </a:p>
                    <a:p>
                      <a:pPr marL="0" marR="0">
                        <a:lnSpc>
                          <a:spcPct val="107000"/>
                        </a:lnSpc>
                        <a:spcBef>
                          <a:spcPts val="0"/>
                        </a:spcBef>
                        <a:spcAft>
                          <a:spcPts val="0"/>
                        </a:spcAft>
                      </a:pPr>
                      <a:r>
                        <a:rPr lang="en-US" sz="1200" dirty="0">
                          <a:solidFill>
                            <a:schemeClr val="bg1"/>
                          </a:solidFill>
                          <a:effectLst/>
                        </a:rPr>
                        <a:t>(as of)</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solidFill>
                            <a:schemeClr val="bg1"/>
                          </a:solidFill>
                          <a:effectLst/>
                        </a:rPr>
                        <a:t>HQ</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bg1"/>
                          </a:solidFill>
                          <a:effectLst/>
                        </a:rPr>
                        <a:t>Endorsements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2903955"/>
                  </a:ext>
                </a:extLst>
              </a:tr>
              <a:tr h="1142859">
                <a:tc>
                  <a:txBody>
                    <a:bodyPr/>
                    <a:lstStyle/>
                    <a:p>
                      <a:pPr marL="0" marR="0">
                        <a:lnSpc>
                          <a:spcPct val="107000"/>
                        </a:lnSpc>
                        <a:spcBef>
                          <a:spcPts val="0"/>
                        </a:spcBef>
                        <a:spcAft>
                          <a:spcPts val="0"/>
                        </a:spcAft>
                      </a:pPr>
                      <a:r>
                        <a:rPr lang="en-US" sz="1200">
                          <a:effectLst/>
                        </a:rPr>
                        <a:t>Florida Green Building Coalition (2000) www.floridagreenbuilding.org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Florida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Single-Family Homes</a:t>
                      </a:r>
                    </a:p>
                    <a:p>
                      <a:pPr marL="0" marR="0">
                        <a:lnSpc>
                          <a:spcPct val="107000"/>
                        </a:lnSpc>
                        <a:spcBef>
                          <a:spcPts val="0"/>
                        </a:spcBef>
                        <a:spcAft>
                          <a:spcPts val="0"/>
                        </a:spcAft>
                      </a:pPr>
                      <a:r>
                        <a:rPr lang="en-US" sz="1200">
                          <a:effectLst/>
                        </a:rPr>
                        <a:t>Local Governments</a:t>
                      </a:r>
                    </a:p>
                    <a:p>
                      <a:pPr marL="0" marR="0">
                        <a:lnSpc>
                          <a:spcPct val="107000"/>
                        </a:lnSpc>
                        <a:spcBef>
                          <a:spcPts val="0"/>
                        </a:spcBef>
                        <a:spcAft>
                          <a:spcPts val="0"/>
                        </a:spcAft>
                      </a:pPr>
                      <a:r>
                        <a:rPr lang="en-US" sz="1200">
                          <a:effectLst/>
                        </a:rPr>
                        <a:t>Multifamily</a:t>
                      </a:r>
                    </a:p>
                    <a:p>
                      <a:pPr marL="0" marR="0">
                        <a:lnSpc>
                          <a:spcPct val="107000"/>
                        </a:lnSpc>
                        <a:spcBef>
                          <a:spcPts val="0"/>
                        </a:spcBef>
                        <a:spcAft>
                          <a:spcPts val="0"/>
                        </a:spcAft>
                      </a:pPr>
                      <a:r>
                        <a:rPr lang="en-US" sz="1200">
                          <a:effectLst/>
                        </a:rPr>
                        <a:t>Land Developments</a:t>
                      </a:r>
                    </a:p>
                    <a:p>
                      <a:pPr marL="0" marR="0">
                        <a:lnSpc>
                          <a:spcPct val="107000"/>
                        </a:lnSpc>
                        <a:spcBef>
                          <a:spcPts val="0"/>
                        </a:spcBef>
                        <a:spcAft>
                          <a:spcPts val="0"/>
                        </a:spcAft>
                      </a:pPr>
                      <a:r>
                        <a:rPr lang="en-US" sz="1200">
                          <a:effectLst/>
                        </a:rPr>
                        <a:t>Hi-Rises</a:t>
                      </a:r>
                    </a:p>
                    <a:p>
                      <a:pPr marL="0" marR="0">
                        <a:lnSpc>
                          <a:spcPct val="107000"/>
                        </a:lnSpc>
                        <a:spcBef>
                          <a:spcPts val="0"/>
                        </a:spcBef>
                        <a:spcAft>
                          <a:spcPts val="0"/>
                        </a:spcAft>
                      </a:pPr>
                      <a:r>
                        <a:rPr lang="en-US" sz="1200">
                          <a:effectLst/>
                        </a:rPr>
                        <a:t>Commercial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18,700 (2019)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Orlando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Florida Legislature</a:t>
                      </a:r>
                    </a:p>
                    <a:p>
                      <a:pPr marL="0" marR="0">
                        <a:lnSpc>
                          <a:spcPct val="107000"/>
                        </a:lnSpc>
                        <a:spcBef>
                          <a:spcPts val="0"/>
                        </a:spcBef>
                        <a:spcAft>
                          <a:spcPts val="0"/>
                        </a:spcAft>
                      </a:pPr>
                      <a:r>
                        <a:rPr lang="en-US" sz="1200">
                          <a:effectLst/>
                        </a:rPr>
                        <a:t>Florida League of Cities Florida League of Mayors.</a:t>
                      </a:r>
                    </a:p>
                    <a:p>
                      <a:pPr marL="0" marR="0">
                        <a:lnSpc>
                          <a:spcPct val="107000"/>
                        </a:lnSpc>
                        <a:spcBef>
                          <a:spcPts val="0"/>
                        </a:spcBef>
                        <a:spcAft>
                          <a:spcPts val="0"/>
                        </a:spcAft>
                      </a:pPr>
                      <a:r>
                        <a:rPr lang="en-US" sz="1200">
                          <a:effectLst/>
                        </a:rPr>
                        <a:t>Florida Association of Counties (Pending)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167475"/>
                  </a:ext>
                </a:extLst>
              </a:tr>
              <a:tr h="183359">
                <a:tc>
                  <a:txBody>
                    <a:bodyPr/>
                    <a:lstStyle/>
                    <a:p>
                      <a:pPr marL="0" marR="0">
                        <a:lnSpc>
                          <a:spcPct val="107000"/>
                        </a:lnSpc>
                        <a:spcBef>
                          <a:spcPts val="0"/>
                        </a:spcBef>
                        <a:spcAft>
                          <a:spcPts val="0"/>
                        </a:spcAft>
                      </a:pPr>
                      <a:r>
                        <a:rPr lang="en-US" sz="1200">
                          <a:effectLst/>
                        </a:rPr>
                        <a:t>Other Certifications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4136035203"/>
                  </a:ext>
                </a:extLst>
              </a:tr>
              <a:tr h="567159">
                <a:tc>
                  <a:txBody>
                    <a:bodyPr/>
                    <a:lstStyle/>
                    <a:p>
                      <a:pPr marL="0" marR="0">
                        <a:lnSpc>
                          <a:spcPct val="107000"/>
                        </a:lnSpc>
                        <a:spcBef>
                          <a:spcPts val="0"/>
                        </a:spcBef>
                        <a:spcAft>
                          <a:spcPts val="0"/>
                        </a:spcAft>
                      </a:pPr>
                      <a:r>
                        <a:rPr lang="en-US" sz="1200">
                          <a:effectLst/>
                        </a:rPr>
                        <a:t>Green Globe</a:t>
                      </a:r>
                    </a:p>
                    <a:p>
                      <a:pPr marL="0" marR="0">
                        <a:lnSpc>
                          <a:spcPct val="107000"/>
                        </a:lnSpc>
                        <a:spcBef>
                          <a:spcPts val="0"/>
                        </a:spcBef>
                        <a:spcAft>
                          <a:spcPts val="0"/>
                        </a:spcAft>
                      </a:pPr>
                      <a:r>
                        <a:rPr lang="en-US" sz="1200">
                          <a:effectLst/>
                        </a:rPr>
                        <a:t>(2004) www.greenglobe.com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International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New Construction</a:t>
                      </a:r>
                    </a:p>
                    <a:p>
                      <a:pPr marL="0" marR="0">
                        <a:lnSpc>
                          <a:spcPct val="107000"/>
                        </a:lnSpc>
                        <a:spcBef>
                          <a:spcPts val="0"/>
                        </a:spcBef>
                        <a:spcAft>
                          <a:spcPts val="0"/>
                        </a:spcAft>
                      </a:pPr>
                      <a:r>
                        <a:rPr lang="en-US" sz="1200">
                          <a:effectLst/>
                        </a:rPr>
                        <a:t>Existing Buildings</a:t>
                      </a:r>
                    </a:p>
                    <a:p>
                      <a:pPr marL="0" marR="0">
                        <a:lnSpc>
                          <a:spcPct val="107000"/>
                        </a:lnSpc>
                        <a:spcBef>
                          <a:spcPts val="0"/>
                        </a:spcBef>
                        <a:spcAft>
                          <a:spcPts val="0"/>
                        </a:spcAft>
                      </a:pPr>
                      <a:r>
                        <a:rPr lang="en-US" sz="1200">
                          <a:effectLst/>
                        </a:rPr>
                        <a:t>Interiors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124 (2018)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Los Angeles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Department of Defense (DoD)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5113873"/>
                  </a:ext>
                </a:extLst>
              </a:tr>
              <a:tr h="567159">
                <a:tc>
                  <a:txBody>
                    <a:bodyPr/>
                    <a:lstStyle/>
                    <a:p>
                      <a:pPr marL="0" marR="0">
                        <a:lnSpc>
                          <a:spcPct val="107000"/>
                        </a:lnSpc>
                        <a:spcBef>
                          <a:spcPts val="0"/>
                        </a:spcBef>
                        <a:spcAft>
                          <a:spcPts val="0"/>
                        </a:spcAft>
                      </a:pPr>
                      <a:r>
                        <a:rPr lang="en-US" sz="1200">
                          <a:effectLst/>
                        </a:rPr>
                        <a:t>National Green Building Standard™ (NGBS)</a:t>
                      </a:r>
                    </a:p>
                    <a:p>
                      <a:pPr marL="0" marR="0">
                        <a:lnSpc>
                          <a:spcPct val="107000"/>
                        </a:lnSpc>
                        <a:spcBef>
                          <a:spcPts val="0"/>
                        </a:spcBef>
                        <a:spcAft>
                          <a:spcPts val="0"/>
                        </a:spcAft>
                      </a:pPr>
                      <a:r>
                        <a:rPr lang="en-US" sz="1200">
                          <a:effectLst/>
                        </a:rPr>
                        <a:t>(2008) www.ngbs.com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National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Single-Family Homes  </a:t>
                      </a:r>
                    </a:p>
                    <a:p>
                      <a:pPr marL="0" marR="0">
                        <a:lnSpc>
                          <a:spcPct val="107000"/>
                        </a:lnSpc>
                        <a:spcBef>
                          <a:spcPts val="0"/>
                        </a:spcBef>
                        <a:spcAft>
                          <a:spcPts val="0"/>
                        </a:spcAft>
                      </a:pPr>
                      <a:r>
                        <a:rPr lang="en-US" sz="1200">
                          <a:effectLst/>
                        </a:rPr>
                        <a:t>Multifamily Buildings </a:t>
                      </a:r>
                    </a:p>
                    <a:p>
                      <a:pPr marL="0" marR="0">
                        <a:lnSpc>
                          <a:spcPct val="107000"/>
                        </a:lnSpc>
                        <a:spcBef>
                          <a:spcPts val="0"/>
                        </a:spcBef>
                        <a:spcAft>
                          <a:spcPts val="0"/>
                        </a:spcAft>
                      </a:pPr>
                      <a:r>
                        <a:rPr lang="en-US" sz="1200">
                          <a:effectLst/>
                        </a:rPr>
                        <a:t>Land Developments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1,058 (2018)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Upper Marlboro, Md.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American National Standards Institute (ANSI).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228281"/>
                  </a:ext>
                </a:extLst>
              </a:tr>
              <a:tr h="738636">
                <a:tc>
                  <a:txBody>
                    <a:bodyPr/>
                    <a:lstStyle/>
                    <a:p>
                      <a:pPr marL="0" marR="0">
                        <a:lnSpc>
                          <a:spcPct val="107000"/>
                        </a:lnSpc>
                        <a:spcBef>
                          <a:spcPts val="0"/>
                        </a:spcBef>
                        <a:spcAft>
                          <a:spcPts val="0"/>
                        </a:spcAft>
                      </a:pPr>
                      <a:r>
                        <a:rPr lang="en-US" sz="1200">
                          <a:effectLst/>
                        </a:rPr>
                        <a:t>U.S. Green Building Council (USGBC)</a:t>
                      </a:r>
                    </a:p>
                    <a:p>
                      <a:pPr marL="0" marR="0">
                        <a:lnSpc>
                          <a:spcPct val="107000"/>
                        </a:lnSpc>
                        <a:spcBef>
                          <a:spcPts val="0"/>
                        </a:spcBef>
                        <a:spcAft>
                          <a:spcPts val="0"/>
                        </a:spcAft>
                      </a:pPr>
                      <a:r>
                        <a:rPr lang="en-US" sz="1200">
                          <a:effectLst/>
                        </a:rPr>
                        <a:t>(1993) www.new.usgbc.org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International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Homes</a:t>
                      </a:r>
                    </a:p>
                    <a:p>
                      <a:pPr marL="0" marR="0">
                        <a:lnSpc>
                          <a:spcPct val="107000"/>
                        </a:lnSpc>
                        <a:spcBef>
                          <a:spcPts val="0"/>
                        </a:spcBef>
                        <a:spcAft>
                          <a:spcPts val="0"/>
                        </a:spcAft>
                      </a:pPr>
                      <a:r>
                        <a:rPr lang="en-US" sz="1200">
                          <a:effectLst/>
                        </a:rPr>
                        <a:t>Multifamily</a:t>
                      </a:r>
                    </a:p>
                    <a:p>
                      <a:pPr marL="0" marR="0">
                        <a:lnSpc>
                          <a:spcPct val="107000"/>
                        </a:lnSpc>
                        <a:spcBef>
                          <a:spcPts val="0"/>
                        </a:spcBef>
                        <a:spcAft>
                          <a:spcPts val="0"/>
                        </a:spcAft>
                      </a:pPr>
                      <a:r>
                        <a:rPr lang="en-US" sz="1200">
                          <a:effectLst/>
                        </a:rPr>
                        <a:t>Commercial</a:t>
                      </a:r>
                    </a:p>
                    <a:p>
                      <a:pPr marL="0" marR="0">
                        <a:lnSpc>
                          <a:spcPct val="107000"/>
                        </a:lnSpc>
                        <a:spcBef>
                          <a:spcPts val="0"/>
                        </a:spcBef>
                        <a:spcAft>
                          <a:spcPts val="0"/>
                        </a:spcAft>
                      </a:pPr>
                      <a:r>
                        <a:rPr lang="en-US" sz="1200">
                          <a:effectLst/>
                        </a:rPr>
                        <a:t>Cities/Communities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1,422 (2017)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Washington, D.C.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U.S. Conference of Mayors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0426091"/>
                  </a:ext>
                </a:extLst>
              </a:tr>
            </a:tbl>
          </a:graphicData>
        </a:graphic>
      </p:graphicFrame>
    </p:spTree>
    <p:extLst>
      <p:ext uri="{BB962C8B-B14F-4D97-AF65-F5344CB8AC3E}">
        <p14:creationId xmlns:p14="http://schemas.microsoft.com/office/powerpoint/2010/main" val="123112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t>           </a:t>
            </a:r>
            <a:r>
              <a:rPr lang="en-US" altLang="en-US" b="1" dirty="0"/>
              <a:t>About </a:t>
            </a:r>
            <a:r>
              <a:rPr lang="en-US" altLang="en-US" b="1" dirty="0">
                <a:solidFill>
                  <a:srgbClr val="2A7E2A"/>
                </a:solidFill>
              </a:rPr>
              <a:t>Florida Green</a:t>
            </a:r>
          </a:p>
        </p:txBody>
      </p:sp>
      <p:sp>
        <p:nvSpPr>
          <p:cNvPr id="5123" name="Content Placeholder 2"/>
          <p:cNvSpPr>
            <a:spLocks noGrp="1"/>
          </p:cNvSpPr>
          <p:nvPr>
            <p:ph idx="1"/>
          </p:nvPr>
        </p:nvSpPr>
        <p:spPr>
          <a:xfrm>
            <a:off x="341523" y="1864793"/>
            <a:ext cx="8460954" cy="4244177"/>
          </a:xfrm>
        </p:spPr>
        <p:txBody>
          <a:bodyPr/>
          <a:lstStyle/>
          <a:p>
            <a:pPr eaLnBrk="1" hangingPunct="1">
              <a:spcAft>
                <a:spcPts val="800"/>
              </a:spcAft>
            </a:pPr>
            <a:r>
              <a:rPr lang="en-US" altLang="en-US" sz="2800" dirty="0"/>
              <a:t>With over 20,000 certifications and registrations to date, FGBC is by far the  state’s largest certifier of green residential and commercial construction, communities and local governments.</a:t>
            </a:r>
          </a:p>
          <a:p>
            <a:pPr eaLnBrk="1" hangingPunct="1">
              <a:spcAft>
                <a:spcPts val="800"/>
              </a:spcAft>
            </a:pPr>
            <a:r>
              <a:rPr lang="en-US" altLang="en-US" sz="2800" dirty="0"/>
              <a:t>Florida Green are the only standards developed with Florida-specific criteria. </a:t>
            </a:r>
          </a:p>
          <a:p>
            <a:pPr eaLnBrk="1" hangingPunct="1">
              <a:spcAft>
                <a:spcPts val="800"/>
              </a:spcAft>
            </a:pPr>
            <a:r>
              <a:rPr lang="en-US" altLang="en-US" sz="2800" dirty="0"/>
              <a:t>They address Florida’s hot-humid climate, environment, unique topography, geology and natural disasters.</a:t>
            </a:r>
          </a:p>
        </p:txBody>
      </p:sp>
    </p:spTree>
    <p:extLst>
      <p:ext uri="{BB962C8B-B14F-4D97-AF65-F5344CB8AC3E}">
        <p14:creationId xmlns:p14="http://schemas.microsoft.com/office/powerpoint/2010/main" val="39597246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57" y="154236"/>
            <a:ext cx="7169972" cy="705077"/>
          </a:xfrm>
        </p:spPr>
        <p:txBody>
          <a:bodyPr/>
          <a:lstStyle/>
          <a:p>
            <a:r>
              <a:rPr lang="en-US" dirty="0">
                <a:solidFill>
                  <a:srgbClr val="FFFF00"/>
                </a:solidFill>
                <a:highlight>
                  <a:srgbClr val="000080"/>
                </a:highlight>
              </a:rPr>
              <a:t>Climate Specific Requirements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03" y="980500"/>
            <a:ext cx="7903880" cy="5341861"/>
          </a:xfrm>
          <a:prstGeom prst="rect">
            <a:avLst/>
          </a:prstGeom>
        </p:spPr>
      </p:pic>
    </p:spTree>
    <p:extLst>
      <p:ext uri="{BB962C8B-B14F-4D97-AF65-F5344CB8AC3E}">
        <p14:creationId xmlns:p14="http://schemas.microsoft.com/office/powerpoint/2010/main" val="57870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0313" y="282575"/>
            <a:ext cx="6019800" cy="1074738"/>
          </a:xfrm>
        </p:spPr>
        <p:txBody>
          <a:bodyPr/>
          <a:lstStyle/>
          <a:p>
            <a:pPr eaLnBrk="1" hangingPunct="1"/>
            <a:r>
              <a:rPr lang="en-US" altLang="en-US" b="1" dirty="0"/>
              <a:t>FGBC’s </a:t>
            </a:r>
            <a:r>
              <a:rPr lang="en-US" altLang="en-US" b="1" dirty="0">
                <a:solidFill>
                  <a:srgbClr val="2A7E2A"/>
                </a:solidFill>
              </a:rPr>
              <a:t>Florida Green </a:t>
            </a:r>
            <a:r>
              <a:rPr lang="en-US" altLang="en-US" b="1" dirty="0"/>
              <a:t>Certification</a:t>
            </a:r>
          </a:p>
        </p:txBody>
      </p:sp>
      <p:sp>
        <p:nvSpPr>
          <p:cNvPr id="20483" name="Rectangle 3"/>
          <p:cNvSpPr>
            <a:spLocks noGrp="1" noChangeArrowheads="1"/>
          </p:cNvSpPr>
          <p:nvPr>
            <p:ph type="body" idx="4294967295"/>
          </p:nvPr>
        </p:nvSpPr>
        <p:spPr>
          <a:xfrm>
            <a:off x="342900" y="5014913"/>
            <a:ext cx="8801100" cy="984885"/>
          </a:xfrm>
        </p:spPr>
        <p:txBody>
          <a:bodyPr/>
          <a:lstStyle/>
          <a:p>
            <a:pPr lvl="1" eaLnBrk="1" hangingPunct="1">
              <a:buFont typeface="Wingdings" pitchFamily="2" charset="2"/>
              <a:buNone/>
            </a:pPr>
            <a:endParaRPr lang="en-US" altLang="en-US" dirty="0"/>
          </a:p>
          <a:p>
            <a:pPr eaLnBrk="1" hangingPunct="1"/>
            <a:endParaRPr lang="en-US" altLang="en-US" dirty="0"/>
          </a:p>
        </p:txBody>
      </p:sp>
      <p:sp>
        <p:nvSpPr>
          <p:cNvPr id="20484" name="Text Box 8"/>
          <p:cNvSpPr txBox="1">
            <a:spLocks noChangeArrowheads="1"/>
          </p:cNvSpPr>
          <p:nvPr/>
        </p:nvSpPr>
        <p:spPr bwMode="auto">
          <a:xfrm>
            <a:off x="507207" y="504666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en-US" altLang="en-US" sz="2000" dirty="0">
                <a:solidFill>
                  <a:schemeClr val="bg1"/>
                </a:solidFill>
                <a:latin typeface="Arial" pitchFamily="34" charset="0"/>
              </a:rPr>
              <a:t>Homes</a:t>
            </a:r>
            <a:r>
              <a:rPr lang="en-US" altLang="en-US" sz="2000" b="0" dirty="0">
                <a:solidFill>
                  <a:schemeClr val="tx1"/>
                </a:solidFill>
                <a:latin typeface="Arial" pitchFamily="34" charset="0"/>
              </a:rPr>
              <a:t>	</a:t>
            </a:r>
          </a:p>
        </p:txBody>
      </p:sp>
      <p:sp>
        <p:nvSpPr>
          <p:cNvPr id="20485" name="Text Box 9"/>
          <p:cNvSpPr txBox="1">
            <a:spLocks noChangeArrowheads="1"/>
          </p:cNvSpPr>
          <p:nvPr/>
        </p:nvSpPr>
        <p:spPr bwMode="auto">
          <a:xfrm>
            <a:off x="1838528" y="5046663"/>
            <a:ext cx="194527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en-US" altLang="en-US" sz="2000" dirty="0">
                <a:solidFill>
                  <a:schemeClr val="bg1"/>
                </a:solidFill>
                <a:latin typeface="Arial" pitchFamily="34" charset="0"/>
              </a:rPr>
              <a:t>Development</a:t>
            </a:r>
            <a:r>
              <a:rPr lang="en-US" altLang="en-US" sz="2000" b="0" dirty="0">
                <a:solidFill>
                  <a:schemeClr val="bg1"/>
                </a:solidFill>
                <a:latin typeface="Arial" pitchFamily="34" charset="0"/>
              </a:rPr>
              <a:t>s	</a:t>
            </a:r>
          </a:p>
        </p:txBody>
      </p:sp>
      <p:sp>
        <p:nvSpPr>
          <p:cNvPr id="20486" name="Text Box 10"/>
          <p:cNvSpPr txBox="1">
            <a:spLocks noChangeArrowheads="1"/>
          </p:cNvSpPr>
          <p:nvPr/>
        </p:nvSpPr>
        <p:spPr bwMode="auto">
          <a:xfrm>
            <a:off x="3860007" y="5057775"/>
            <a:ext cx="173637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en-US" altLang="en-US" sz="2000" dirty="0">
                <a:solidFill>
                  <a:schemeClr val="bg1"/>
                </a:solidFill>
                <a:latin typeface="Arial" pitchFamily="34" charset="0"/>
              </a:rPr>
              <a:t>Local</a:t>
            </a:r>
          </a:p>
          <a:p>
            <a:pPr>
              <a:spcBef>
                <a:spcPct val="0"/>
              </a:spcBef>
              <a:buFontTx/>
              <a:buNone/>
            </a:pPr>
            <a:r>
              <a:rPr lang="en-US" altLang="en-US" sz="2000" dirty="0">
                <a:solidFill>
                  <a:schemeClr val="bg1"/>
                </a:solidFill>
                <a:latin typeface="Arial" pitchFamily="34" charset="0"/>
              </a:rPr>
              <a:t>Government</a:t>
            </a:r>
          </a:p>
          <a:p>
            <a:pPr>
              <a:spcBef>
                <a:spcPct val="0"/>
              </a:spcBef>
              <a:buFontTx/>
              <a:buNone/>
            </a:pPr>
            <a:r>
              <a:rPr lang="en-US" altLang="en-US" sz="1800" b="0" dirty="0">
                <a:solidFill>
                  <a:schemeClr val="bg1"/>
                </a:solidFill>
                <a:latin typeface="Arial" pitchFamily="34" charset="0"/>
              </a:rPr>
              <a:t>Cities/Counties</a:t>
            </a:r>
          </a:p>
        </p:txBody>
      </p:sp>
      <p:sp>
        <p:nvSpPr>
          <p:cNvPr id="20487" name="Text Box 11"/>
          <p:cNvSpPr txBox="1">
            <a:spLocks noChangeArrowheads="1"/>
          </p:cNvSpPr>
          <p:nvPr/>
        </p:nvSpPr>
        <p:spPr bwMode="auto">
          <a:xfrm>
            <a:off x="5460207" y="5046663"/>
            <a:ext cx="1651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en-US" altLang="en-US" sz="2000" dirty="0">
                <a:solidFill>
                  <a:schemeClr val="bg1"/>
                </a:solidFill>
                <a:latin typeface="Arial" pitchFamily="34" charset="0"/>
              </a:rPr>
              <a:t>Commercial</a:t>
            </a:r>
          </a:p>
        </p:txBody>
      </p:sp>
      <p:sp>
        <p:nvSpPr>
          <p:cNvPr id="20488" name="Text Box 12"/>
          <p:cNvSpPr txBox="1">
            <a:spLocks noChangeArrowheads="1"/>
          </p:cNvSpPr>
          <p:nvPr/>
        </p:nvSpPr>
        <p:spPr bwMode="auto">
          <a:xfrm>
            <a:off x="7212807" y="5046663"/>
            <a:ext cx="15520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spcBef>
                <a:spcPct val="0"/>
              </a:spcBef>
              <a:buFontTx/>
              <a:buNone/>
            </a:pPr>
            <a:r>
              <a:rPr lang="en-US" altLang="en-US" sz="2000" dirty="0">
                <a:solidFill>
                  <a:schemeClr val="bg1"/>
                </a:solidFill>
                <a:latin typeface="Arial" pitchFamily="34" charset="0"/>
              </a:rPr>
              <a:t>High Rise</a:t>
            </a:r>
          </a:p>
          <a:p>
            <a:pPr>
              <a:spcBef>
                <a:spcPct val="0"/>
              </a:spcBef>
              <a:buFontTx/>
              <a:buNone/>
            </a:pPr>
            <a:r>
              <a:rPr lang="en-US" altLang="en-US" sz="2000" dirty="0">
                <a:solidFill>
                  <a:schemeClr val="bg1"/>
                </a:solidFill>
                <a:latin typeface="Arial" pitchFamily="34" charset="0"/>
              </a:rPr>
              <a:t>Residential</a:t>
            </a:r>
          </a:p>
        </p:txBody>
      </p:sp>
      <p:graphicFrame>
        <p:nvGraphicFramePr>
          <p:cNvPr id="20490" name="Object 2"/>
          <p:cNvGraphicFramePr>
            <a:graphicFrameLocks noChangeAspect="1"/>
          </p:cNvGraphicFramePr>
          <p:nvPr>
            <p:extLst>
              <p:ext uri="{D42A27DB-BD31-4B8C-83A1-F6EECF244321}">
                <p14:modId xmlns:p14="http://schemas.microsoft.com/office/powerpoint/2010/main" val="3529700408"/>
              </p:ext>
            </p:extLst>
          </p:nvPr>
        </p:nvGraphicFramePr>
        <p:xfrm>
          <a:off x="5503069" y="2921000"/>
          <a:ext cx="1482725" cy="1917700"/>
        </p:xfrm>
        <a:graphic>
          <a:graphicData uri="http://schemas.openxmlformats.org/presentationml/2006/ole">
            <mc:AlternateContent xmlns:mc="http://schemas.openxmlformats.org/markup-compatibility/2006">
              <mc:Choice xmlns:v="urn:schemas-microsoft-com:vml" Requires="v">
                <p:oleObj spid="_x0000_s21611" name="Acrobat Document" r:id="rId3" imgW="5829199" imgH="7543800" progId="AcroExch.Document.7">
                  <p:embed/>
                </p:oleObj>
              </mc:Choice>
              <mc:Fallback>
                <p:oleObj name="Acrobat Document" r:id="rId3" imgW="5829199" imgH="75438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069" y="2921000"/>
                        <a:ext cx="1482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1" name="Object 3"/>
          <p:cNvGraphicFramePr>
            <a:graphicFrameLocks noChangeAspect="1"/>
          </p:cNvGraphicFramePr>
          <p:nvPr>
            <p:extLst>
              <p:ext uri="{D42A27DB-BD31-4B8C-83A1-F6EECF244321}">
                <p14:modId xmlns:p14="http://schemas.microsoft.com/office/powerpoint/2010/main" val="1563270373"/>
              </p:ext>
            </p:extLst>
          </p:nvPr>
        </p:nvGraphicFramePr>
        <p:xfrm>
          <a:off x="7374732" y="2940050"/>
          <a:ext cx="1473200" cy="1908175"/>
        </p:xfrm>
        <a:graphic>
          <a:graphicData uri="http://schemas.openxmlformats.org/presentationml/2006/ole">
            <mc:AlternateContent xmlns:mc="http://schemas.openxmlformats.org/markup-compatibility/2006">
              <mc:Choice xmlns:v="urn:schemas-microsoft-com:vml" Requires="v">
                <p:oleObj spid="_x0000_s21612" name="Acrobat Document" r:id="rId5" imgW="5829199" imgH="7543800" progId="AcroExch.Document.7">
                  <p:embed/>
                </p:oleObj>
              </mc:Choice>
              <mc:Fallback>
                <p:oleObj name="Acrobat Document" r:id="rId5" imgW="5829199" imgH="7543800" progId="AcroExch.Document.7">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4732" y="2940050"/>
                        <a:ext cx="14732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2" name="Object 4"/>
          <p:cNvGraphicFramePr>
            <a:graphicFrameLocks noChangeAspect="1"/>
          </p:cNvGraphicFramePr>
          <p:nvPr>
            <p:extLst>
              <p:ext uri="{D42A27DB-BD31-4B8C-83A1-F6EECF244321}">
                <p14:modId xmlns:p14="http://schemas.microsoft.com/office/powerpoint/2010/main" val="1853575041"/>
              </p:ext>
            </p:extLst>
          </p:nvPr>
        </p:nvGraphicFramePr>
        <p:xfrm>
          <a:off x="307182" y="2930525"/>
          <a:ext cx="1454150" cy="1881188"/>
        </p:xfrm>
        <a:graphic>
          <a:graphicData uri="http://schemas.openxmlformats.org/presentationml/2006/ole">
            <mc:AlternateContent xmlns:mc="http://schemas.openxmlformats.org/markup-compatibility/2006">
              <mc:Choice xmlns:v="urn:schemas-microsoft-com:vml" Requires="v">
                <p:oleObj spid="_x0000_s21613" name="Acrobat Document" r:id="rId7" imgW="5829199" imgH="7543800" progId="AcroExch.Document.7">
                  <p:embed/>
                </p:oleObj>
              </mc:Choice>
              <mc:Fallback>
                <p:oleObj name="Acrobat Document" r:id="rId7" imgW="5829199" imgH="7543800" progId="AcroExch.Document.7">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2" y="2930525"/>
                        <a:ext cx="14541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3" name="Object 5"/>
          <p:cNvGraphicFramePr>
            <a:graphicFrameLocks noChangeAspect="1"/>
          </p:cNvGraphicFramePr>
          <p:nvPr>
            <p:extLst>
              <p:ext uri="{D42A27DB-BD31-4B8C-83A1-F6EECF244321}">
                <p14:modId xmlns:p14="http://schemas.microsoft.com/office/powerpoint/2010/main" val="1672899611"/>
              </p:ext>
            </p:extLst>
          </p:nvPr>
        </p:nvGraphicFramePr>
        <p:xfrm>
          <a:off x="2099469" y="2930525"/>
          <a:ext cx="1466850" cy="1898650"/>
        </p:xfrm>
        <a:graphic>
          <a:graphicData uri="http://schemas.openxmlformats.org/presentationml/2006/ole">
            <mc:AlternateContent xmlns:mc="http://schemas.openxmlformats.org/markup-compatibility/2006">
              <mc:Choice xmlns:v="urn:schemas-microsoft-com:vml" Requires="v">
                <p:oleObj spid="_x0000_s21614" name="Acrobat Document" r:id="rId9" imgW="5829199" imgH="7543800" progId="AcroExch.Document.7">
                  <p:embed/>
                </p:oleObj>
              </mc:Choice>
              <mc:Fallback>
                <p:oleObj name="Acrobat Document" r:id="rId9" imgW="5829199" imgH="7543800" progId="AcroExch.Document.7">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9469" y="2930525"/>
                        <a:ext cx="14668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4" name="Object 6"/>
          <p:cNvGraphicFramePr>
            <a:graphicFrameLocks noChangeAspect="1"/>
          </p:cNvGraphicFramePr>
          <p:nvPr>
            <p:extLst>
              <p:ext uri="{D42A27DB-BD31-4B8C-83A1-F6EECF244321}">
                <p14:modId xmlns:p14="http://schemas.microsoft.com/office/powerpoint/2010/main" val="1659467270"/>
              </p:ext>
            </p:extLst>
          </p:nvPr>
        </p:nvGraphicFramePr>
        <p:xfrm>
          <a:off x="3783807" y="2951163"/>
          <a:ext cx="1465262" cy="1897062"/>
        </p:xfrm>
        <a:graphic>
          <a:graphicData uri="http://schemas.openxmlformats.org/presentationml/2006/ole">
            <mc:AlternateContent xmlns:mc="http://schemas.openxmlformats.org/markup-compatibility/2006">
              <mc:Choice xmlns:v="urn:schemas-microsoft-com:vml" Requires="v">
                <p:oleObj spid="_x0000_s21615" name="Acrobat Document" r:id="rId11" imgW="5829199" imgH="7543800" progId="AcroExch.Document.7">
                  <p:embed/>
                </p:oleObj>
              </mc:Choice>
              <mc:Fallback>
                <p:oleObj name="Acrobat Document" r:id="rId11" imgW="5829199" imgH="7543800" progId="AcroExch.Document.7">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3807" y="2951163"/>
                        <a:ext cx="1465262"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5" name="Rectangle 14"/>
          <p:cNvSpPr>
            <a:spLocks noChangeArrowheads="1"/>
          </p:cNvSpPr>
          <p:nvPr/>
        </p:nvSpPr>
        <p:spPr bwMode="auto">
          <a:xfrm>
            <a:off x="417513" y="2095500"/>
            <a:ext cx="8564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a:spcBef>
                <a:spcPct val="0"/>
              </a:spcBef>
              <a:spcAft>
                <a:spcPct val="30000"/>
              </a:spcAft>
              <a:buFontTx/>
              <a:buNone/>
            </a:pPr>
            <a:r>
              <a:rPr lang="en-US" altLang="en-US" sz="4000" dirty="0">
                <a:cs typeface="Calibri" panose="020F0502020204030204" pitchFamily="34" charset="0"/>
              </a:rPr>
              <a:t>FGBC Has Developed 5 Standards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7B2-319B-4A00-8CEB-00DB31F21505}"/>
              </a:ext>
            </a:extLst>
          </p:cNvPr>
          <p:cNvSpPr>
            <a:spLocks noGrp="1"/>
          </p:cNvSpPr>
          <p:nvPr>
            <p:ph type="title"/>
          </p:nvPr>
        </p:nvSpPr>
        <p:spPr/>
        <p:txBody>
          <a:bodyPr/>
          <a:lstStyle/>
          <a:p>
            <a:r>
              <a:rPr lang="en-US" dirty="0"/>
              <a:t>           </a:t>
            </a:r>
            <a:r>
              <a:rPr lang="en-US" b="1" dirty="0"/>
              <a:t>Single-Family Homes</a:t>
            </a:r>
          </a:p>
        </p:txBody>
      </p:sp>
      <p:pic>
        <p:nvPicPr>
          <p:cNvPr id="5" name="Picture 4">
            <a:extLst>
              <a:ext uri="{FF2B5EF4-FFF2-40B4-BE49-F238E27FC236}">
                <a16:creationId xmlns:a16="http://schemas.microsoft.com/office/drawing/2014/main" id="{B910930A-D751-4DD6-8F88-E15F0B862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8297"/>
            <a:ext cx="5683045" cy="4262284"/>
          </a:xfrm>
          <a:prstGeom prst="rect">
            <a:avLst/>
          </a:prstGeom>
        </p:spPr>
      </p:pic>
      <p:sp>
        <p:nvSpPr>
          <p:cNvPr id="6" name="Rectangle 5">
            <a:extLst>
              <a:ext uri="{FF2B5EF4-FFF2-40B4-BE49-F238E27FC236}">
                <a16:creationId xmlns:a16="http://schemas.microsoft.com/office/drawing/2014/main" id="{9139DA1C-7314-436D-AAFD-9EB72BE82CAD}"/>
              </a:ext>
            </a:extLst>
          </p:cNvPr>
          <p:cNvSpPr/>
          <p:nvPr/>
        </p:nvSpPr>
        <p:spPr>
          <a:xfrm>
            <a:off x="5943600" y="1858297"/>
            <a:ext cx="3023419" cy="3139321"/>
          </a:xfrm>
          <a:prstGeom prst="rect">
            <a:avLst/>
          </a:prstGeom>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Citrus – 2</a:t>
            </a:r>
          </a:p>
          <a:p>
            <a:r>
              <a:rPr lang="en-US" sz="1800" dirty="0">
                <a:solidFill>
                  <a:schemeClr val="bg1"/>
                </a:solidFill>
                <a:latin typeface="Arial" panose="020B0604020202020204" pitchFamily="34" charset="0"/>
                <a:cs typeface="Arial" panose="020B0604020202020204" pitchFamily="34" charset="0"/>
              </a:rPr>
              <a:t>Hernando – 44</a:t>
            </a:r>
          </a:p>
          <a:p>
            <a:r>
              <a:rPr lang="en-US" sz="1800" dirty="0">
                <a:solidFill>
                  <a:schemeClr val="bg1"/>
                </a:solidFill>
                <a:latin typeface="Arial" panose="020B0604020202020204" pitchFamily="34" charset="0"/>
                <a:cs typeface="Arial" panose="020B0604020202020204" pitchFamily="34" charset="0"/>
              </a:rPr>
              <a:t>Hillsborough – 1,054 </a:t>
            </a:r>
          </a:p>
          <a:p>
            <a:r>
              <a:rPr lang="en-US" sz="1800" dirty="0">
                <a:solidFill>
                  <a:schemeClr val="bg1"/>
                </a:solidFill>
                <a:latin typeface="Arial" panose="020B0604020202020204" pitchFamily="34" charset="0"/>
                <a:cs typeface="Arial" panose="020B0604020202020204" pitchFamily="34" charset="0"/>
              </a:rPr>
              <a:t>Manatee – 5,175</a:t>
            </a:r>
          </a:p>
          <a:p>
            <a:r>
              <a:rPr lang="en-US" sz="1800" dirty="0">
                <a:solidFill>
                  <a:schemeClr val="bg1"/>
                </a:solidFill>
                <a:latin typeface="Arial" panose="020B0604020202020204" pitchFamily="34" charset="0"/>
                <a:cs typeface="Arial" panose="020B0604020202020204" pitchFamily="34" charset="0"/>
              </a:rPr>
              <a:t>Pasco – 552</a:t>
            </a:r>
          </a:p>
          <a:p>
            <a:r>
              <a:rPr lang="en-US" sz="1800" dirty="0">
                <a:solidFill>
                  <a:schemeClr val="bg1"/>
                </a:solidFill>
                <a:latin typeface="Arial" panose="020B0604020202020204" pitchFamily="34" charset="0"/>
                <a:cs typeface="Arial" panose="020B0604020202020204" pitchFamily="34" charset="0"/>
              </a:rPr>
              <a:t>Pinellas – 141</a:t>
            </a:r>
          </a:p>
          <a:p>
            <a:r>
              <a:rPr lang="en-US" sz="1800" dirty="0">
                <a:solidFill>
                  <a:schemeClr val="bg1"/>
                </a:solidFill>
                <a:latin typeface="Arial" panose="020B0604020202020204" pitchFamily="34" charset="0"/>
                <a:cs typeface="Arial" panose="020B0604020202020204" pitchFamily="34" charset="0"/>
              </a:rPr>
              <a:t>Sarasota – 1,786</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8,754 Homes Certified Tampa Bay Regional Area</a:t>
            </a:r>
          </a:p>
          <a:p>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34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7B2-319B-4A00-8CEB-00DB31F21505}"/>
              </a:ext>
            </a:extLst>
          </p:cNvPr>
          <p:cNvSpPr>
            <a:spLocks noGrp="1"/>
          </p:cNvSpPr>
          <p:nvPr>
            <p:ph type="title"/>
          </p:nvPr>
        </p:nvSpPr>
        <p:spPr/>
        <p:txBody>
          <a:bodyPr/>
          <a:lstStyle/>
          <a:p>
            <a:r>
              <a:rPr lang="en-US" dirty="0"/>
              <a:t>           </a:t>
            </a:r>
            <a:r>
              <a:rPr lang="en-US" b="1" dirty="0"/>
              <a:t>Land Developments</a:t>
            </a:r>
          </a:p>
        </p:txBody>
      </p:sp>
      <p:sp>
        <p:nvSpPr>
          <p:cNvPr id="3" name="Rectangle 2">
            <a:extLst>
              <a:ext uri="{FF2B5EF4-FFF2-40B4-BE49-F238E27FC236}">
                <a16:creationId xmlns:a16="http://schemas.microsoft.com/office/drawing/2014/main" id="{F22A0286-666A-4DEE-A8C2-DA7BEDCE4F93}"/>
              </a:ext>
            </a:extLst>
          </p:cNvPr>
          <p:cNvSpPr/>
          <p:nvPr/>
        </p:nvSpPr>
        <p:spPr>
          <a:xfrm>
            <a:off x="142569" y="1873044"/>
            <a:ext cx="3116826" cy="3139321"/>
          </a:xfrm>
          <a:prstGeom prst="rect">
            <a:avLst/>
          </a:prstGeom>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Lakewood Ranch – Sarasota/Manatee County, Florida</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Babcock Ranch – Charlotte/Lee County, Florida </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First FGBC Certified Platinum Level Land Development</a:t>
            </a:r>
          </a:p>
        </p:txBody>
      </p:sp>
      <p:pic>
        <p:nvPicPr>
          <p:cNvPr id="6" name="Picture 5">
            <a:extLst>
              <a:ext uri="{FF2B5EF4-FFF2-40B4-BE49-F238E27FC236}">
                <a16:creationId xmlns:a16="http://schemas.microsoft.com/office/drawing/2014/main" id="{25AEF547-7384-4685-A88D-05E91B501E11}"/>
              </a:ext>
            </a:extLst>
          </p:cNvPr>
          <p:cNvPicPr>
            <a:picLocks noChangeAspect="1"/>
          </p:cNvPicPr>
          <p:nvPr/>
        </p:nvPicPr>
        <p:blipFill>
          <a:blip r:embed="rId2"/>
          <a:stretch>
            <a:fillRect/>
          </a:stretch>
        </p:blipFill>
        <p:spPr>
          <a:xfrm>
            <a:off x="3398189" y="4465452"/>
            <a:ext cx="871387" cy="1093826"/>
          </a:xfrm>
          <a:prstGeom prst="rect">
            <a:avLst/>
          </a:prstGeom>
        </p:spPr>
      </p:pic>
      <p:pic>
        <p:nvPicPr>
          <p:cNvPr id="7" name="Picture 6">
            <a:extLst>
              <a:ext uri="{FF2B5EF4-FFF2-40B4-BE49-F238E27FC236}">
                <a16:creationId xmlns:a16="http://schemas.microsoft.com/office/drawing/2014/main" id="{CDC92CE2-DD04-4B4E-B2CD-1032761A1B03}"/>
              </a:ext>
            </a:extLst>
          </p:cNvPr>
          <p:cNvPicPr>
            <a:picLocks noChangeAspect="1"/>
          </p:cNvPicPr>
          <p:nvPr/>
        </p:nvPicPr>
        <p:blipFill>
          <a:blip r:embed="rId3"/>
          <a:stretch>
            <a:fillRect/>
          </a:stretch>
        </p:blipFill>
        <p:spPr>
          <a:xfrm>
            <a:off x="4718646" y="3828554"/>
            <a:ext cx="3895964" cy="1951382"/>
          </a:xfrm>
          <a:prstGeom prst="rect">
            <a:avLst/>
          </a:prstGeom>
        </p:spPr>
      </p:pic>
      <p:pic>
        <p:nvPicPr>
          <p:cNvPr id="8" name="Picture 7">
            <a:extLst>
              <a:ext uri="{FF2B5EF4-FFF2-40B4-BE49-F238E27FC236}">
                <a16:creationId xmlns:a16="http://schemas.microsoft.com/office/drawing/2014/main" id="{31013A74-F8D0-4028-92E8-06BAEC096F56}"/>
              </a:ext>
            </a:extLst>
          </p:cNvPr>
          <p:cNvPicPr>
            <a:picLocks noChangeAspect="1"/>
          </p:cNvPicPr>
          <p:nvPr/>
        </p:nvPicPr>
        <p:blipFill>
          <a:blip r:embed="rId4"/>
          <a:stretch>
            <a:fillRect/>
          </a:stretch>
        </p:blipFill>
        <p:spPr>
          <a:xfrm>
            <a:off x="4408371" y="1814043"/>
            <a:ext cx="3895965" cy="1887735"/>
          </a:xfrm>
          <a:prstGeom prst="rect">
            <a:avLst/>
          </a:prstGeom>
        </p:spPr>
      </p:pic>
    </p:spTree>
    <p:extLst>
      <p:ext uri="{BB962C8B-B14F-4D97-AF65-F5344CB8AC3E}">
        <p14:creationId xmlns:p14="http://schemas.microsoft.com/office/powerpoint/2010/main" val="108087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7B2-319B-4A00-8CEB-00DB31F21505}"/>
              </a:ext>
            </a:extLst>
          </p:cNvPr>
          <p:cNvSpPr>
            <a:spLocks noGrp="1"/>
          </p:cNvSpPr>
          <p:nvPr>
            <p:ph type="title"/>
          </p:nvPr>
        </p:nvSpPr>
        <p:spPr/>
        <p:txBody>
          <a:bodyPr/>
          <a:lstStyle/>
          <a:p>
            <a:r>
              <a:rPr lang="en-US" dirty="0"/>
              <a:t>           </a:t>
            </a:r>
            <a:r>
              <a:rPr lang="en-US" b="1" dirty="0"/>
              <a:t>Local Government</a:t>
            </a:r>
          </a:p>
        </p:txBody>
      </p:sp>
      <p:pic>
        <p:nvPicPr>
          <p:cNvPr id="5" name="Picture 4">
            <a:extLst>
              <a:ext uri="{FF2B5EF4-FFF2-40B4-BE49-F238E27FC236}">
                <a16:creationId xmlns:a16="http://schemas.microsoft.com/office/drawing/2014/main" id="{B910930A-D751-4DD6-8F88-E15F0B862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09" y="1731333"/>
            <a:ext cx="4032405" cy="2948169"/>
          </a:xfrm>
          <a:prstGeom prst="rect">
            <a:avLst/>
          </a:prstGeom>
        </p:spPr>
      </p:pic>
      <p:sp>
        <p:nvSpPr>
          <p:cNvPr id="3" name="TextBox 2">
            <a:extLst>
              <a:ext uri="{FF2B5EF4-FFF2-40B4-BE49-F238E27FC236}">
                <a16:creationId xmlns:a16="http://schemas.microsoft.com/office/drawing/2014/main" id="{A0177796-C2EC-4FF9-A74F-37BBEB92FBDA}"/>
              </a:ext>
            </a:extLst>
          </p:cNvPr>
          <p:cNvSpPr txBox="1"/>
          <p:nvPr/>
        </p:nvSpPr>
        <p:spPr>
          <a:xfrm>
            <a:off x="5683045" y="1681317"/>
            <a:ext cx="3460955" cy="1477328"/>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Manatee County First FGBC Platinum Certified County.</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Dunedin First FGBC Platinum Certified City.</a:t>
            </a:r>
          </a:p>
        </p:txBody>
      </p:sp>
      <p:pic>
        <p:nvPicPr>
          <p:cNvPr id="6" name="Content Placeholder 4">
            <a:extLst>
              <a:ext uri="{FF2B5EF4-FFF2-40B4-BE49-F238E27FC236}">
                <a16:creationId xmlns:a16="http://schemas.microsoft.com/office/drawing/2014/main" id="{EFBF5124-B8BC-4E1B-B0FC-94A06D950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34554" y="3288845"/>
            <a:ext cx="1233103" cy="45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E205C06-44F0-49CC-92B5-2D5D2742B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347" y="3080797"/>
            <a:ext cx="1014864" cy="1014864"/>
          </a:xfrm>
          <a:prstGeom prst="rect">
            <a:avLst/>
          </a:prstGeom>
        </p:spPr>
      </p:pic>
      <p:pic>
        <p:nvPicPr>
          <p:cNvPr id="8" name="Picture 7">
            <a:extLst>
              <a:ext uri="{FF2B5EF4-FFF2-40B4-BE49-F238E27FC236}">
                <a16:creationId xmlns:a16="http://schemas.microsoft.com/office/drawing/2014/main" id="{AD80316D-B879-4996-8163-02787491C535}"/>
              </a:ext>
            </a:extLst>
          </p:cNvPr>
          <p:cNvPicPr>
            <a:picLocks noChangeAspect="1"/>
          </p:cNvPicPr>
          <p:nvPr/>
        </p:nvPicPr>
        <p:blipFill>
          <a:blip r:embed="rId5"/>
          <a:stretch>
            <a:fillRect/>
          </a:stretch>
        </p:blipFill>
        <p:spPr>
          <a:xfrm>
            <a:off x="6254416" y="3516196"/>
            <a:ext cx="871387" cy="1093826"/>
          </a:xfrm>
          <a:prstGeom prst="rect">
            <a:avLst/>
          </a:prstGeom>
        </p:spPr>
      </p:pic>
      <p:pic>
        <p:nvPicPr>
          <p:cNvPr id="9" name="Picture 8">
            <a:extLst>
              <a:ext uri="{FF2B5EF4-FFF2-40B4-BE49-F238E27FC236}">
                <a16:creationId xmlns:a16="http://schemas.microsoft.com/office/drawing/2014/main" id="{61478B7C-5B57-4C3F-8203-4F56B59415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073" y="5085750"/>
            <a:ext cx="1366064" cy="760332"/>
          </a:xfrm>
          <a:prstGeom prst="rect">
            <a:avLst/>
          </a:prstGeom>
        </p:spPr>
      </p:pic>
      <p:pic>
        <p:nvPicPr>
          <p:cNvPr id="10" name="Picture 9">
            <a:extLst>
              <a:ext uri="{FF2B5EF4-FFF2-40B4-BE49-F238E27FC236}">
                <a16:creationId xmlns:a16="http://schemas.microsoft.com/office/drawing/2014/main" id="{C01C9A97-3392-4116-8C92-4D5051FBA1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3728" y="5085750"/>
            <a:ext cx="1348518" cy="760333"/>
          </a:xfrm>
          <a:prstGeom prst="rect">
            <a:avLst/>
          </a:prstGeom>
        </p:spPr>
      </p:pic>
      <p:pic>
        <p:nvPicPr>
          <p:cNvPr id="11" name="Content Placeholder 4">
            <a:extLst>
              <a:ext uri="{FF2B5EF4-FFF2-40B4-BE49-F238E27FC236}">
                <a16:creationId xmlns:a16="http://schemas.microsoft.com/office/drawing/2014/main" id="{5122F82A-0CB4-427E-86B4-FF8AC144E4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1837079" y="5020628"/>
            <a:ext cx="1348519" cy="6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1B8A76D-525B-4667-A7F0-3A7A4F172F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1754" y="5085750"/>
            <a:ext cx="1048739" cy="1033007"/>
          </a:xfrm>
          <a:prstGeom prst="rect">
            <a:avLst/>
          </a:prstGeom>
        </p:spPr>
      </p:pic>
      <p:pic>
        <p:nvPicPr>
          <p:cNvPr id="14" name="Picture 13">
            <a:extLst>
              <a:ext uri="{FF2B5EF4-FFF2-40B4-BE49-F238E27FC236}">
                <a16:creationId xmlns:a16="http://schemas.microsoft.com/office/drawing/2014/main" id="{573442A7-A864-4EEA-A0EE-6D036AB041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5481" y="5063665"/>
            <a:ext cx="1167498" cy="1105231"/>
          </a:xfrm>
          <a:prstGeom prst="rect">
            <a:avLst/>
          </a:prstGeom>
        </p:spPr>
      </p:pic>
      <p:pic>
        <p:nvPicPr>
          <p:cNvPr id="16" name="Picture 15">
            <a:extLst>
              <a:ext uri="{FF2B5EF4-FFF2-40B4-BE49-F238E27FC236}">
                <a16:creationId xmlns:a16="http://schemas.microsoft.com/office/drawing/2014/main" id="{DE1E5D54-3A96-4445-A3FF-711016DAC6A8}"/>
              </a:ext>
            </a:extLst>
          </p:cNvPr>
          <p:cNvPicPr>
            <a:picLocks noChangeAspect="1"/>
          </p:cNvPicPr>
          <p:nvPr/>
        </p:nvPicPr>
        <p:blipFill>
          <a:blip r:embed="rId11"/>
          <a:stretch>
            <a:fillRect/>
          </a:stretch>
        </p:blipFill>
        <p:spPr>
          <a:xfrm>
            <a:off x="127723" y="5118947"/>
            <a:ext cx="1540894" cy="483306"/>
          </a:xfrm>
          <a:prstGeom prst="rect">
            <a:avLst/>
          </a:prstGeom>
        </p:spPr>
      </p:pic>
    </p:spTree>
    <p:extLst>
      <p:ext uri="{BB962C8B-B14F-4D97-AF65-F5344CB8AC3E}">
        <p14:creationId xmlns:p14="http://schemas.microsoft.com/office/powerpoint/2010/main" val="316640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7B2-319B-4A00-8CEB-00DB31F21505}"/>
              </a:ext>
            </a:extLst>
          </p:cNvPr>
          <p:cNvSpPr>
            <a:spLocks noGrp="1"/>
          </p:cNvSpPr>
          <p:nvPr>
            <p:ph type="title"/>
          </p:nvPr>
        </p:nvSpPr>
        <p:spPr/>
        <p:txBody>
          <a:bodyPr/>
          <a:lstStyle/>
          <a:p>
            <a:r>
              <a:rPr lang="en-US" dirty="0"/>
              <a:t>           </a:t>
            </a:r>
            <a:r>
              <a:rPr lang="en-US" b="1" dirty="0"/>
              <a:t>Commercial Buildings</a:t>
            </a:r>
          </a:p>
        </p:txBody>
      </p:sp>
      <p:sp>
        <p:nvSpPr>
          <p:cNvPr id="3" name="Rectangle 2">
            <a:extLst>
              <a:ext uri="{FF2B5EF4-FFF2-40B4-BE49-F238E27FC236}">
                <a16:creationId xmlns:a16="http://schemas.microsoft.com/office/drawing/2014/main" id="{1D401C10-3312-49BB-B178-0B26C690BD1A}"/>
              </a:ext>
            </a:extLst>
          </p:cNvPr>
          <p:cNvSpPr/>
          <p:nvPr/>
        </p:nvSpPr>
        <p:spPr>
          <a:xfrm>
            <a:off x="0" y="-536213"/>
            <a:ext cx="3569109" cy="5632311"/>
          </a:xfrm>
          <a:prstGeom prst="rect">
            <a:avLst/>
          </a:prstGeom>
        </p:spPr>
        <p:txBody>
          <a:bodyPr wrap="square">
            <a:spAutoFit/>
          </a:bodyPr>
          <a:lstStyle/>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r>
              <a:rPr lang="en-US" sz="1800" dirty="0">
                <a:solidFill>
                  <a:schemeClr val="bg1"/>
                </a:solidFill>
                <a:latin typeface="Arial" panose="020B0604020202020204" pitchFamily="34" charset="0"/>
                <a:cs typeface="Arial" panose="020B0604020202020204" pitchFamily="34" charset="0"/>
              </a:rPr>
              <a:t>SMR (Schroeder Manatee Ranch) Office Building, Bradenton, Florida</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Harold Avenue Park Softball Field Concession Stand, Port Charlotte, Florida</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Chico’s NSSC (National Store Support Center) Fort Myers, Florida</a:t>
            </a:r>
          </a:p>
        </p:txBody>
      </p:sp>
      <p:pic>
        <p:nvPicPr>
          <p:cNvPr id="22530" name="Picture 2" descr="SMR Office Building">
            <a:extLst>
              <a:ext uri="{FF2B5EF4-FFF2-40B4-BE49-F238E27FC236}">
                <a16:creationId xmlns:a16="http://schemas.microsoft.com/office/drawing/2014/main" id="{AED1C23B-DA11-4812-8513-68F9D262A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410" y="1746590"/>
            <a:ext cx="3049963" cy="202536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D069EDBA-9F68-41C4-9A3C-8F7464F151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916" y="4147408"/>
            <a:ext cx="2529840" cy="189738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Chico's NSSC - Building 10">
            <a:extLst>
              <a:ext uri="{FF2B5EF4-FFF2-40B4-BE49-F238E27FC236}">
                <a16:creationId xmlns:a16="http://schemas.microsoft.com/office/drawing/2014/main" id="{B928057F-67B9-4970-A893-F573C280E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113" y="4100908"/>
            <a:ext cx="2529841" cy="193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8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7B2-319B-4A00-8CEB-00DB31F21505}"/>
              </a:ext>
            </a:extLst>
          </p:cNvPr>
          <p:cNvSpPr>
            <a:spLocks noGrp="1"/>
          </p:cNvSpPr>
          <p:nvPr>
            <p:ph type="title"/>
          </p:nvPr>
        </p:nvSpPr>
        <p:spPr/>
        <p:txBody>
          <a:bodyPr/>
          <a:lstStyle/>
          <a:p>
            <a:r>
              <a:rPr lang="en-US" dirty="0"/>
              <a:t>           </a:t>
            </a:r>
            <a:r>
              <a:rPr lang="en-US" b="1" dirty="0"/>
              <a:t>High-Rise Residential</a:t>
            </a:r>
          </a:p>
        </p:txBody>
      </p:sp>
      <p:sp>
        <p:nvSpPr>
          <p:cNvPr id="3" name="Rectangle 2">
            <a:extLst>
              <a:ext uri="{FF2B5EF4-FFF2-40B4-BE49-F238E27FC236}">
                <a16:creationId xmlns:a16="http://schemas.microsoft.com/office/drawing/2014/main" id="{8B96D37E-8F4C-4EFD-8A08-62998A51751B}"/>
              </a:ext>
            </a:extLst>
          </p:cNvPr>
          <p:cNvSpPr/>
          <p:nvPr/>
        </p:nvSpPr>
        <p:spPr>
          <a:xfrm>
            <a:off x="5751871" y="1858297"/>
            <a:ext cx="3392129" cy="3693319"/>
          </a:xfrm>
          <a:prstGeom prst="rect">
            <a:avLst/>
          </a:prstGeom>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Grand Palms Senior Apartments, Bradenton, Florida. </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Artisan Apartment Homes, Dunedin, Florida</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FGBC First Platinum certified High-Rise Residential project.</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Highest scoring FGBC High-Rise Residential project.</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72DB0B-DAF7-461F-B12D-4367896AE925}"/>
              </a:ext>
            </a:extLst>
          </p:cNvPr>
          <p:cNvPicPr>
            <a:picLocks noChangeAspect="1"/>
          </p:cNvPicPr>
          <p:nvPr/>
        </p:nvPicPr>
        <p:blipFill>
          <a:blip r:embed="rId3"/>
          <a:stretch>
            <a:fillRect/>
          </a:stretch>
        </p:blipFill>
        <p:spPr>
          <a:xfrm>
            <a:off x="405057" y="1982804"/>
            <a:ext cx="3509373" cy="1921684"/>
          </a:xfrm>
          <a:prstGeom prst="rect">
            <a:avLst/>
          </a:prstGeom>
        </p:spPr>
      </p:pic>
      <p:pic>
        <p:nvPicPr>
          <p:cNvPr id="8" name="Picture 7">
            <a:extLst>
              <a:ext uri="{FF2B5EF4-FFF2-40B4-BE49-F238E27FC236}">
                <a16:creationId xmlns:a16="http://schemas.microsoft.com/office/drawing/2014/main" id="{42F76614-1BAD-4A6C-BAFD-C11CB467632D}"/>
              </a:ext>
            </a:extLst>
          </p:cNvPr>
          <p:cNvPicPr>
            <a:picLocks noChangeAspect="1"/>
          </p:cNvPicPr>
          <p:nvPr/>
        </p:nvPicPr>
        <p:blipFill>
          <a:blip r:embed="rId4"/>
          <a:stretch>
            <a:fillRect/>
          </a:stretch>
        </p:blipFill>
        <p:spPr>
          <a:xfrm>
            <a:off x="4339310" y="2260246"/>
            <a:ext cx="1088850" cy="1366800"/>
          </a:xfrm>
          <a:prstGeom prst="rect">
            <a:avLst/>
          </a:prstGeom>
        </p:spPr>
      </p:pic>
      <p:pic>
        <p:nvPicPr>
          <p:cNvPr id="9" name="Picture 8">
            <a:extLst>
              <a:ext uri="{FF2B5EF4-FFF2-40B4-BE49-F238E27FC236}">
                <a16:creationId xmlns:a16="http://schemas.microsoft.com/office/drawing/2014/main" id="{E2F06623-0E90-4D59-9589-D00386640EF4}"/>
              </a:ext>
            </a:extLst>
          </p:cNvPr>
          <p:cNvPicPr>
            <a:picLocks noChangeAspect="1"/>
          </p:cNvPicPr>
          <p:nvPr/>
        </p:nvPicPr>
        <p:blipFill>
          <a:blip r:embed="rId5"/>
          <a:stretch>
            <a:fillRect/>
          </a:stretch>
        </p:blipFill>
        <p:spPr>
          <a:xfrm>
            <a:off x="279132" y="4076497"/>
            <a:ext cx="5149028" cy="2130303"/>
          </a:xfrm>
          <a:prstGeom prst="rect">
            <a:avLst/>
          </a:prstGeom>
        </p:spPr>
      </p:pic>
    </p:spTree>
    <p:extLst>
      <p:ext uri="{BB962C8B-B14F-4D97-AF65-F5344CB8AC3E}">
        <p14:creationId xmlns:p14="http://schemas.microsoft.com/office/powerpoint/2010/main" val="104604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sz="4000" b="1" dirty="0"/>
              <a:t>How it works?</a:t>
            </a:r>
            <a:endParaRPr lang="en-US" altLang="en-US" sz="4000" b="1" dirty="0">
              <a:solidFill>
                <a:srgbClr val="00B050"/>
              </a:solidFill>
            </a:endParaRPr>
          </a:p>
        </p:txBody>
      </p:sp>
      <p:pic>
        <p:nvPicPr>
          <p:cNvPr id="4" name="Content Placeholder 3">
            <a:extLst>
              <a:ext uri="{FF2B5EF4-FFF2-40B4-BE49-F238E27FC236}">
                <a16:creationId xmlns:a16="http://schemas.microsoft.com/office/drawing/2014/main" id="{8A18C655-D33B-45F8-919D-5366ADC87790}"/>
              </a:ext>
            </a:extLst>
          </p:cNvPr>
          <p:cNvPicPr>
            <a:picLocks noGrp="1" noChangeAspect="1"/>
          </p:cNvPicPr>
          <p:nvPr>
            <p:ph idx="1"/>
          </p:nvPr>
        </p:nvPicPr>
        <p:blipFill>
          <a:blip r:embed="rId3"/>
          <a:stretch>
            <a:fillRect/>
          </a:stretch>
        </p:blipFill>
        <p:spPr>
          <a:xfrm>
            <a:off x="457200" y="1789434"/>
            <a:ext cx="8229600" cy="4147494"/>
          </a:xfrm>
          <a:prstGeom prst="rect">
            <a:avLst/>
          </a:prstGeom>
        </p:spPr>
      </p:pic>
    </p:spTree>
    <p:extLst>
      <p:ext uri="{BB962C8B-B14F-4D97-AF65-F5344CB8AC3E}">
        <p14:creationId xmlns:p14="http://schemas.microsoft.com/office/powerpoint/2010/main" val="2953391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392679" y="274638"/>
            <a:ext cx="6596337" cy="1151206"/>
          </a:xfrm>
        </p:spPr>
        <p:txBody>
          <a:bodyPr/>
          <a:lstStyle/>
          <a:p>
            <a:pPr eaLnBrk="1" hangingPunct="1"/>
            <a:r>
              <a:rPr lang="en-US" altLang="en-US" b="1" dirty="0">
                <a:solidFill>
                  <a:srgbClr val="00B050"/>
                </a:solidFill>
              </a:rPr>
              <a:t>Green Building Workshop</a:t>
            </a:r>
          </a:p>
        </p:txBody>
      </p:sp>
      <p:sp>
        <p:nvSpPr>
          <p:cNvPr id="5123" name="Content Placeholder 2"/>
          <p:cNvSpPr>
            <a:spLocks noGrp="1"/>
          </p:cNvSpPr>
          <p:nvPr>
            <p:ph idx="1"/>
          </p:nvPr>
        </p:nvSpPr>
        <p:spPr>
          <a:xfrm>
            <a:off x="407624" y="1981526"/>
            <a:ext cx="8460954" cy="4114474"/>
          </a:xfrm>
        </p:spPr>
        <p:txBody>
          <a:bodyPr/>
          <a:lstStyle/>
          <a:p>
            <a:pPr marL="0" indent="0" eaLnBrk="1" hangingPunct="1">
              <a:spcAft>
                <a:spcPts val="800"/>
              </a:spcAft>
              <a:buNone/>
            </a:pPr>
            <a:endParaRPr lang="en-US" altLang="en-US" dirty="0"/>
          </a:p>
          <a:p>
            <a:pPr marL="0" indent="0" algn="ctr" eaLnBrk="1" hangingPunct="1">
              <a:spcAft>
                <a:spcPts val="800"/>
              </a:spcAft>
              <a:buNone/>
            </a:pPr>
            <a:r>
              <a:rPr lang="en-US" altLang="en-US" sz="3600" b="1" dirty="0"/>
              <a:t>C. J. Davila</a:t>
            </a:r>
          </a:p>
          <a:p>
            <a:pPr marL="0" indent="0" algn="ctr" eaLnBrk="1" hangingPunct="1">
              <a:spcAft>
                <a:spcPts val="800"/>
              </a:spcAft>
              <a:buNone/>
            </a:pPr>
            <a:r>
              <a:rPr lang="en-US" altLang="en-US" sz="3600" b="1" dirty="0"/>
              <a:t>Executive Director</a:t>
            </a:r>
          </a:p>
          <a:p>
            <a:pPr marL="0" indent="0" algn="ctr" eaLnBrk="1" hangingPunct="1">
              <a:spcAft>
                <a:spcPts val="800"/>
              </a:spcAft>
              <a:buNone/>
            </a:pPr>
            <a:r>
              <a:rPr lang="en-US" altLang="en-US" sz="3600" dirty="0"/>
              <a:t>Florida Green Building Coalition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sz="4000" b="1" dirty="0"/>
              <a:t>What are the costs?</a:t>
            </a:r>
            <a:endParaRPr lang="en-US" altLang="en-US" sz="4000" b="1" dirty="0">
              <a:solidFill>
                <a:srgbClr val="00B050"/>
              </a:solidFill>
            </a:endParaRPr>
          </a:p>
        </p:txBody>
      </p:sp>
      <p:sp>
        <p:nvSpPr>
          <p:cNvPr id="5123" name="Content Placeholder 2"/>
          <p:cNvSpPr>
            <a:spLocks noGrp="1"/>
          </p:cNvSpPr>
          <p:nvPr>
            <p:ph idx="1"/>
          </p:nvPr>
        </p:nvSpPr>
        <p:spPr>
          <a:xfrm>
            <a:off x="407624" y="1981526"/>
            <a:ext cx="8460954" cy="3548942"/>
          </a:xfrm>
        </p:spPr>
        <p:txBody>
          <a:bodyPr/>
          <a:lstStyle/>
          <a:p>
            <a:r>
              <a:rPr lang="en-US" sz="2000" dirty="0">
                <a:latin typeface="+mj-lt"/>
              </a:rPr>
              <a:t>Homes - $75-125 for certification</a:t>
            </a:r>
          </a:p>
          <a:p>
            <a:r>
              <a:rPr lang="en-US" sz="2000" dirty="0">
                <a:latin typeface="+mj-lt"/>
              </a:rPr>
              <a:t>High-Rise - $5,000 for certification</a:t>
            </a:r>
          </a:p>
          <a:p>
            <a:r>
              <a:rPr lang="en-US" sz="2000" dirty="0">
                <a:latin typeface="+mj-lt"/>
              </a:rPr>
              <a:t>Commercial - $2,000 - $6, 000 depending on building square footage</a:t>
            </a:r>
          </a:p>
          <a:p>
            <a:r>
              <a:rPr lang="en-US" sz="2000" dirty="0">
                <a:latin typeface="+mj-lt"/>
              </a:rPr>
              <a:t>Local Government - $3,000 - $6,000 depending on population</a:t>
            </a:r>
          </a:p>
          <a:p>
            <a:endParaRPr lang="en-US" sz="2000" dirty="0">
              <a:latin typeface="+mj-lt"/>
            </a:endParaRPr>
          </a:p>
          <a:p>
            <a:pPr marL="0" indent="0">
              <a:buNone/>
            </a:pPr>
            <a:r>
              <a:rPr lang="en-US" sz="2000" dirty="0">
                <a:latin typeface="+mj-lt"/>
              </a:rPr>
              <a:t>Additional certification costs for certifying agents, designated professionals, and membership requirements.</a:t>
            </a:r>
          </a:p>
          <a:p>
            <a:pPr marL="0" indent="0">
              <a:buNone/>
            </a:pPr>
            <a:endParaRPr lang="en-US" sz="2000" dirty="0">
              <a:latin typeface="+mj-lt"/>
            </a:endParaRPr>
          </a:p>
          <a:p>
            <a:pPr marL="0" indent="0">
              <a:buNone/>
            </a:pPr>
            <a:r>
              <a:rPr lang="en-US" sz="2000" dirty="0">
                <a:latin typeface="+mj-lt"/>
              </a:rPr>
              <a:t>Visit </a:t>
            </a:r>
            <a:r>
              <a:rPr lang="en-US" sz="2000" dirty="0">
                <a:latin typeface="+mj-lt"/>
                <a:hlinkClick r:id="rId3">
                  <a:extLst>
                    <a:ext uri="{A12FA001-AC4F-418D-AE19-62706E023703}">
                      <ahyp:hlinkClr xmlns:ahyp="http://schemas.microsoft.com/office/drawing/2018/hyperlinkcolor" xmlns="" val="tx"/>
                    </a:ext>
                  </a:extLst>
                </a:hlinkClick>
              </a:rPr>
              <a:t>www.floridagreenbuilding.org</a:t>
            </a:r>
            <a:r>
              <a:rPr lang="en-US" sz="2000" dirty="0">
                <a:latin typeface="+mj-lt"/>
              </a:rPr>
              <a:t> for a list of all fees and additional information.</a:t>
            </a:r>
          </a:p>
          <a:p>
            <a:endParaRPr lang="en-US" altLang="en-US" sz="2000" dirty="0"/>
          </a:p>
        </p:txBody>
      </p:sp>
    </p:spTree>
    <p:extLst>
      <p:ext uri="{BB962C8B-B14F-4D97-AF65-F5344CB8AC3E}">
        <p14:creationId xmlns:p14="http://schemas.microsoft.com/office/powerpoint/2010/main" val="41769294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43088" y="274638"/>
            <a:ext cx="6843712" cy="1143000"/>
          </a:xfrm>
        </p:spPr>
        <p:txBody>
          <a:bodyPr/>
          <a:lstStyle/>
          <a:p>
            <a:pPr eaLnBrk="1" hangingPunct="1"/>
            <a:r>
              <a:rPr lang="en-US" altLang="en-US" b="1" dirty="0">
                <a:solidFill>
                  <a:srgbClr val="00B050"/>
                </a:solidFill>
              </a:rPr>
              <a:t>‘Florida Green’ </a:t>
            </a:r>
            <a:r>
              <a:rPr lang="en-US" altLang="en-US" b="1" dirty="0"/>
              <a:t/>
            </a:r>
            <a:br>
              <a:rPr lang="en-US" altLang="en-US" b="1" dirty="0"/>
            </a:br>
            <a:r>
              <a:rPr lang="en-US" altLang="en-US" b="1" dirty="0"/>
              <a:t>by the Numbers</a:t>
            </a:r>
          </a:p>
        </p:txBody>
      </p:sp>
      <p:sp>
        <p:nvSpPr>
          <p:cNvPr id="17411" name="Rectangle 3"/>
          <p:cNvSpPr>
            <a:spLocks noGrp="1" noChangeArrowheads="1"/>
          </p:cNvSpPr>
          <p:nvPr>
            <p:ph idx="1"/>
          </p:nvPr>
        </p:nvSpPr>
        <p:spPr>
          <a:xfrm>
            <a:off x="593387" y="1643975"/>
            <a:ext cx="8093413" cy="4679004"/>
          </a:xfrm>
        </p:spPr>
        <p:txBody>
          <a:bodyPr/>
          <a:lstStyle/>
          <a:p>
            <a:pPr marL="0" indent="0" algn="ctr" eaLnBrk="1" hangingPunct="1">
              <a:spcAft>
                <a:spcPct val="40000"/>
              </a:spcAft>
              <a:buNone/>
            </a:pPr>
            <a:r>
              <a:rPr lang="en-US" altLang="en-US" sz="3600" b="1" dirty="0"/>
              <a:t>20,701 </a:t>
            </a:r>
            <a:r>
              <a:rPr lang="en-US" altLang="en-US" sz="3600" dirty="0"/>
              <a:t>Projects Certified</a:t>
            </a:r>
          </a:p>
          <a:p>
            <a:pPr eaLnBrk="1" hangingPunct="1">
              <a:spcAft>
                <a:spcPct val="40000"/>
              </a:spcAft>
            </a:pPr>
            <a:r>
              <a:rPr lang="en-US" altLang="en-US" b="1" u="sng" dirty="0"/>
              <a:t>20,550</a:t>
            </a:r>
            <a:r>
              <a:rPr lang="en-US" altLang="en-US" b="1" dirty="0"/>
              <a:t>  </a:t>
            </a:r>
            <a:r>
              <a:rPr lang="en-US" altLang="en-US" dirty="0"/>
              <a:t>‘Florida Green’ Homes</a:t>
            </a:r>
          </a:p>
          <a:p>
            <a:pPr eaLnBrk="1" hangingPunct="1">
              <a:spcAft>
                <a:spcPct val="40000"/>
              </a:spcAft>
            </a:pPr>
            <a:r>
              <a:rPr lang="en-US" altLang="en-US" b="1" u="sng" dirty="0"/>
              <a:t>22 </a:t>
            </a:r>
            <a:r>
              <a:rPr lang="en-US" altLang="en-US" dirty="0"/>
              <a:t>Commercial Buildings</a:t>
            </a:r>
          </a:p>
          <a:p>
            <a:pPr eaLnBrk="1" hangingPunct="1">
              <a:spcAft>
                <a:spcPct val="40000"/>
              </a:spcAft>
            </a:pPr>
            <a:r>
              <a:rPr lang="en-US" altLang="en-US" b="1" u="sng" dirty="0"/>
              <a:t>14</a:t>
            </a:r>
            <a:r>
              <a:rPr lang="en-US" altLang="en-US" b="1" dirty="0"/>
              <a:t> </a:t>
            </a:r>
            <a:r>
              <a:rPr lang="en-US" altLang="en-US" dirty="0"/>
              <a:t>Land Development Projects</a:t>
            </a:r>
          </a:p>
          <a:p>
            <a:pPr eaLnBrk="1" hangingPunct="1">
              <a:spcAft>
                <a:spcPct val="40000"/>
              </a:spcAft>
            </a:pPr>
            <a:r>
              <a:rPr lang="en-US" altLang="en-US" b="1" u="sng" dirty="0"/>
              <a:t>78</a:t>
            </a:r>
            <a:r>
              <a:rPr lang="en-US" altLang="en-US" dirty="0"/>
              <a:t> Local Governments </a:t>
            </a:r>
          </a:p>
          <a:p>
            <a:pPr eaLnBrk="1" hangingPunct="1">
              <a:spcAft>
                <a:spcPct val="40000"/>
              </a:spcAft>
            </a:pPr>
            <a:r>
              <a:rPr lang="en-US" altLang="en-US" b="1" u="sng" dirty="0"/>
              <a:t>37</a:t>
            </a:r>
            <a:r>
              <a:rPr lang="en-US" altLang="en-US" dirty="0"/>
              <a:t> Hi-Rise Residential Buildings</a:t>
            </a:r>
          </a:p>
          <a:p>
            <a:pPr eaLnBrk="1" hangingPunct="1">
              <a:spcAft>
                <a:spcPct val="40000"/>
              </a:spcAft>
            </a:pPr>
            <a:endParaRPr lang="en-US" altLang="en-US" dirty="0"/>
          </a:p>
        </p:txBody>
      </p:sp>
    </p:spTree>
    <p:extLst>
      <p:ext uri="{BB962C8B-B14F-4D97-AF65-F5344CB8AC3E}">
        <p14:creationId xmlns:p14="http://schemas.microsoft.com/office/powerpoint/2010/main" val="28229023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p:cNvSpPr txBox="1">
            <a:spLocks noChangeArrowheads="1"/>
          </p:cNvSpPr>
          <p:nvPr/>
        </p:nvSpPr>
        <p:spPr bwMode="auto">
          <a:xfrm>
            <a:off x="304800" y="3903663"/>
            <a:ext cx="84429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50000"/>
              </a:spcBef>
              <a:buFontTx/>
              <a:buNone/>
            </a:pPr>
            <a:r>
              <a:rPr lang="en-US" altLang="en-US" dirty="0">
                <a:latin typeface="+mn-lt"/>
              </a:rPr>
              <a:t>For More Information</a:t>
            </a:r>
          </a:p>
          <a:p>
            <a:pPr algn="ctr" eaLnBrk="1" hangingPunct="1">
              <a:spcBef>
                <a:spcPct val="50000"/>
              </a:spcBef>
              <a:buFontTx/>
              <a:buNone/>
            </a:pPr>
            <a:r>
              <a:rPr lang="en-US" altLang="en-US" b="0" dirty="0">
                <a:latin typeface="+mn-lt"/>
              </a:rPr>
              <a:t> </a:t>
            </a:r>
            <a:r>
              <a:rPr lang="en-US" altLang="en-US" dirty="0">
                <a:latin typeface="+mn-lt"/>
              </a:rPr>
              <a:t>Call: </a:t>
            </a:r>
            <a:r>
              <a:rPr lang="en-US" altLang="en-US" b="0" dirty="0">
                <a:solidFill>
                  <a:schemeClr val="bg1"/>
                </a:solidFill>
                <a:latin typeface="+mn-lt"/>
              </a:rPr>
              <a:t>(407) 777-4919</a:t>
            </a:r>
          </a:p>
          <a:p>
            <a:pPr algn="ctr" eaLnBrk="1" hangingPunct="1">
              <a:spcBef>
                <a:spcPct val="50000"/>
              </a:spcBef>
              <a:buFontTx/>
              <a:buNone/>
            </a:pPr>
            <a:r>
              <a:rPr lang="en-US" altLang="en-US" dirty="0">
                <a:latin typeface="+mn-lt"/>
              </a:rPr>
              <a:t>Email: </a:t>
            </a:r>
            <a:r>
              <a:rPr lang="en-US" altLang="en-US" b="0" dirty="0">
                <a:solidFill>
                  <a:schemeClr val="bg1"/>
                </a:solidFill>
                <a:latin typeface="+mn-lt"/>
              </a:rPr>
              <a:t>info@floridagreenbuilding.org </a:t>
            </a:r>
          </a:p>
          <a:p>
            <a:pPr algn="ctr" eaLnBrk="1" hangingPunct="1">
              <a:spcBef>
                <a:spcPct val="50000"/>
              </a:spcBef>
              <a:buFontTx/>
              <a:buNone/>
            </a:pPr>
            <a:r>
              <a:rPr lang="en-US" altLang="en-US" dirty="0">
                <a:latin typeface="+mn-lt"/>
              </a:rPr>
              <a:t>Visit: </a:t>
            </a:r>
            <a:r>
              <a:rPr lang="en-US" altLang="en-US" b="0" dirty="0">
                <a:solidFill>
                  <a:schemeClr val="bg1"/>
                </a:solidFill>
                <a:latin typeface="+mn-lt"/>
              </a:rPr>
              <a:t>www.FloridaGreenBuilding.org  </a:t>
            </a:r>
          </a:p>
          <a:p>
            <a:pPr algn="ctr" eaLnBrk="1" hangingPunct="1">
              <a:spcBef>
                <a:spcPct val="50000"/>
              </a:spcBef>
              <a:buFontTx/>
              <a:buNone/>
            </a:pPr>
            <a:r>
              <a:rPr lang="en-US" altLang="en-US" b="0" dirty="0">
                <a:solidFill>
                  <a:schemeClr val="tx1"/>
                </a:solidFill>
                <a:latin typeface="Times New Roman" pitchFamily="18" charset="0"/>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t>           </a:t>
            </a:r>
            <a:r>
              <a:rPr lang="en-US" altLang="en-US" b="1" dirty="0"/>
              <a:t>What is </a:t>
            </a:r>
            <a:r>
              <a:rPr lang="en-US" altLang="en-US" b="1" dirty="0">
                <a:solidFill>
                  <a:srgbClr val="2A7E2A"/>
                </a:solidFill>
              </a:rPr>
              <a:t>Green Building?</a:t>
            </a:r>
            <a:endParaRPr lang="en-US" altLang="en-US" b="1" dirty="0">
              <a:solidFill>
                <a:srgbClr val="00B050"/>
              </a:solidFill>
            </a:endParaRPr>
          </a:p>
        </p:txBody>
      </p:sp>
      <p:sp>
        <p:nvSpPr>
          <p:cNvPr id="5123" name="Content Placeholder 2"/>
          <p:cNvSpPr>
            <a:spLocks noGrp="1"/>
          </p:cNvSpPr>
          <p:nvPr>
            <p:ph idx="1"/>
          </p:nvPr>
        </p:nvSpPr>
        <p:spPr>
          <a:xfrm>
            <a:off x="407624" y="1981526"/>
            <a:ext cx="8460954" cy="3548942"/>
          </a:xfrm>
        </p:spPr>
        <p:txBody>
          <a:bodyPr/>
          <a:lstStyle/>
          <a:p>
            <a:pPr eaLnBrk="1" hangingPunct="1">
              <a:spcAft>
                <a:spcPts val="800"/>
              </a:spcAft>
            </a:pPr>
            <a:r>
              <a:rPr lang="en-US" sz="2400" b="1" dirty="0"/>
              <a:t>Green building</a:t>
            </a:r>
            <a:r>
              <a:rPr lang="en-US" sz="2400" dirty="0"/>
              <a:t> (also known as </a:t>
            </a:r>
            <a:r>
              <a:rPr lang="en-US" sz="2400" b="1" dirty="0"/>
              <a:t>green construction</a:t>
            </a:r>
            <a:r>
              <a:rPr lang="en-US" sz="2400" dirty="0"/>
              <a:t> or </a:t>
            </a:r>
            <a:r>
              <a:rPr lang="en-US" sz="2400" b="1" dirty="0"/>
              <a:t>sustainable building</a:t>
            </a:r>
            <a:r>
              <a:rPr lang="en-US" sz="2400" dirty="0"/>
              <a:t>) refers to both a structure and the application of processes that are </a:t>
            </a:r>
            <a:r>
              <a:rPr lang="en-US" sz="2400" b="1" dirty="0">
                <a:hlinkClick r:id="rId3" tooltip="Environmentally responsible">
                  <a:extLst>
                    <a:ext uri="{A12FA001-AC4F-418D-AE19-62706E023703}">
                      <ahyp:hlinkClr xmlns:ahyp="http://schemas.microsoft.com/office/drawing/2018/hyperlinkcolor" xmlns="" val="tx"/>
                    </a:ext>
                  </a:extLst>
                </a:hlinkClick>
              </a:rPr>
              <a:t>environmentally responsible</a:t>
            </a:r>
            <a:r>
              <a:rPr lang="en-US" sz="2400" dirty="0"/>
              <a:t> and </a:t>
            </a:r>
            <a:r>
              <a:rPr lang="en-US" sz="2400" b="1" dirty="0">
                <a:hlinkClick r:id="rId4" tooltip="Resource-efficient">
                  <a:extLst>
                    <a:ext uri="{A12FA001-AC4F-418D-AE19-62706E023703}">
                      <ahyp:hlinkClr xmlns:ahyp="http://schemas.microsoft.com/office/drawing/2018/hyperlinkcolor" xmlns="" val="tx"/>
                    </a:ext>
                  </a:extLst>
                </a:hlinkClick>
              </a:rPr>
              <a:t>resource-efficient</a:t>
            </a:r>
            <a:r>
              <a:rPr lang="en-US" sz="2400" b="1" dirty="0"/>
              <a:t> </a:t>
            </a:r>
          </a:p>
          <a:p>
            <a:pPr eaLnBrk="1" hangingPunct="1">
              <a:spcAft>
                <a:spcPts val="800"/>
              </a:spcAft>
            </a:pPr>
            <a:r>
              <a:rPr lang="en-US" sz="2400" dirty="0"/>
              <a:t>Throughout a building's life-cycle: from planning to design, construction, operation, maintenance, renovation, and demolition.</a:t>
            </a:r>
            <a:r>
              <a:rPr lang="en-US" sz="2400" baseline="30000" dirty="0"/>
              <a:t>  </a:t>
            </a:r>
          </a:p>
          <a:p>
            <a:pPr eaLnBrk="1" hangingPunct="1">
              <a:spcAft>
                <a:spcPts val="800"/>
              </a:spcAft>
            </a:pPr>
            <a:r>
              <a:rPr lang="en-US" sz="2400" dirty="0"/>
              <a:t>Requires close cooperation of the contractor, the architects, the engineers, and the client at all project stages. </a:t>
            </a:r>
            <a:endParaRPr lang="en-US" altLang="en-US" sz="2400" dirty="0"/>
          </a:p>
        </p:txBody>
      </p:sp>
    </p:spTree>
    <p:extLst>
      <p:ext uri="{BB962C8B-B14F-4D97-AF65-F5344CB8AC3E}">
        <p14:creationId xmlns:p14="http://schemas.microsoft.com/office/powerpoint/2010/main" val="1063077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b="1" dirty="0"/>
              <a:t>What is </a:t>
            </a:r>
            <a:r>
              <a:rPr lang="en-US" altLang="en-US" b="1" dirty="0">
                <a:solidFill>
                  <a:srgbClr val="2A7E2A"/>
                </a:solidFill>
              </a:rPr>
              <a:t>Green Building?</a:t>
            </a:r>
            <a:endParaRPr lang="en-US" altLang="en-US" b="1" dirty="0">
              <a:solidFill>
                <a:srgbClr val="00B050"/>
              </a:solidFill>
            </a:endParaRPr>
          </a:p>
        </p:txBody>
      </p:sp>
      <p:sp>
        <p:nvSpPr>
          <p:cNvPr id="5123" name="Content Placeholder 2"/>
          <p:cNvSpPr>
            <a:spLocks noGrp="1"/>
          </p:cNvSpPr>
          <p:nvPr>
            <p:ph idx="1"/>
          </p:nvPr>
        </p:nvSpPr>
        <p:spPr>
          <a:xfrm>
            <a:off x="407624" y="1981526"/>
            <a:ext cx="8460954" cy="3548942"/>
          </a:xfrm>
        </p:spPr>
        <p:txBody>
          <a:bodyPr/>
          <a:lstStyle/>
          <a:p>
            <a:r>
              <a:rPr lang="en-US" sz="2400" dirty="0"/>
              <a:t>A ‘green’ building is a building that, in its design, construction or operation, reduces or eliminates negative impacts, and can create positive impacts, on our climate and natural environment. Green buildings preserve precious natural resources and improve our quality of life.</a:t>
            </a:r>
          </a:p>
          <a:p>
            <a:r>
              <a:rPr lang="en-US" sz="2400" dirty="0"/>
              <a:t>There are a number of features which can make a building ‘green’. These include: </a:t>
            </a:r>
          </a:p>
          <a:p>
            <a:r>
              <a:rPr lang="en-US" sz="2400" dirty="0"/>
              <a:t>Efficient use of energy, water and other resources</a:t>
            </a:r>
          </a:p>
          <a:p>
            <a:r>
              <a:rPr lang="en-US" sz="2400" dirty="0"/>
              <a:t>Use of renewable energy, such as solar energy</a:t>
            </a:r>
          </a:p>
          <a:p>
            <a:pPr eaLnBrk="1" hangingPunct="1">
              <a:spcAft>
                <a:spcPts val="800"/>
              </a:spcAft>
            </a:pPr>
            <a:endParaRPr lang="en-US" altLang="en-US" sz="2000" dirty="0"/>
          </a:p>
        </p:txBody>
      </p:sp>
    </p:spTree>
    <p:extLst>
      <p:ext uri="{BB962C8B-B14F-4D97-AF65-F5344CB8AC3E}">
        <p14:creationId xmlns:p14="http://schemas.microsoft.com/office/powerpoint/2010/main" val="13684100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b="1" dirty="0"/>
              <a:t>What is </a:t>
            </a:r>
            <a:r>
              <a:rPr lang="en-US" altLang="en-US" b="1" dirty="0">
                <a:solidFill>
                  <a:srgbClr val="2A7E2A"/>
                </a:solidFill>
              </a:rPr>
              <a:t>Green Building?</a:t>
            </a:r>
            <a:endParaRPr lang="en-US" altLang="en-US" b="1" dirty="0">
              <a:solidFill>
                <a:srgbClr val="00B050"/>
              </a:solidFill>
            </a:endParaRPr>
          </a:p>
        </p:txBody>
      </p:sp>
      <p:sp>
        <p:nvSpPr>
          <p:cNvPr id="5123" name="Content Placeholder 2"/>
          <p:cNvSpPr>
            <a:spLocks noGrp="1"/>
          </p:cNvSpPr>
          <p:nvPr>
            <p:ph idx="1"/>
          </p:nvPr>
        </p:nvSpPr>
        <p:spPr>
          <a:xfrm>
            <a:off x="407624" y="1981526"/>
            <a:ext cx="8460954" cy="3548942"/>
          </a:xfrm>
        </p:spPr>
        <p:txBody>
          <a:bodyPr/>
          <a:lstStyle/>
          <a:p>
            <a:r>
              <a:rPr lang="en-US" sz="2400" dirty="0"/>
              <a:t>Pollution and waste reduction measures, and the enabling of re-use and recycling</a:t>
            </a:r>
          </a:p>
          <a:p>
            <a:r>
              <a:rPr lang="en-US" sz="2400" dirty="0"/>
              <a:t>Good indoor environmental air quality</a:t>
            </a:r>
          </a:p>
          <a:p>
            <a:r>
              <a:rPr lang="en-US" sz="2400" dirty="0"/>
              <a:t>Use of materials that are non-toxic, ethical and sustainable</a:t>
            </a:r>
          </a:p>
          <a:p>
            <a:r>
              <a:rPr lang="en-US" sz="2400" dirty="0"/>
              <a:t>Consideration of the environment in design, construction and operation</a:t>
            </a:r>
          </a:p>
          <a:p>
            <a:r>
              <a:rPr lang="en-US" sz="2400" dirty="0"/>
              <a:t>Consideration of the quality of life of occupants in design, construction and operation</a:t>
            </a:r>
          </a:p>
          <a:p>
            <a:r>
              <a:rPr lang="en-US" sz="2400" dirty="0"/>
              <a:t>A design that enables adaptation to a changing environment</a:t>
            </a:r>
          </a:p>
          <a:p>
            <a:pPr eaLnBrk="1" hangingPunct="1">
              <a:spcAft>
                <a:spcPts val="800"/>
              </a:spcAft>
            </a:pPr>
            <a:endParaRPr lang="en-US" altLang="en-US" sz="2000" dirty="0"/>
          </a:p>
        </p:txBody>
      </p:sp>
    </p:spTree>
    <p:extLst>
      <p:ext uri="{BB962C8B-B14F-4D97-AF65-F5344CB8AC3E}">
        <p14:creationId xmlns:p14="http://schemas.microsoft.com/office/powerpoint/2010/main" val="3985732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sz="4000" b="1" dirty="0"/>
              <a:t>Why is </a:t>
            </a:r>
            <a:r>
              <a:rPr lang="en-US" altLang="en-US" sz="4000" b="1" dirty="0">
                <a:solidFill>
                  <a:srgbClr val="2A7E2A"/>
                </a:solidFill>
              </a:rPr>
              <a:t>Green Building Important?</a:t>
            </a:r>
            <a:endParaRPr lang="en-US" altLang="en-US" sz="4000" b="1" dirty="0">
              <a:solidFill>
                <a:srgbClr val="00B050"/>
              </a:solidFill>
            </a:endParaRPr>
          </a:p>
        </p:txBody>
      </p:sp>
      <p:sp>
        <p:nvSpPr>
          <p:cNvPr id="5123" name="Content Placeholder 2"/>
          <p:cNvSpPr>
            <a:spLocks noGrp="1"/>
          </p:cNvSpPr>
          <p:nvPr>
            <p:ph idx="1"/>
          </p:nvPr>
        </p:nvSpPr>
        <p:spPr>
          <a:xfrm>
            <a:off x="407624" y="1981526"/>
            <a:ext cx="8460954" cy="4111266"/>
          </a:xfrm>
        </p:spPr>
        <p:txBody>
          <a:bodyPr/>
          <a:lstStyle/>
          <a:p>
            <a:pPr eaLnBrk="1" hangingPunct="1">
              <a:spcAft>
                <a:spcPts val="800"/>
              </a:spcAft>
            </a:pPr>
            <a:r>
              <a:rPr lang="en-US" sz="2000" dirty="0"/>
              <a:t>Globally, buildings are responsible for a huge share of energy, electricity, water and materials consumption. </a:t>
            </a:r>
          </a:p>
          <a:p>
            <a:pPr eaLnBrk="1" hangingPunct="1">
              <a:spcAft>
                <a:spcPts val="800"/>
              </a:spcAft>
            </a:pPr>
            <a:r>
              <a:rPr lang="en-US" sz="2000" dirty="0"/>
              <a:t>Buildings account for 18% of global emissions today, or the equivalent of 9 billion tons of CO2 annually. </a:t>
            </a:r>
          </a:p>
          <a:p>
            <a:pPr eaLnBrk="1" hangingPunct="1">
              <a:spcAft>
                <a:spcPts val="800"/>
              </a:spcAft>
            </a:pPr>
            <a:r>
              <a:rPr lang="en-US" sz="2000" dirty="0"/>
              <a:t>If new technologies in construction are not adopted during this time of rapid growth, emissions could double by 2050.  </a:t>
            </a:r>
          </a:p>
          <a:p>
            <a:pPr eaLnBrk="1" hangingPunct="1">
              <a:spcAft>
                <a:spcPts val="800"/>
              </a:spcAft>
            </a:pPr>
            <a:r>
              <a:rPr lang="en-US" sz="2000" dirty="0"/>
              <a:t>Green building practices aim to reduce the </a:t>
            </a:r>
            <a:r>
              <a:rPr lang="en-US" sz="2000" dirty="0">
                <a:hlinkClick r:id="rId3" tooltip="Environmental degradation">
                  <a:extLst>
                    <a:ext uri="{A12FA001-AC4F-418D-AE19-62706E023703}">
                      <ahyp:hlinkClr xmlns:ahyp="http://schemas.microsoft.com/office/drawing/2018/hyperlinkcolor" xmlns="" val="tx"/>
                    </a:ext>
                  </a:extLst>
                </a:hlinkClick>
              </a:rPr>
              <a:t>environmental impact</a:t>
            </a:r>
            <a:r>
              <a:rPr lang="en-US" sz="2000" dirty="0"/>
              <a:t> of building. </a:t>
            </a:r>
          </a:p>
          <a:p>
            <a:pPr eaLnBrk="1" hangingPunct="1">
              <a:spcAft>
                <a:spcPts val="800"/>
              </a:spcAft>
            </a:pPr>
            <a:r>
              <a:rPr lang="en-US" sz="2000" dirty="0"/>
              <a:t>Not building at all is preferable to green building, in terms of reducing environmental impact. The second rule is that every building should be as small as possible. The third rule is not to contribute to </a:t>
            </a:r>
            <a:r>
              <a:rPr lang="en-US" sz="2000" dirty="0">
                <a:hlinkClick r:id="rId4" tooltip="Urban sprawl">
                  <a:extLst>
                    <a:ext uri="{A12FA001-AC4F-418D-AE19-62706E023703}">
                      <ahyp:hlinkClr xmlns:ahyp="http://schemas.microsoft.com/office/drawing/2018/hyperlinkcolor" xmlns="" val="tx"/>
                    </a:ext>
                  </a:extLst>
                </a:hlinkClick>
              </a:rPr>
              <a:t>sprawl</a:t>
            </a:r>
            <a:endParaRPr lang="en-US" altLang="en-US" sz="2000" dirty="0"/>
          </a:p>
        </p:txBody>
      </p:sp>
    </p:spTree>
    <p:extLst>
      <p:ext uri="{BB962C8B-B14F-4D97-AF65-F5344CB8AC3E}">
        <p14:creationId xmlns:p14="http://schemas.microsoft.com/office/powerpoint/2010/main" val="35404344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756" y="274638"/>
            <a:ext cx="8797490" cy="1143000"/>
          </a:xfrm>
        </p:spPr>
        <p:txBody>
          <a:bodyPr/>
          <a:lstStyle/>
          <a:p>
            <a:pPr eaLnBrk="1" hangingPunct="1"/>
            <a:r>
              <a:rPr lang="en-US" altLang="en-US" dirty="0"/>
              <a:t>           </a:t>
            </a:r>
            <a:r>
              <a:rPr lang="en-US" altLang="en-US" sz="4000" b="1" dirty="0"/>
              <a:t>Why Certify </a:t>
            </a:r>
            <a:r>
              <a:rPr lang="en-US" altLang="en-US" sz="4000" b="1" dirty="0">
                <a:solidFill>
                  <a:srgbClr val="2A7E2A"/>
                </a:solidFill>
              </a:rPr>
              <a:t>Florida Green?</a:t>
            </a:r>
            <a:endParaRPr lang="en-US" altLang="en-US" sz="4000" b="1" dirty="0">
              <a:solidFill>
                <a:srgbClr val="00B050"/>
              </a:solidFill>
            </a:endParaRPr>
          </a:p>
        </p:txBody>
      </p:sp>
      <p:sp>
        <p:nvSpPr>
          <p:cNvPr id="5123" name="Content Placeholder 2"/>
          <p:cNvSpPr>
            <a:spLocks noGrp="1"/>
          </p:cNvSpPr>
          <p:nvPr>
            <p:ph idx="1"/>
          </p:nvPr>
        </p:nvSpPr>
        <p:spPr>
          <a:xfrm>
            <a:off x="407624" y="1981525"/>
            <a:ext cx="8460954" cy="3757793"/>
          </a:xfrm>
        </p:spPr>
        <p:txBody>
          <a:bodyPr/>
          <a:lstStyle/>
          <a:p>
            <a:r>
              <a:rPr lang="en-US" sz="1800" dirty="0">
                <a:latin typeface="+mj-lt"/>
              </a:rPr>
              <a:t>We use independent third-party experts to review a home’s construction so that its owners can be assured their home will perform as expected in several critical areas such as:</a:t>
            </a:r>
          </a:p>
          <a:p>
            <a:r>
              <a:rPr lang="en-US" sz="1800" b="1" dirty="0">
                <a:latin typeface="+mj-lt"/>
              </a:rPr>
              <a:t>Energy Performance </a:t>
            </a:r>
            <a:r>
              <a:rPr lang="en-US" sz="1800" dirty="0">
                <a:latin typeface="+mj-lt"/>
              </a:rPr>
              <a:t>– Exceeding code requirements and reducing energy costs</a:t>
            </a:r>
          </a:p>
          <a:p>
            <a:r>
              <a:rPr lang="en-US" sz="1800" b="1" dirty="0">
                <a:latin typeface="+mj-lt"/>
              </a:rPr>
              <a:t>Water Conservation </a:t>
            </a:r>
            <a:r>
              <a:rPr lang="en-US" sz="1800" dirty="0">
                <a:latin typeface="+mj-lt"/>
              </a:rPr>
              <a:t>– Reducing water usage both inside and outside the home</a:t>
            </a:r>
          </a:p>
          <a:p>
            <a:r>
              <a:rPr lang="en-US" sz="1800" b="1" dirty="0">
                <a:latin typeface="+mj-lt"/>
              </a:rPr>
              <a:t>Site Conditions </a:t>
            </a:r>
            <a:r>
              <a:rPr lang="en-US" sz="1800" dirty="0">
                <a:latin typeface="+mj-lt"/>
              </a:rPr>
              <a:t>– Minimal site disturbance and utilization of native plants</a:t>
            </a:r>
          </a:p>
          <a:p>
            <a:r>
              <a:rPr lang="en-US" sz="1800" b="1" dirty="0">
                <a:latin typeface="+mj-lt"/>
              </a:rPr>
              <a:t>Healthier Home </a:t>
            </a:r>
            <a:r>
              <a:rPr lang="en-US" sz="1800" dirty="0">
                <a:latin typeface="+mj-lt"/>
              </a:rPr>
              <a:t>– Use of products and materials to create a healthier interior environment</a:t>
            </a:r>
          </a:p>
          <a:p>
            <a:r>
              <a:rPr lang="en-US" sz="1800" b="1" dirty="0">
                <a:latin typeface="+mj-lt"/>
              </a:rPr>
              <a:t>Materials</a:t>
            </a:r>
            <a:r>
              <a:rPr lang="en-US" sz="1800" dirty="0">
                <a:latin typeface="+mj-lt"/>
              </a:rPr>
              <a:t> – Use of locally produced, resource-efficient materials and recycled content</a:t>
            </a:r>
          </a:p>
          <a:p>
            <a:r>
              <a:rPr lang="en-US" sz="1800" b="1" dirty="0">
                <a:latin typeface="+mj-lt"/>
              </a:rPr>
              <a:t>Disaster Mitigation </a:t>
            </a:r>
            <a:r>
              <a:rPr lang="en-US" sz="1800" dirty="0">
                <a:latin typeface="+mj-lt"/>
              </a:rPr>
              <a:t>– The ability to withstand natural disaster and pests such as termites</a:t>
            </a:r>
          </a:p>
          <a:p>
            <a:endParaRPr lang="en-US" altLang="en-US" sz="2000" dirty="0"/>
          </a:p>
        </p:txBody>
      </p:sp>
    </p:spTree>
    <p:extLst>
      <p:ext uri="{BB962C8B-B14F-4D97-AF65-F5344CB8AC3E}">
        <p14:creationId xmlns:p14="http://schemas.microsoft.com/office/powerpoint/2010/main" val="35893715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257425" y="255588"/>
            <a:ext cx="6715125" cy="1143000"/>
          </a:xfrm>
        </p:spPr>
        <p:txBody>
          <a:bodyPr/>
          <a:lstStyle/>
          <a:p>
            <a:pPr eaLnBrk="1" hangingPunct="1"/>
            <a:r>
              <a:rPr lang="en-US" altLang="en-US" sz="4000" b="1" dirty="0"/>
              <a:t>Benefits of Certifying</a:t>
            </a:r>
            <a:r>
              <a:rPr lang="en-US" altLang="en-US" b="1" dirty="0"/>
              <a:t/>
            </a:r>
            <a:br>
              <a:rPr lang="en-US" altLang="en-US" b="1" dirty="0"/>
            </a:br>
            <a:r>
              <a:rPr lang="en-US" altLang="en-US" sz="4000" b="1" dirty="0">
                <a:solidFill>
                  <a:srgbClr val="00B050"/>
                </a:solidFill>
              </a:rPr>
              <a:t>Florida Green</a:t>
            </a:r>
          </a:p>
        </p:txBody>
      </p:sp>
      <p:graphicFrame>
        <p:nvGraphicFramePr>
          <p:cNvPr id="321697" name="Group 161"/>
          <p:cNvGraphicFramePr>
            <a:graphicFrameLocks noGrp="1"/>
          </p:cNvGraphicFramePr>
          <p:nvPr/>
        </p:nvGraphicFramePr>
        <p:xfrm>
          <a:off x="260350" y="1768475"/>
          <a:ext cx="8701087" cy="4371977"/>
        </p:xfrm>
        <a:graphic>
          <a:graphicData uri="http://schemas.openxmlformats.org/drawingml/2006/table">
            <a:tbl>
              <a:tblPr/>
              <a:tblGrid>
                <a:gridCol w="2779712">
                  <a:extLst>
                    <a:ext uri="{9D8B030D-6E8A-4147-A177-3AD203B41FA5}">
                      <a16:colId xmlns:a16="http://schemas.microsoft.com/office/drawing/2014/main" val="20000"/>
                    </a:ext>
                  </a:extLst>
                </a:gridCol>
                <a:gridCol w="2963863">
                  <a:extLst>
                    <a:ext uri="{9D8B030D-6E8A-4147-A177-3AD203B41FA5}">
                      <a16:colId xmlns:a16="http://schemas.microsoft.com/office/drawing/2014/main" val="20001"/>
                    </a:ext>
                  </a:extLst>
                </a:gridCol>
                <a:gridCol w="2957512">
                  <a:extLst>
                    <a:ext uri="{9D8B030D-6E8A-4147-A177-3AD203B41FA5}">
                      <a16:colId xmlns:a16="http://schemas.microsoft.com/office/drawing/2014/main" val="20002"/>
                    </a:ext>
                  </a:extLst>
                </a:gridCol>
              </a:tblGrid>
              <a:tr h="457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Arial" charset="0"/>
                          <a:ea typeface="Times New Roman" pitchFamily="18" charset="0"/>
                          <a:cs typeface="Arial" charset="0"/>
                        </a:rPr>
                        <a:t>Homebuyer</a:t>
                      </a:r>
                      <a:endParaRPr kumimoji="0" lang="en-US" sz="2400" b="0" i="0" u="none" strike="noStrike" cap="none" normalizeH="0" baseline="0" dirty="0">
                        <a:ln>
                          <a:noFill/>
                        </a:ln>
                        <a:solidFill>
                          <a:srgbClr val="FFFF00"/>
                        </a:solidFill>
                        <a:effectLst/>
                        <a:latin typeface="Times New Roman" pitchFamily="18" charset="0"/>
                        <a:ea typeface="Times New Roman" pitchFamily="18" charset="0"/>
                        <a:cs typeface="Arial" charset="0"/>
                      </a:endParaRPr>
                    </a:p>
                  </a:txBody>
                  <a:tcPr marT="45702" marB="45702"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Arial" charset="0"/>
                          <a:ea typeface="Times New Roman" pitchFamily="18" charset="0"/>
                          <a:cs typeface="Arial" charset="0"/>
                        </a:rPr>
                        <a:t>Builder</a:t>
                      </a:r>
                      <a:endParaRPr kumimoji="0" lang="en-US" sz="2400" b="0" i="0" u="none" strike="noStrike" cap="none" normalizeH="0" baseline="0" dirty="0">
                        <a:ln>
                          <a:noFill/>
                        </a:ln>
                        <a:solidFill>
                          <a:srgbClr val="FFFF00"/>
                        </a:solidFill>
                        <a:effectLst/>
                        <a:latin typeface="Times New Roman" pitchFamily="18" charset="0"/>
                        <a:ea typeface="Times New Roman" pitchFamily="18" charset="0"/>
                        <a:cs typeface="Arial" charset="0"/>
                      </a:endParaRPr>
                    </a:p>
                  </a:txBody>
                  <a:tcPr marT="45702" marB="45702"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Arial" charset="0"/>
                          <a:ea typeface="Times New Roman" pitchFamily="18" charset="0"/>
                          <a:cs typeface="Arial" charset="0"/>
                        </a:rPr>
                        <a:t>Community</a:t>
                      </a:r>
                      <a:endParaRPr kumimoji="0" lang="en-US" sz="2400" b="0" i="0" u="none" strike="noStrike" cap="none" normalizeH="0" baseline="0" dirty="0">
                        <a:ln>
                          <a:noFill/>
                        </a:ln>
                        <a:solidFill>
                          <a:srgbClr val="FFFF00"/>
                        </a:solidFill>
                        <a:effectLst/>
                        <a:latin typeface="Times New Roman" pitchFamily="18" charset="0"/>
                        <a:ea typeface="Times New Roman" pitchFamily="18" charset="0"/>
                        <a:cs typeface="Arial" charset="0"/>
                      </a:endParaRPr>
                    </a:p>
                  </a:txBody>
                  <a:tcPr marT="45702" marB="45702"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01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cs typeface="Arial" charset="0"/>
                        </a:rPr>
                        <a:t>Enhances indoor air quality</a:t>
                      </a:r>
                      <a:endParaRPr kumimoji="0" lang="en-US" sz="2000" b="0" i="0" u="none" strike="noStrike" cap="none" normalizeH="0" baseline="0" dirty="0">
                        <a:ln>
                          <a:noFill/>
                        </a:ln>
                        <a:solidFill>
                          <a:srgbClr val="FFFFFF"/>
                        </a:solidFill>
                        <a:effectLst/>
                        <a:latin typeface="Arial" charset="0"/>
                        <a:ea typeface="Times New Roman" pitchFamily="18" charset="0"/>
                        <a:cs typeface="Arial" charset="0"/>
                      </a:endParaRPr>
                    </a:p>
                  </a:txBody>
                  <a:tcPr marT="45702" marB="4570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Gain valuable promotion and advertising</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Conservation of water resources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10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More energy &amp; water efficient</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Differentiates your home from the competition</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Improved stormwater and waste management</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01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cs typeface="Arial" charset="0"/>
                        </a:rPr>
                        <a:t>Safer and healthier to live in - more durable</a:t>
                      </a:r>
                    </a:p>
                  </a:txBody>
                  <a:tcPr marT="45702" marB="4570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Green homes are viewed as better quality</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Provides affordable housing</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01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Less expensive to operate &amp; maintain</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Increase customer referrals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cs typeface="Arial" charset="0"/>
                        </a:rPr>
                        <a:t>Reduced capital outlay for energy &amp; water</a:t>
                      </a:r>
                    </a:p>
                  </a:txBody>
                  <a:tcPr marT="45702" marB="45702"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01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Increases mortgage money</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Times New Roman" pitchFamily="18" charset="0"/>
                          <a:cs typeface="Arial" charset="0"/>
                        </a:rPr>
                        <a:t>Enhances market value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2" marB="45702"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cs typeface="Arial" charset="0"/>
                        </a:rPr>
                        <a:t>Measurable CO2 Reduction</a:t>
                      </a:r>
                    </a:p>
                  </a:txBody>
                  <a:tcPr marT="45702" marB="45702"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286" name="Rectangle 124"/>
          <p:cNvSpPr>
            <a:spLocks noChangeArrowheads="1"/>
          </p:cNvSpPr>
          <p:nvPr/>
        </p:nvSpPr>
        <p:spPr bwMode="auto">
          <a:xfrm>
            <a:off x="0" y="7123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Font typeface="Arial" pitchFamily="34" charset="0"/>
              <a:buChar char="•"/>
              <a:defRPr sz="3200">
                <a:solidFill>
                  <a:srgbClr val="FFFF00"/>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pPr>
            <a:endParaRPr lang="en-US" altLang="en-US" sz="2400" b="0">
              <a:solidFill>
                <a:schemeClr val="tx1"/>
              </a:solidFill>
              <a:latin typeface="Times New Roman"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9E82-79A6-420A-AB7B-EC7FC15655E5}"/>
              </a:ext>
            </a:extLst>
          </p:cNvPr>
          <p:cNvSpPr>
            <a:spLocks noGrp="1"/>
          </p:cNvSpPr>
          <p:nvPr>
            <p:ph type="title"/>
          </p:nvPr>
        </p:nvSpPr>
        <p:spPr>
          <a:xfrm>
            <a:off x="2607013" y="466928"/>
            <a:ext cx="6079786" cy="950710"/>
          </a:xfrm>
        </p:spPr>
        <p:txBody>
          <a:bodyPr/>
          <a:lstStyle/>
          <a:p>
            <a:r>
              <a:rPr lang="en-US" sz="4000" b="1" dirty="0">
                <a:solidFill>
                  <a:srgbClr val="2A7E2A"/>
                </a:solidFill>
              </a:rPr>
              <a:t>Going Green? </a:t>
            </a:r>
            <a:r>
              <a:rPr lang="en-US" sz="4000" dirty="0"/>
              <a:t>In Florida You Have a Choice</a:t>
            </a:r>
          </a:p>
        </p:txBody>
      </p:sp>
      <p:sp>
        <p:nvSpPr>
          <p:cNvPr id="3" name="Content Placeholder 2">
            <a:extLst>
              <a:ext uri="{FF2B5EF4-FFF2-40B4-BE49-F238E27FC236}">
                <a16:creationId xmlns:a16="http://schemas.microsoft.com/office/drawing/2014/main" id="{D457E898-D90A-410E-8797-46A452CF70D2}"/>
              </a:ext>
            </a:extLst>
          </p:cNvPr>
          <p:cNvSpPr>
            <a:spLocks noGrp="1"/>
          </p:cNvSpPr>
          <p:nvPr>
            <p:ph idx="1"/>
          </p:nvPr>
        </p:nvSpPr>
        <p:spPr>
          <a:xfrm>
            <a:off x="311285" y="1809345"/>
            <a:ext cx="8375515" cy="4316818"/>
          </a:xfrm>
        </p:spPr>
        <p:txBody>
          <a:bodyPr/>
          <a:lstStyle/>
          <a:p>
            <a:r>
              <a:rPr lang="en-US" sz="2000" dirty="0"/>
              <a:t>FGBC provides municipalities, builders, developers and commercial contractors a clear and straightforward pathway to third-party “Florida Green” certification with well-defined, Florida-specific criteria.</a:t>
            </a:r>
          </a:p>
          <a:p>
            <a:pPr marL="0" indent="0">
              <a:buNone/>
            </a:pPr>
            <a:r>
              <a:rPr lang="en-US" sz="2400" b="1" dirty="0"/>
              <a:t>     Why FGBC?</a:t>
            </a:r>
          </a:p>
          <a:p>
            <a:r>
              <a:rPr lang="en-US" sz="2000" b="1" dirty="0"/>
              <a:t>We are Florida.</a:t>
            </a:r>
            <a:r>
              <a:rPr lang="en-US" sz="2000" dirty="0"/>
              <a:t> National programs also move projects towards environmentally-friendly building. But Florida Green are the only standards developed with climate-specific benchmarks. </a:t>
            </a:r>
            <a:r>
              <a:rPr lang="en-US" sz="2000" b="1" dirty="0"/>
              <a:t>They address the state’s hot-humid environment, unique geology, topography and natural disasters.</a:t>
            </a:r>
          </a:p>
          <a:p>
            <a:r>
              <a:rPr lang="en-US" sz="2000" b="1" dirty="0"/>
              <a:t>We are a resource.</a:t>
            </a:r>
            <a:r>
              <a:rPr lang="en-US" sz="2000" dirty="0"/>
              <a:t> FGBC’s certification process, including lower fees, is often more affordable than other certifications. The free market aspect keeps costs low but streamlines the process of Going Green. The five green certifications are powerful because they complement one another and provide guidance and a valuable resource throughout the process. </a:t>
            </a:r>
          </a:p>
        </p:txBody>
      </p:sp>
    </p:spTree>
    <p:extLst>
      <p:ext uri="{BB962C8B-B14F-4D97-AF65-F5344CB8AC3E}">
        <p14:creationId xmlns:p14="http://schemas.microsoft.com/office/powerpoint/2010/main" val="3061438794"/>
      </p:ext>
    </p:extLst>
  </p:cSld>
  <p:clrMapOvr>
    <a:masterClrMapping/>
  </p:clrMapOvr>
</p:sld>
</file>

<file path=ppt/theme/theme1.xml><?xml version="1.0" encoding="utf-8"?>
<a:theme xmlns:a="http://schemas.openxmlformats.org/drawingml/2006/main" name="FGBCWeb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FGBCWeb2009</Template>
  <TotalTime>9012</TotalTime>
  <Words>1356</Words>
  <Application>Microsoft Office PowerPoint</Application>
  <PresentationFormat>On-screen Show (4:3)</PresentationFormat>
  <Paragraphs>254</Paragraphs>
  <Slides>22</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Book Antiqua</vt:lpstr>
      <vt:lpstr>Calibri</vt:lpstr>
      <vt:lpstr>Helvetica</vt:lpstr>
      <vt:lpstr>Times New Roman</vt:lpstr>
      <vt:lpstr>Wingdings</vt:lpstr>
      <vt:lpstr>FGBCWeb2009</vt:lpstr>
      <vt:lpstr>Acrobat Document</vt:lpstr>
      <vt:lpstr>PowerPoint Presentation</vt:lpstr>
      <vt:lpstr>Green Building Workshop</vt:lpstr>
      <vt:lpstr>           What is Green Building?</vt:lpstr>
      <vt:lpstr>           What is Green Building?</vt:lpstr>
      <vt:lpstr>           What is Green Building?</vt:lpstr>
      <vt:lpstr>           Why is Green Building Important?</vt:lpstr>
      <vt:lpstr>           Why Certify Florida Green?</vt:lpstr>
      <vt:lpstr>Benefits of Certifying Florida Green</vt:lpstr>
      <vt:lpstr>Going Green? In Florida You Have a Choice</vt:lpstr>
      <vt:lpstr>Going Green? In Florida You Have a Choice</vt:lpstr>
      <vt:lpstr>           About Florida Green</vt:lpstr>
      <vt:lpstr>Climate Specific Requirements</vt:lpstr>
      <vt:lpstr>FGBC’s Florida Green Certification</vt:lpstr>
      <vt:lpstr>           Single-Family Homes</vt:lpstr>
      <vt:lpstr>           Land Developments</vt:lpstr>
      <vt:lpstr>           Local Government</vt:lpstr>
      <vt:lpstr>           Commercial Buildings</vt:lpstr>
      <vt:lpstr>           High-Rise Residential</vt:lpstr>
      <vt:lpstr>           How it works?</vt:lpstr>
      <vt:lpstr>           What are the costs?</vt:lpstr>
      <vt:lpstr>‘Florida Green’  by the Numbers</vt:lpstr>
      <vt:lpstr>PowerPoint Presentation</vt:lpstr>
    </vt:vector>
  </TitlesOfParts>
  <Company>FSEC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Development Standard</dc:title>
  <dc:creator>Robin Vieira</dc:creator>
  <cp:lastModifiedBy>Vemugunta, Varshanth</cp:lastModifiedBy>
  <cp:revision>596</cp:revision>
  <cp:lastPrinted>2019-02-11T19:25:19Z</cp:lastPrinted>
  <dcterms:created xsi:type="dcterms:W3CDTF">2003-11-05T14:52:55Z</dcterms:created>
  <dcterms:modified xsi:type="dcterms:W3CDTF">2019-09-24T17:19:23Z</dcterms:modified>
</cp:coreProperties>
</file>