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0" r:id="rId4"/>
    <p:sldId id="259" r:id="rId5"/>
    <p:sldId id="268" r:id="rId6"/>
    <p:sldId id="264" r:id="rId7"/>
    <p:sldId id="282" r:id="rId8"/>
    <p:sldId id="265" r:id="rId9"/>
    <p:sldId id="274" r:id="rId10"/>
    <p:sldId id="275" r:id="rId11"/>
    <p:sldId id="278" r:id="rId12"/>
    <p:sldId id="281" r:id="rId13"/>
    <p:sldId id="258" r:id="rId14"/>
    <p:sldId id="272" r:id="rId15"/>
    <p:sldId id="261" r:id="rId16"/>
    <p:sldId id="269" r:id="rId17"/>
    <p:sldId id="267" r:id="rId18"/>
    <p:sldId id="273" r:id="rId19"/>
    <p:sldId id="271" r:id="rId20"/>
    <p:sldId id="277" r:id="rId21"/>
    <p:sldId id="276" r:id="rId22"/>
    <p:sldId id="270"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418" autoAdjust="0"/>
  </p:normalViewPr>
  <p:slideViewPr>
    <p:cSldViewPr snapToGrid="0">
      <p:cViewPr varScale="1">
        <p:scale>
          <a:sx n="96" d="100"/>
          <a:sy n="96" d="100"/>
        </p:scale>
        <p:origin x="354" y="96"/>
      </p:cViewPr>
      <p:guideLst/>
    </p:cSldViewPr>
  </p:slideViewPr>
  <p:outlineViewPr>
    <p:cViewPr>
      <p:scale>
        <a:sx n="33" d="100"/>
        <a:sy n="33" d="100"/>
      </p:scale>
      <p:origin x="0" y="-2514"/>
    </p:cViewPr>
  </p:outlineViewPr>
  <p:notesTextViewPr>
    <p:cViewPr>
      <p:scale>
        <a:sx n="1" d="1"/>
        <a:sy n="1" d="1"/>
      </p:scale>
      <p:origin x="0" y="0"/>
    </p:cViewPr>
  </p:notesTextViewPr>
  <p:sorterViewPr>
    <p:cViewPr varScale="1">
      <p:scale>
        <a:sx n="100" d="100"/>
        <a:sy n="100" d="100"/>
      </p:scale>
      <p:origin x="0" y="-21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rkri\Documents\assessment\Alumni%20&amp;%20Principal%20Surveys\Principal%20Survey%20Report%202020-2025.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drkri\Documents\assessment\Advanced%20Programs%20Completer%20and%20Employer\Advanced%20Alumni%20Spring%202020-2025.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02060"/>
                </a:solidFill>
                <a:latin typeface="Cambria" panose="02040503050406030204" pitchFamily="18" charset="0"/>
                <a:ea typeface="Cambria" panose="02040503050406030204" pitchFamily="18" charset="0"/>
                <a:cs typeface="+mn-cs"/>
              </a:defRPr>
            </a:pPr>
            <a:r>
              <a:rPr lang="en-US" b="1" dirty="0">
                <a:solidFill>
                  <a:srgbClr val="002060"/>
                </a:solidFill>
              </a:rPr>
              <a:t>Initial Teacher Preparation Programs</a:t>
            </a:r>
          </a:p>
          <a:p>
            <a:pPr>
              <a:defRPr>
                <a:solidFill>
                  <a:srgbClr val="002060"/>
                </a:solidFill>
              </a:defRPr>
            </a:pPr>
            <a:r>
              <a:rPr lang="en-US" b="1" dirty="0">
                <a:solidFill>
                  <a:srgbClr val="002060"/>
                </a:solidFill>
              </a:rPr>
              <a:t>InTASC Domains</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2060"/>
              </a:solidFill>
              <a:latin typeface="Cambria" panose="02040503050406030204" pitchFamily="18" charset="0"/>
              <a:ea typeface="Cambria" panose="02040503050406030204" pitchFamily="18" charset="0"/>
              <a:cs typeface="+mn-cs"/>
            </a:defRPr>
          </a:pPr>
          <a:endParaRPr lang="en-US"/>
        </a:p>
      </c:txPr>
    </c:title>
    <c:autoTitleDeleted val="0"/>
    <c:plotArea>
      <c:layout/>
      <c:barChart>
        <c:barDir val="col"/>
        <c:grouping val="clustered"/>
        <c:varyColors val="0"/>
        <c:ser>
          <c:idx val="0"/>
          <c:order val="0"/>
          <c:tx>
            <c:strRef>
              <c:f>means!$I$35</c:f>
              <c:strCache>
                <c:ptCount val="1"/>
                <c:pt idx="0">
                  <c:v>Alumni</c:v>
                </c:pt>
              </c:strCache>
            </c:strRef>
          </c:tx>
          <c:spPr>
            <a:solidFill>
              <a:schemeClr val="accent1"/>
            </a:solidFill>
            <a:ln>
              <a:noFill/>
            </a:ln>
            <a:effectLst/>
          </c:spPr>
          <c:invertIfNegative val="0"/>
          <c:cat>
            <c:strRef>
              <c:f>means!$H$36:$H$39</c:f>
              <c:strCache>
                <c:ptCount val="4"/>
                <c:pt idx="0">
                  <c:v>Domain 1:  The Learner &amp; Learning</c:v>
                </c:pt>
                <c:pt idx="1">
                  <c:v>Domain 2:  Content Knowledge</c:v>
                </c:pt>
                <c:pt idx="2">
                  <c:v>Domain 3:  Instructional Practice</c:v>
                </c:pt>
                <c:pt idx="3">
                  <c:v>Domain 4:  Professional Responsibility</c:v>
                </c:pt>
              </c:strCache>
            </c:strRef>
          </c:cat>
          <c:val>
            <c:numRef>
              <c:f>means!$I$36:$I$39</c:f>
              <c:numCache>
                <c:formatCode>0.0</c:formatCode>
                <c:ptCount val="4"/>
                <c:pt idx="0">
                  <c:v>4.4824324000000004</c:v>
                </c:pt>
                <c:pt idx="1">
                  <c:v>4.4396395999999996</c:v>
                </c:pt>
                <c:pt idx="2">
                  <c:v>4.3989189</c:v>
                </c:pt>
                <c:pt idx="3">
                  <c:v>4.4306305999999998</c:v>
                </c:pt>
              </c:numCache>
            </c:numRef>
          </c:val>
          <c:extLst>
            <c:ext xmlns:c16="http://schemas.microsoft.com/office/drawing/2014/chart" uri="{C3380CC4-5D6E-409C-BE32-E72D297353CC}">
              <c16:uniqueId val="{00000000-D66D-4015-87B1-D0505759DC11}"/>
            </c:ext>
          </c:extLst>
        </c:ser>
        <c:ser>
          <c:idx val="1"/>
          <c:order val="1"/>
          <c:tx>
            <c:strRef>
              <c:f>means!$J$35</c:f>
              <c:strCache>
                <c:ptCount val="1"/>
                <c:pt idx="0">
                  <c:v>Principal</c:v>
                </c:pt>
              </c:strCache>
            </c:strRef>
          </c:tx>
          <c:spPr>
            <a:solidFill>
              <a:schemeClr val="accent2"/>
            </a:solidFill>
            <a:ln>
              <a:noFill/>
            </a:ln>
            <a:effectLst/>
          </c:spPr>
          <c:invertIfNegative val="0"/>
          <c:cat>
            <c:strRef>
              <c:f>means!$H$36:$H$39</c:f>
              <c:strCache>
                <c:ptCount val="4"/>
                <c:pt idx="0">
                  <c:v>Domain 1:  The Learner &amp; Learning</c:v>
                </c:pt>
                <c:pt idx="1">
                  <c:v>Domain 2:  Content Knowledge</c:v>
                </c:pt>
                <c:pt idx="2">
                  <c:v>Domain 3:  Instructional Practice</c:v>
                </c:pt>
                <c:pt idx="3">
                  <c:v>Domain 4:  Professional Responsibility</c:v>
                </c:pt>
              </c:strCache>
            </c:strRef>
          </c:cat>
          <c:val>
            <c:numRef>
              <c:f>means!$J$36:$J$39</c:f>
              <c:numCache>
                <c:formatCode>0.0</c:formatCode>
                <c:ptCount val="4"/>
                <c:pt idx="0">
                  <c:v>4.1705652999999998</c:v>
                </c:pt>
                <c:pt idx="1">
                  <c:v>4.1754385999999997</c:v>
                </c:pt>
                <c:pt idx="2">
                  <c:v>4.1305068</c:v>
                </c:pt>
                <c:pt idx="3">
                  <c:v>4.1759259000000002</c:v>
                </c:pt>
              </c:numCache>
            </c:numRef>
          </c:val>
          <c:extLst>
            <c:ext xmlns:c16="http://schemas.microsoft.com/office/drawing/2014/chart" uri="{C3380CC4-5D6E-409C-BE32-E72D297353CC}">
              <c16:uniqueId val="{00000001-D66D-4015-87B1-D0505759DC11}"/>
            </c:ext>
          </c:extLst>
        </c:ser>
        <c:dLbls>
          <c:showLegendKey val="0"/>
          <c:showVal val="0"/>
          <c:showCatName val="0"/>
          <c:showSerName val="0"/>
          <c:showPercent val="0"/>
          <c:showBubbleSize val="0"/>
        </c:dLbls>
        <c:gapWidth val="219"/>
        <c:overlap val="-27"/>
        <c:axId val="907921312"/>
        <c:axId val="907921792"/>
      </c:barChart>
      <c:catAx>
        <c:axId val="90792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907921792"/>
        <c:crosses val="autoZero"/>
        <c:auto val="1"/>
        <c:lblAlgn val="ctr"/>
        <c:lblOffset val="100"/>
        <c:noMultiLvlLbl val="0"/>
      </c:catAx>
      <c:valAx>
        <c:axId val="907921792"/>
        <c:scaling>
          <c:orientation val="minMax"/>
          <c:max val="5"/>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Cambria" panose="02040503050406030204" pitchFamily="18" charset="0"/>
                <a:ea typeface="Cambria" panose="02040503050406030204" pitchFamily="18" charset="0"/>
                <a:cs typeface="+mn-cs"/>
              </a:defRPr>
            </a:pPr>
            <a:endParaRPr lang="en-US"/>
          </a:p>
        </c:txPr>
        <c:crossAx val="90792131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solidFill>
                  <a:srgbClr val="002060"/>
                </a:solidFill>
                <a:effectLst/>
                <a:latin typeface="Cambria" panose="02040503050406030204" pitchFamily="18" charset="0"/>
                <a:ea typeface="Cambria" panose="02040503050406030204" pitchFamily="18" charset="0"/>
              </a:rPr>
              <a:t>Advanced Graduate Programs</a:t>
            </a:r>
            <a:endParaRPr lang="en-US" dirty="0">
              <a:solidFill>
                <a:srgbClr val="002060"/>
              </a:solidFill>
              <a:effectLst/>
              <a:latin typeface="Cambria" panose="02040503050406030204" pitchFamily="18" charset="0"/>
              <a:ea typeface="Cambria" panose="02040503050406030204" pitchFamily="18" charset="0"/>
            </a:endParaRPr>
          </a:p>
          <a:p>
            <a:pPr>
              <a:defRPr sz="1400" b="0" i="0" u="none" strike="noStrike" kern="1200" spc="0" baseline="0">
                <a:solidFill>
                  <a:schemeClr val="tx1">
                    <a:lumMod val="65000"/>
                    <a:lumOff val="35000"/>
                  </a:schemeClr>
                </a:solidFill>
                <a:latin typeface="+mn-lt"/>
                <a:ea typeface="+mn-ea"/>
                <a:cs typeface="+mn-cs"/>
              </a:defRPr>
            </a:pPr>
            <a:r>
              <a:rPr lang="en-US" sz="1800" b="0" i="0" baseline="0" dirty="0">
                <a:solidFill>
                  <a:srgbClr val="002060"/>
                </a:solidFill>
                <a:effectLst/>
                <a:latin typeface="Cambria" panose="02040503050406030204" pitchFamily="18" charset="0"/>
                <a:ea typeface="Cambria" panose="02040503050406030204" pitchFamily="18" charset="0"/>
              </a:rPr>
              <a:t>CAEP Advanced Standards</a:t>
            </a:r>
            <a:endParaRPr lang="en-US" dirty="0">
              <a:solidFill>
                <a:srgbClr val="002060"/>
              </a:solidFill>
              <a:effectLst/>
              <a:latin typeface="Cambria" panose="02040503050406030204" pitchFamily="18" charset="0"/>
              <a:ea typeface="Cambria" panose="02040503050406030204" pitchFamily="18" charset="0"/>
            </a:endParaRPr>
          </a:p>
        </c:rich>
      </c:tx>
      <c:overlay val="0"/>
      <c:spPr>
        <a:noFill/>
        <a:ln w="25400">
          <a:noFill/>
        </a:ln>
      </c:spPr>
    </c:title>
    <c:autoTitleDeleted val="0"/>
    <c:plotArea>
      <c:layout/>
      <c:barChart>
        <c:barDir val="col"/>
        <c:grouping val="clustered"/>
        <c:varyColors val="0"/>
        <c:ser>
          <c:idx val="0"/>
          <c:order val="0"/>
          <c:tx>
            <c:strRef>
              <c:f>means!$B$33</c:f>
              <c:strCache>
                <c:ptCount val="1"/>
                <c:pt idx="0">
                  <c:v>Alumni</c:v>
                </c:pt>
              </c:strCache>
            </c:strRef>
          </c:tx>
          <c:spPr>
            <a:solidFill>
              <a:srgbClr val="4F81BD"/>
            </a:solidFill>
            <a:ln w="25400">
              <a:noFill/>
            </a:ln>
          </c:spPr>
          <c:invertIfNegative val="0"/>
          <c:cat>
            <c:strRef>
              <c:f>means!$A$34:$A$39</c:f>
              <c:strCache>
                <c:ptCount val="6"/>
                <c:pt idx="0">
                  <c:v>Domain 1: Applications of data literacy</c:v>
                </c:pt>
                <c:pt idx="1">
                  <c:v>Domain 2: Understanding research</c:v>
                </c:pt>
                <c:pt idx="2">
                  <c:v>Domain 3: Data analysis for supportive environments</c:v>
                </c:pt>
                <c:pt idx="3">
                  <c:v>Domain 4: Collaboration</c:v>
                </c:pt>
                <c:pt idx="4">
                  <c:v>Domain 5: Applications of technology</c:v>
                </c:pt>
                <c:pt idx="5">
                  <c:v>Domain 6: Ethics</c:v>
                </c:pt>
              </c:strCache>
            </c:strRef>
          </c:cat>
          <c:val>
            <c:numRef>
              <c:f>means!$B$34:$B$39</c:f>
              <c:numCache>
                <c:formatCode>0.0</c:formatCode>
                <c:ptCount val="6"/>
                <c:pt idx="0">
                  <c:v>4.3694804999999999</c:v>
                </c:pt>
                <c:pt idx="1">
                  <c:v>3.9512195000000001</c:v>
                </c:pt>
                <c:pt idx="2">
                  <c:v>4.3658536999999997</c:v>
                </c:pt>
                <c:pt idx="3">
                  <c:v>4.3658536999999997</c:v>
                </c:pt>
                <c:pt idx="4">
                  <c:v>4.2926829</c:v>
                </c:pt>
                <c:pt idx="5">
                  <c:v>4.6219511999999998</c:v>
                </c:pt>
              </c:numCache>
            </c:numRef>
          </c:val>
          <c:extLst>
            <c:ext xmlns:c16="http://schemas.microsoft.com/office/drawing/2014/chart" uri="{C3380CC4-5D6E-409C-BE32-E72D297353CC}">
              <c16:uniqueId val="{00000000-BDBB-426A-88C7-2586A3002ED3}"/>
            </c:ext>
          </c:extLst>
        </c:ser>
        <c:ser>
          <c:idx val="1"/>
          <c:order val="1"/>
          <c:tx>
            <c:strRef>
              <c:f>means!$C$33</c:f>
              <c:strCache>
                <c:ptCount val="1"/>
                <c:pt idx="0">
                  <c:v>Employer</c:v>
                </c:pt>
              </c:strCache>
            </c:strRef>
          </c:tx>
          <c:spPr>
            <a:solidFill>
              <a:srgbClr val="C0504D"/>
            </a:solidFill>
            <a:ln w="25400">
              <a:noFill/>
            </a:ln>
          </c:spPr>
          <c:invertIfNegative val="0"/>
          <c:cat>
            <c:strRef>
              <c:f>means!$A$34:$A$39</c:f>
              <c:strCache>
                <c:ptCount val="6"/>
                <c:pt idx="0">
                  <c:v>Domain 1: Applications of data literacy</c:v>
                </c:pt>
                <c:pt idx="1">
                  <c:v>Domain 2: Understanding research</c:v>
                </c:pt>
                <c:pt idx="2">
                  <c:v>Domain 3: Data analysis for supportive environments</c:v>
                </c:pt>
                <c:pt idx="3">
                  <c:v>Domain 4: Collaboration</c:v>
                </c:pt>
                <c:pt idx="4">
                  <c:v>Domain 5: Applications of technology</c:v>
                </c:pt>
                <c:pt idx="5">
                  <c:v>Domain 6: Ethics</c:v>
                </c:pt>
              </c:strCache>
            </c:strRef>
          </c:cat>
          <c:val>
            <c:numRef>
              <c:f>means!$C$34:$C$39</c:f>
              <c:numCache>
                <c:formatCode>0.0</c:formatCode>
                <c:ptCount val="6"/>
                <c:pt idx="0">
                  <c:v>4.2523809999999997</c:v>
                </c:pt>
                <c:pt idx="1">
                  <c:v>4.0350877000000001</c:v>
                </c:pt>
                <c:pt idx="2">
                  <c:v>4.4277778000000003</c:v>
                </c:pt>
                <c:pt idx="3">
                  <c:v>4.2333333</c:v>
                </c:pt>
                <c:pt idx="4">
                  <c:v>4.4833333</c:v>
                </c:pt>
                <c:pt idx="5">
                  <c:v>4.5083333000000003</c:v>
                </c:pt>
              </c:numCache>
            </c:numRef>
          </c:val>
          <c:extLst>
            <c:ext xmlns:c16="http://schemas.microsoft.com/office/drawing/2014/chart" uri="{C3380CC4-5D6E-409C-BE32-E72D297353CC}">
              <c16:uniqueId val="{00000001-BDBB-426A-88C7-2586A3002ED3}"/>
            </c:ext>
          </c:extLst>
        </c:ser>
        <c:dLbls>
          <c:showLegendKey val="0"/>
          <c:showVal val="0"/>
          <c:showCatName val="0"/>
          <c:showSerName val="0"/>
          <c:showPercent val="0"/>
          <c:showBubbleSize val="0"/>
        </c:dLbls>
        <c:gapWidth val="219"/>
        <c:overlap val="-27"/>
        <c:axId val="1169196495"/>
        <c:axId val="1"/>
      </c:barChart>
      <c:catAx>
        <c:axId val="1169196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Cambria" panose="02040503050406030204" pitchFamily="18" charset="0"/>
                <a:ea typeface="Cambria" panose="02040503050406030204" pitchFamily="18" charset="0"/>
                <a:cs typeface="+mn-cs"/>
              </a:defRPr>
            </a:pPr>
            <a:endParaRPr lang="en-US"/>
          </a:p>
        </c:txPr>
        <c:crossAx val="1"/>
        <c:crosses val="autoZero"/>
        <c:auto val="1"/>
        <c:lblAlgn val="ctr"/>
        <c:lblOffset val="100"/>
        <c:noMultiLvlLbl val="0"/>
      </c:catAx>
      <c:valAx>
        <c:axId val="1"/>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9525">
            <a:noFill/>
          </a:ln>
        </c:spPr>
        <c:txPr>
          <a:bodyPr rot="-60000000" spcFirstLastPara="1" vertOverflow="ellipsis" vert="horz" wrap="square" anchor="ctr" anchorCtr="1"/>
          <a:lstStyle/>
          <a:p>
            <a:pPr>
              <a:defRPr sz="1200" b="0" i="0" u="none" strike="noStrike" kern="1200" baseline="0">
                <a:solidFill>
                  <a:srgbClr val="002060"/>
                </a:solidFill>
                <a:latin typeface="Cambria" panose="02040503050406030204" pitchFamily="18" charset="0"/>
                <a:ea typeface="Cambria" panose="02040503050406030204" pitchFamily="18" charset="0"/>
                <a:cs typeface="+mn-cs"/>
              </a:defRPr>
            </a:pPr>
            <a:endParaRPr lang="en-US"/>
          </a:p>
        </c:txPr>
        <c:crossAx val="1169196495"/>
        <c:crosses val="autoZero"/>
        <c:crossBetween val="between"/>
        <c:majorUnit val="1"/>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9E857-EDA3-4D82-92E0-67BCD2AC846A}"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A67D5F79-DD61-4BDD-9279-33CBEDD4E4CD}">
      <dgm:prSet/>
      <dgm:spPr/>
      <dgm:t>
        <a:bodyPr/>
        <a:lstStyle/>
        <a:p>
          <a:r>
            <a:rPr lang="en-US" dirty="0">
              <a:latin typeface="Cambria" panose="02040503050406030204" pitchFamily="18" charset="0"/>
              <a:ea typeface="Cambria" panose="02040503050406030204" pitchFamily="18" charset="0"/>
            </a:rPr>
            <a:t>These surveys were designed to capture the perspectives of our alumni and their school principals.  </a:t>
          </a:r>
        </a:p>
      </dgm:t>
    </dgm:pt>
    <dgm:pt modelId="{5CE776CE-B663-41D0-AF17-AB9CBA497635}" type="parTrans" cxnId="{B9B0EFB8-9714-490F-9F1E-22E4F69EADFD}">
      <dgm:prSet/>
      <dgm:spPr/>
      <dgm:t>
        <a:bodyPr/>
        <a:lstStyle/>
        <a:p>
          <a:endParaRPr lang="en-US"/>
        </a:p>
      </dgm:t>
    </dgm:pt>
    <dgm:pt modelId="{93303CF3-62D0-4EDE-989D-574375D6130A}" type="sibTrans" cxnId="{B9B0EFB8-9714-490F-9F1E-22E4F69EADFD}">
      <dgm:prSet/>
      <dgm:spPr/>
      <dgm:t>
        <a:bodyPr/>
        <a:lstStyle/>
        <a:p>
          <a:endParaRPr lang="en-US"/>
        </a:p>
      </dgm:t>
    </dgm:pt>
    <dgm:pt modelId="{FE2D867F-8DD8-4428-8F2F-9F5A2B0194EF}">
      <dgm:prSet/>
      <dgm:spPr/>
      <dgm:t>
        <a:bodyPr/>
        <a:lstStyle/>
        <a:p>
          <a:r>
            <a:rPr lang="en-US" dirty="0">
              <a:latin typeface="Cambria" panose="02040503050406030204" pitchFamily="18" charset="0"/>
              <a:ea typeface="Cambria" panose="02040503050406030204" pitchFamily="18" charset="0"/>
            </a:rPr>
            <a:t>The surveys contain items employing a 5-point Likert scale (with 1=</a:t>
          </a:r>
          <a:r>
            <a:rPr lang="en-US" i="1" dirty="0">
              <a:latin typeface="Cambria" panose="02040503050406030204" pitchFamily="18" charset="0"/>
              <a:ea typeface="Cambria" panose="02040503050406030204" pitchFamily="18" charset="0"/>
            </a:rPr>
            <a:t>Strongly disagree</a:t>
          </a:r>
          <a:r>
            <a:rPr lang="en-US" dirty="0">
              <a:latin typeface="Cambria" panose="02040503050406030204" pitchFamily="18" charset="0"/>
              <a:ea typeface="Cambria" panose="02040503050406030204" pitchFamily="18" charset="0"/>
            </a:rPr>
            <a:t>, 2=</a:t>
          </a:r>
          <a:r>
            <a:rPr lang="en-US" i="1" dirty="0">
              <a:latin typeface="Cambria" panose="02040503050406030204" pitchFamily="18" charset="0"/>
              <a:ea typeface="Cambria" panose="02040503050406030204" pitchFamily="18" charset="0"/>
            </a:rPr>
            <a:t>Disagree</a:t>
          </a:r>
          <a:r>
            <a:rPr lang="en-US" dirty="0">
              <a:latin typeface="Cambria" panose="02040503050406030204" pitchFamily="18" charset="0"/>
              <a:ea typeface="Cambria" panose="02040503050406030204" pitchFamily="18" charset="0"/>
            </a:rPr>
            <a:t>, 3=</a:t>
          </a:r>
          <a:r>
            <a:rPr lang="en-US" i="1" dirty="0">
              <a:latin typeface="Cambria" panose="02040503050406030204" pitchFamily="18" charset="0"/>
              <a:ea typeface="Cambria" panose="02040503050406030204" pitchFamily="18" charset="0"/>
            </a:rPr>
            <a:t>Neither agree nor disagree</a:t>
          </a:r>
          <a:r>
            <a:rPr lang="en-US" dirty="0">
              <a:latin typeface="Cambria" panose="02040503050406030204" pitchFamily="18" charset="0"/>
              <a:ea typeface="Cambria" panose="02040503050406030204" pitchFamily="18" charset="0"/>
            </a:rPr>
            <a:t>, 4=</a:t>
          </a:r>
          <a:r>
            <a:rPr lang="en-US" i="1" dirty="0">
              <a:latin typeface="Cambria" panose="02040503050406030204" pitchFamily="18" charset="0"/>
              <a:ea typeface="Cambria" panose="02040503050406030204" pitchFamily="18" charset="0"/>
            </a:rPr>
            <a:t>Agree</a:t>
          </a:r>
          <a:r>
            <a:rPr lang="en-US" dirty="0">
              <a:latin typeface="Cambria" panose="02040503050406030204" pitchFamily="18" charset="0"/>
              <a:ea typeface="Cambria" panose="02040503050406030204" pitchFamily="18" charset="0"/>
            </a:rPr>
            <a:t>, and 5=</a:t>
          </a:r>
          <a:r>
            <a:rPr lang="en-US" i="1" dirty="0">
              <a:latin typeface="Cambria" panose="02040503050406030204" pitchFamily="18" charset="0"/>
              <a:ea typeface="Cambria" panose="02040503050406030204" pitchFamily="18" charset="0"/>
            </a:rPr>
            <a:t>Strongly agree</a:t>
          </a:r>
          <a:r>
            <a:rPr lang="en-US" dirty="0">
              <a:latin typeface="Cambria" panose="02040503050406030204" pitchFamily="18" charset="0"/>
              <a:ea typeface="Cambria" panose="02040503050406030204" pitchFamily="18" charset="0"/>
            </a:rPr>
            <a:t>).  </a:t>
          </a:r>
        </a:p>
      </dgm:t>
    </dgm:pt>
    <dgm:pt modelId="{70BE6340-C97E-434C-8A5B-827F04E6562D}" type="parTrans" cxnId="{F19F9906-538D-49E7-9587-F9A9A46D3FD1}">
      <dgm:prSet/>
      <dgm:spPr/>
      <dgm:t>
        <a:bodyPr/>
        <a:lstStyle/>
        <a:p>
          <a:endParaRPr lang="en-US"/>
        </a:p>
      </dgm:t>
    </dgm:pt>
    <dgm:pt modelId="{C2D6BE6E-6F59-4113-8EEE-3C3ED2A4B7BD}" type="sibTrans" cxnId="{F19F9906-538D-49E7-9587-F9A9A46D3FD1}">
      <dgm:prSet/>
      <dgm:spPr/>
      <dgm:t>
        <a:bodyPr/>
        <a:lstStyle/>
        <a:p>
          <a:endParaRPr lang="en-US"/>
        </a:p>
      </dgm:t>
    </dgm:pt>
    <dgm:pt modelId="{49D6AA8F-8660-4491-A45F-9A3F5CD08ECF}">
      <dgm:prSet/>
      <dgm:spPr/>
      <dgm:t>
        <a:bodyPr/>
        <a:lstStyle/>
        <a:p>
          <a:r>
            <a:rPr lang="en-US" dirty="0">
              <a:latin typeface="Cambria" panose="02040503050406030204" pitchFamily="18" charset="0"/>
              <a:ea typeface="Cambria" panose="02040503050406030204" pitchFamily="18" charset="0"/>
            </a:rPr>
            <a:t>These surveys are parallel in nature and are administered annually.  The data are provided to program faculty alongside other important data points in order to triangulate the results and examine trends across time.</a:t>
          </a:r>
        </a:p>
      </dgm:t>
    </dgm:pt>
    <dgm:pt modelId="{822EA9CD-3D49-4BF3-8564-17ECC7CD787D}" type="parTrans" cxnId="{785CB166-6D06-411D-A0B5-25530CBBE5B5}">
      <dgm:prSet/>
      <dgm:spPr/>
      <dgm:t>
        <a:bodyPr/>
        <a:lstStyle/>
        <a:p>
          <a:endParaRPr lang="en-US"/>
        </a:p>
      </dgm:t>
    </dgm:pt>
    <dgm:pt modelId="{CDBBB26C-B433-45CC-ABB2-6E13DC3537AF}" type="sibTrans" cxnId="{785CB166-6D06-411D-A0B5-25530CBBE5B5}">
      <dgm:prSet/>
      <dgm:spPr/>
      <dgm:t>
        <a:bodyPr/>
        <a:lstStyle/>
        <a:p>
          <a:endParaRPr lang="en-US"/>
        </a:p>
      </dgm:t>
    </dgm:pt>
    <dgm:pt modelId="{5B09E977-5E82-4AC6-B2B3-607D4FB1AE13}" type="pres">
      <dgm:prSet presAssocID="{A129E857-EDA3-4D82-92E0-67BCD2AC846A}" presName="linear" presStyleCnt="0">
        <dgm:presLayoutVars>
          <dgm:animLvl val="lvl"/>
          <dgm:resizeHandles val="exact"/>
        </dgm:presLayoutVars>
      </dgm:prSet>
      <dgm:spPr/>
    </dgm:pt>
    <dgm:pt modelId="{5EB5438E-55B1-4B8A-A0BA-0451EA89070A}" type="pres">
      <dgm:prSet presAssocID="{A67D5F79-DD61-4BDD-9279-33CBEDD4E4CD}" presName="parentText" presStyleLbl="node1" presStyleIdx="0" presStyleCnt="3">
        <dgm:presLayoutVars>
          <dgm:chMax val="0"/>
          <dgm:bulletEnabled val="1"/>
        </dgm:presLayoutVars>
      </dgm:prSet>
      <dgm:spPr/>
    </dgm:pt>
    <dgm:pt modelId="{CF27550B-FA4A-47C6-850C-60C5C33CEE36}" type="pres">
      <dgm:prSet presAssocID="{93303CF3-62D0-4EDE-989D-574375D6130A}" presName="spacer" presStyleCnt="0"/>
      <dgm:spPr/>
    </dgm:pt>
    <dgm:pt modelId="{25BBB7A7-34CA-4270-98A1-3691CDBFAD42}" type="pres">
      <dgm:prSet presAssocID="{FE2D867F-8DD8-4428-8F2F-9F5A2B0194EF}" presName="parentText" presStyleLbl="node1" presStyleIdx="1" presStyleCnt="3">
        <dgm:presLayoutVars>
          <dgm:chMax val="0"/>
          <dgm:bulletEnabled val="1"/>
        </dgm:presLayoutVars>
      </dgm:prSet>
      <dgm:spPr/>
    </dgm:pt>
    <dgm:pt modelId="{59EA6D86-66AD-48B5-B19A-001D91793F1C}" type="pres">
      <dgm:prSet presAssocID="{C2D6BE6E-6F59-4113-8EEE-3C3ED2A4B7BD}" presName="spacer" presStyleCnt="0"/>
      <dgm:spPr/>
    </dgm:pt>
    <dgm:pt modelId="{9D9332D5-7A97-46D8-ACAE-5D53E41240D3}" type="pres">
      <dgm:prSet presAssocID="{49D6AA8F-8660-4491-A45F-9A3F5CD08ECF}" presName="parentText" presStyleLbl="node1" presStyleIdx="2" presStyleCnt="3">
        <dgm:presLayoutVars>
          <dgm:chMax val="0"/>
          <dgm:bulletEnabled val="1"/>
        </dgm:presLayoutVars>
      </dgm:prSet>
      <dgm:spPr/>
    </dgm:pt>
  </dgm:ptLst>
  <dgm:cxnLst>
    <dgm:cxn modelId="{F19F9906-538D-49E7-9587-F9A9A46D3FD1}" srcId="{A129E857-EDA3-4D82-92E0-67BCD2AC846A}" destId="{FE2D867F-8DD8-4428-8F2F-9F5A2B0194EF}" srcOrd="1" destOrd="0" parTransId="{70BE6340-C97E-434C-8A5B-827F04E6562D}" sibTransId="{C2D6BE6E-6F59-4113-8EEE-3C3ED2A4B7BD}"/>
    <dgm:cxn modelId="{50C03F0C-F506-4F94-B415-C3AC589FC8B3}" type="presOf" srcId="{A67D5F79-DD61-4BDD-9279-33CBEDD4E4CD}" destId="{5EB5438E-55B1-4B8A-A0BA-0451EA89070A}" srcOrd="0" destOrd="0" presId="urn:microsoft.com/office/officeart/2005/8/layout/vList2"/>
    <dgm:cxn modelId="{785CB166-6D06-411D-A0B5-25530CBBE5B5}" srcId="{A129E857-EDA3-4D82-92E0-67BCD2AC846A}" destId="{49D6AA8F-8660-4491-A45F-9A3F5CD08ECF}" srcOrd="2" destOrd="0" parTransId="{822EA9CD-3D49-4BF3-8564-17ECC7CD787D}" sibTransId="{CDBBB26C-B433-45CC-ABB2-6E13DC3537AF}"/>
    <dgm:cxn modelId="{F6FC9872-5621-4C47-B5FE-82025224896D}" type="presOf" srcId="{A129E857-EDA3-4D82-92E0-67BCD2AC846A}" destId="{5B09E977-5E82-4AC6-B2B3-607D4FB1AE13}" srcOrd="0" destOrd="0" presId="urn:microsoft.com/office/officeart/2005/8/layout/vList2"/>
    <dgm:cxn modelId="{16272097-2281-4EC9-BC1A-D91B3C1C30B1}" type="presOf" srcId="{49D6AA8F-8660-4491-A45F-9A3F5CD08ECF}" destId="{9D9332D5-7A97-46D8-ACAE-5D53E41240D3}" srcOrd="0" destOrd="0" presId="urn:microsoft.com/office/officeart/2005/8/layout/vList2"/>
    <dgm:cxn modelId="{806E4AB0-1F23-4806-98C3-ED2234D3B8FD}" type="presOf" srcId="{FE2D867F-8DD8-4428-8F2F-9F5A2B0194EF}" destId="{25BBB7A7-34CA-4270-98A1-3691CDBFAD42}" srcOrd="0" destOrd="0" presId="urn:microsoft.com/office/officeart/2005/8/layout/vList2"/>
    <dgm:cxn modelId="{B9B0EFB8-9714-490F-9F1E-22E4F69EADFD}" srcId="{A129E857-EDA3-4D82-92E0-67BCD2AC846A}" destId="{A67D5F79-DD61-4BDD-9279-33CBEDD4E4CD}" srcOrd="0" destOrd="0" parTransId="{5CE776CE-B663-41D0-AF17-AB9CBA497635}" sibTransId="{93303CF3-62D0-4EDE-989D-574375D6130A}"/>
    <dgm:cxn modelId="{8F589226-CDE3-4C53-8ECB-0CA9E7B77EFD}" type="presParOf" srcId="{5B09E977-5E82-4AC6-B2B3-607D4FB1AE13}" destId="{5EB5438E-55B1-4B8A-A0BA-0451EA89070A}" srcOrd="0" destOrd="0" presId="urn:microsoft.com/office/officeart/2005/8/layout/vList2"/>
    <dgm:cxn modelId="{EA0ADEBE-4C3E-45DD-BF67-4ADD4CC56AB3}" type="presParOf" srcId="{5B09E977-5E82-4AC6-B2B3-607D4FB1AE13}" destId="{CF27550B-FA4A-47C6-850C-60C5C33CEE36}" srcOrd="1" destOrd="0" presId="urn:microsoft.com/office/officeart/2005/8/layout/vList2"/>
    <dgm:cxn modelId="{49D4120E-CC62-4A43-8BF8-B7550466E5DB}" type="presParOf" srcId="{5B09E977-5E82-4AC6-B2B3-607D4FB1AE13}" destId="{25BBB7A7-34CA-4270-98A1-3691CDBFAD42}" srcOrd="2" destOrd="0" presId="urn:microsoft.com/office/officeart/2005/8/layout/vList2"/>
    <dgm:cxn modelId="{DC0A3B56-B4B5-4568-89B0-3DBB32897810}" type="presParOf" srcId="{5B09E977-5E82-4AC6-B2B3-607D4FB1AE13}" destId="{59EA6D86-66AD-48B5-B19A-001D91793F1C}" srcOrd="3" destOrd="0" presId="urn:microsoft.com/office/officeart/2005/8/layout/vList2"/>
    <dgm:cxn modelId="{92376D6A-D386-45B7-AAB8-D4AC3A621920}" type="presParOf" srcId="{5B09E977-5E82-4AC6-B2B3-607D4FB1AE13}" destId="{9D9332D5-7A97-46D8-ACAE-5D53E41240D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224E82-3CB8-4AE0-9746-CC4DAE9BBBF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197D452-D902-45D5-97DA-1877FB141414}">
      <dgm:prSet custT="1"/>
      <dgm:spPr>
        <a:solidFill>
          <a:schemeClr val="accent1">
            <a:lumMod val="60000"/>
            <a:lumOff val="40000"/>
          </a:schemeClr>
        </a:solidFill>
      </dgm:spPr>
      <dgm:t>
        <a:bodyPr/>
        <a:lstStyle/>
        <a:p>
          <a:r>
            <a:rPr lang="en-US" sz="1800" dirty="0">
              <a:latin typeface="Cambria" panose="02040503050406030204" pitchFamily="18" charset="0"/>
              <a:ea typeface="Cambria" panose="02040503050406030204" pitchFamily="18" charset="0"/>
            </a:rPr>
            <a:t>What our principals say: A sample of responses</a:t>
          </a:r>
        </a:p>
      </dgm:t>
    </dgm:pt>
    <dgm:pt modelId="{6050A3F7-137A-4EED-A35F-73EA350C5727}" type="parTrans" cxnId="{6A56F671-5B96-49A5-99C1-56D40DB8106F}">
      <dgm:prSet/>
      <dgm:spPr/>
      <dgm:t>
        <a:bodyPr/>
        <a:lstStyle/>
        <a:p>
          <a:endParaRPr lang="en-US"/>
        </a:p>
      </dgm:t>
    </dgm:pt>
    <dgm:pt modelId="{5A0A57F6-9D1D-4676-B1C7-8FE1FD46CC0A}" type="sibTrans" cxnId="{6A56F671-5B96-49A5-99C1-56D40DB8106F}">
      <dgm:prSet/>
      <dgm:spPr/>
      <dgm:t>
        <a:bodyPr/>
        <a:lstStyle/>
        <a:p>
          <a:endParaRPr lang="en-US"/>
        </a:p>
      </dgm:t>
    </dgm:pt>
    <dgm:pt modelId="{F919F9D5-1EBF-4AC2-93EE-ECCD83573288}">
      <dgm:prSet/>
      <dgm:spPr/>
      <dgm:t>
        <a:bodyPr/>
        <a:lstStyle/>
        <a:p>
          <a:endParaRPr lang="en-US" sz="1300" dirty="0">
            <a:latin typeface="Cambria" panose="02040503050406030204" pitchFamily="18" charset="0"/>
            <a:ea typeface="Cambria" panose="02040503050406030204" pitchFamily="18" charset="0"/>
          </a:endParaRPr>
        </a:p>
      </dgm:t>
    </dgm:pt>
    <dgm:pt modelId="{D3A14F7F-278D-475E-A1E6-C1F1FD655ADD}" type="parTrans" cxnId="{B9CFCE98-0066-4604-81B1-D6BD9F5E66C4}">
      <dgm:prSet/>
      <dgm:spPr/>
      <dgm:t>
        <a:bodyPr/>
        <a:lstStyle/>
        <a:p>
          <a:endParaRPr lang="en-US"/>
        </a:p>
      </dgm:t>
    </dgm:pt>
    <dgm:pt modelId="{DF184851-FFB2-4C29-BEC9-BFF22B29D9CE}" type="sibTrans" cxnId="{B9CFCE98-0066-4604-81B1-D6BD9F5E66C4}">
      <dgm:prSet/>
      <dgm:spPr/>
      <dgm:t>
        <a:bodyPr/>
        <a:lstStyle/>
        <a:p>
          <a:endParaRPr lang="en-US"/>
        </a:p>
      </dgm:t>
    </dgm:pt>
    <dgm:pt modelId="{513330B2-A186-43C1-82ED-616AB291FC88}" type="pres">
      <dgm:prSet presAssocID="{ED224E82-3CB8-4AE0-9746-CC4DAE9BBBF5}" presName="linear" presStyleCnt="0">
        <dgm:presLayoutVars>
          <dgm:animLvl val="lvl"/>
          <dgm:resizeHandles val="exact"/>
        </dgm:presLayoutVars>
      </dgm:prSet>
      <dgm:spPr/>
    </dgm:pt>
    <dgm:pt modelId="{5F60EBFE-528A-4381-BFF2-720912A492AA}" type="pres">
      <dgm:prSet presAssocID="{2197D452-D902-45D5-97DA-1877FB141414}" presName="parentText" presStyleLbl="node1" presStyleIdx="0" presStyleCnt="1" custLinFactY="-24260" custLinFactNeighborX="61" custLinFactNeighborY="-100000">
        <dgm:presLayoutVars>
          <dgm:chMax val="0"/>
          <dgm:bulletEnabled val="1"/>
        </dgm:presLayoutVars>
      </dgm:prSet>
      <dgm:spPr/>
    </dgm:pt>
    <dgm:pt modelId="{C5740B8B-C3FE-435D-8389-8D687FDA9D39}" type="pres">
      <dgm:prSet presAssocID="{2197D452-D902-45D5-97DA-1877FB141414}" presName="childText" presStyleLbl="revTx" presStyleIdx="0" presStyleCnt="1" custScaleY="115846">
        <dgm:presLayoutVars>
          <dgm:bulletEnabled val="1"/>
        </dgm:presLayoutVars>
      </dgm:prSet>
      <dgm:spPr/>
    </dgm:pt>
  </dgm:ptLst>
  <dgm:cxnLst>
    <dgm:cxn modelId="{6F75886B-7598-45A5-9C83-0C136B719846}" type="presOf" srcId="{F919F9D5-1EBF-4AC2-93EE-ECCD83573288}" destId="{C5740B8B-C3FE-435D-8389-8D687FDA9D39}" srcOrd="0" destOrd="0" presId="urn:microsoft.com/office/officeart/2005/8/layout/vList2"/>
    <dgm:cxn modelId="{6A56F671-5B96-49A5-99C1-56D40DB8106F}" srcId="{ED224E82-3CB8-4AE0-9746-CC4DAE9BBBF5}" destId="{2197D452-D902-45D5-97DA-1877FB141414}" srcOrd="0" destOrd="0" parTransId="{6050A3F7-137A-4EED-A35F-73EA350C5727}" sibTransId="{5A0A57F6-9D1D-4676-B1C7-8FE1FD46CC0A}"/>
    <dgm:cxn modelId="{9C67F67E-6F19-4674-81CF-8999E5C64379}" type="presOf" srcId="{ED224E82-3CB8-4AE0-9746-CC4DAE9BBBF5}" destId="{513330B2-A186-43C1-82ED-616AB291FC88}" srcOrd="0" destOrd="0" presId="urn:microsoft.com/office/officeart/2005/8/layout/vList2"/>
    <dgm:cxn modelId="{B9CFCE98-0066-4604-81B1-D6BD9F5E66C4}" srcId="{2197D452-D902-45D5-97DA-1877FB141414}" destId="{F919F9D5-1EBF-4AC2-93EE-ECCD83573288}" srcOrd="0" destOrd="0" parTransId="{D3A14F7F-278D-475E-A1E6-C1F1FD655ADD}" sibTransId="{DF184851-FFB2-4C29-BEC9-BFF22B29D9CE}"/>
    <dgm:cxn modelId="{5C28F7B2-A285-417C-B4D3-A552A0FE8613}" type="presOf" srcId="{2197D452-D902-45D5-97DA-1877FB141414}" destId="{5F60EBFE-528A-4381-BFF2-720912A492AA}" srcOrd="0" destOrd="0" presId="urn:microsoft.com/office/officeart/2005/8/layout/vList2"/>
    <dgm:cxn modelId="{817E9157-4AFC-4991-87CF-A0695FEBFE01}" type="presParOf" srcId="{513330B2-A186-43C1-82ED-616AB291FC88}" destId="{5F60EBFE-528A-4381-BFF2-720912A492AA}" srcOrd="0" destOrd="0" presId="urn:microsoft.com/office/officeart/2005/8/layout/vList2"/>
    <dgm:cxn modelId="{BCA5857F-4674-473F-B22D-B3952E40D5EC}" type="presParOf" srcId="{513330B2-A186-43C1-82ED-616AB291FC88}" destId="{C5740B8B-C3FE-435D-8389-8D687FDA9D3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717BFC-18CE-4AFC-B935-B21ED1B5847C}"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n-US"/>
        </a:p>
      </dgm:t>
    </dgm:pt>
    <dgm:pt modelId="{A97E70F9-3466-42F7-B112-E9C52C49EEC4}" type="pres">
      <dgm:prSet presAssocID="{13717BFC-18CE-4AFC-B935-B21ED1B5847C}" presName="linear" presStyleCnt="0">
        <dgm:presLayoutVars>
          <dgm:animLvl val="lvl"/>
          <dgm:resizeHandles val="exact"/>
        </dgm:presLayoutVars>
      </dgm:prSet>
      <dgm:spPr/>
    </dgm:pt>
  </dgm:ptLst>
  <dgm:cxnLst>
    <dgm:cxn modelId="{51432B26-0415-4C45-AC1C-1B348393F253}" type="presOf" srcId="{13717BFC-18CE-4AFC-B935-B21ED1B5847C}" destId="{A97E70F9-3466-42F7-B112-E9C52C49EEC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717BFC-18CE-4AFC-B935-B21ED1B5847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A449854-AEF3-483C-92C7-3738FA3475FC}">
      <dgm:prSet custT="1"/>
      <dgm:spPr/>
      <dgm:t>
        <a:bodyPr/>
        <a:lstStyle/>
        <a:p>
          <a:r>
            <a:rPr lang="en-US" sz="1800" dirty="0">
              <a:latin typeface="Cambria" panose="02040503050406030204" pitchFamily="18" charset="0"/>
              <a:ea typeface="Cambria" panose="02040503050406030204" pitchFamily="18" charset="0"/>
            </a:rPr>
            <a:t>What our employers say: A sample of responses</a:t>
          </a:r>
        </a:p>
      </dgm:t>
    </dgm:pt>
    <dgm:pt modelId="{2BF3DADE-CC87-4FA5-B84C-A7423FD17BD8}" type="parTrans" cxnId="{0AF61754-8602-4A6D-8D81-F4D0A569E836}">
      <dgm:prSet/>
      <dgm:spPr/>
      <dgm:t>
        <a:bodyPr/>
        <a:lstStyle/>
        <a:p>
          <a:endParaRPr lang="en-US"/>
        </a:p>
      </dgm:t>
    </dgm:pt>
    <dgm:pt modelId="{A03A5485-7550-492A-8110-6A3203DB3420}" type="sibTrans" cxnId="{0AF61754-8602-4A6D-8D81-F4D0A569E836}">
      <dgm:prSet/>
      <dgm:spPr/>
      <dgm:t>
        <a:bodyPr/>
        <a:lstStyle/>
        <a:p>
          <a:endParaRPr lang="en-US"/>
        </a:p>
      </dgm:t>
    </dgm:pt>
    <dgm:pt modelId="{20A68750-9249-451F-B7FA-2D6526F619FE}">
      <dgm:prSet custT="1"/>
      <dgm:spPr/>
      <dgm:t>
        <a:bodyPr/>
        <a:lstStyle/>
        <a:p>
          <a:endParaRPr lang="en-US" sz="1400" dirty="0">
            <a:solidFill>
              <a:srgbClr val="002060"/>
            </a:solidFill>
            <a:latin typeface="Cambria" panose="02040503050406030204" pitchFamily="18" charset="0"/>
            <a:ea typeface="Cambria" panose="02040503050406030204" pitchFamily="18" charset="0"/>
          </a:endParaRPr>
        </a:p>
      </dgm:t>
    </dgm:pt>
    <dgm:pt modelId="{6AF3983E-CFEE-402E-ADED-2F7B43B62BFF}" type="parTrans" cxnId="{CBB784E8-DE95-40EE-82C4-46398E5FC881}">
      <dgm:prSet/>
      <dgm:spPr/>
      <dgm:t>
        <a:bodyPr/>
        <a:lstStyle/>
        <a:p>
          <a:endParaRPr lang="en-US"/>
        </a:p>
      </dgm:t>
    </dgm:pt>
    <dgm:pt modelId="{651A97DA-B10B-4013-9884-4C5D51FA1DC3}" type="sibTrans" cxnId="{CBB784E8-DE95-40EE-82C4-46398E5FC881}">
      <dgm:prSet/>
      <dgm:spPr/>
      <dgm:t>
        <a:bodyPr/>
        <a:lstStyle/>
        <a:p>
          <a:endParaRPr lang="en-US"/>
        </a:p>
      </dgm:t>
    </dgm:pt>
    <dgm:pt modelId="{A97E70F9-3466-42F7-B112-E9C52C49EEC4}" type="pres">
      <dgm:prSet presAssocID="{13717BFC-18CE-4AFC-B935-B21ED1B5847C}" presName="linear" presStyleCnt="0">
        <dgm:presLayoutVars>
          <dgm:animLvl val="lvl"/>
          <dgm:resizeHandles val="exact"/>
        </dgm:presLayoutVars>
      </dgm:prSet>
      <dgm:spPr/>
    </dgm:pt>
    <dgm:pt modelId="{40B6EFC1-7546-4EB5-8AA8-FD7C8E9B8FCD}" type="pres">
      <dgm:prSet presAssocID="{FA449854-AEF3-483C-92C7-3738FA3475FC}" presName="parentText" presStyleLbl="node1" presStyleIdx="0" presStyleCnt="1" custScaleY="47734" custLinFactY="-2429" custLinFactNeighborX="-672" custLinFactNeighborY="-100000">
        <dgm:presLayoutVars>
          <dgm:chMax val="0"/>
          <dgm:bulletEnabled val="1"/>
        </dgm:presLayoutVars>
      </dgm:prSet>
      <dgm:spPr/>
    </dgm:pt>
    <dgm:pt modelId="{2BA16DA7-8D24-43D2-8991-2DA243F2F216}" type="pres">
      <dgm:prSet presAssocID="{FA449854-AEF3-483C-92C7-3738FA3475FC}" presName="childText" presStyleLbl="revTx" presStyleIdx="0" presStyleCnt="1" custScaleY="201506" custLinFactNeighborX="61" custLinFactNeighborY="43515">
        <dgm:presLayoutVars>
          <dgm:bulletEnabled val="1"/>
        </dgm:presLayoutVars>
      </dgm:prSet>
      <dgm:spPr/>
    </dgm:pt>
  </dgm:ptLst>
  <dgm:cxnLst>
    <dgm:cxn modelId="{D0D81311-2BA7-4B67-B227-62A940D160B7}" type="presOf" srcId="{FA449854-AEF3-483C-92C7-3738FA3475FC}" destId="{40B6EFC1-7546-4EB5-8AA8-FD7C8E9B8FCD}" srcOrd="0" destOrd="0" presId="urn:microsoft.com/office/officeart/2005/8/layout/vList2"/>
    <dgm:cxn modelId="{51432B26-0415-4C45-AC1C-1B348393F253}" type="presOf" srcId="{13717BFC-18CE-4AFC-B935-B21ED1B5847C}" destId="{A97E70F9-3466-42F7-B112-E9C52C49EEC4}" srcOrd="0" destOrd="0" presId="urn:microsoft.com/office/officeart/2005/8/layout/vList2"/>
    <dgm:cxn modelId="{0AF61754-8602-4A6D-8D81-F4D0A569E836}" srcId="{13717BFC-18CE-4AFC-B935-B21ED1B5847C}" destId="{FA449854-AEF3-483C-92C7-3738FA3475FC}" srcOrd="0" destOrd="0" parTransId="{2BF3DADE-CC87-4FA5-B84C-A7423FD17BD8}" sibTransId="{A03A5485-7550-492A-8110-6A3203DB3420}"/>
    <dgm:cxn modelId="{CEF97576-814D-4B1D-8C2D-F601E15ADE1A}" type="presOf" srcId="{20A68750-9249-451F-B7FA-2D6526F619FE}" destId="{2BA16DA7-8D24-43D2-8991-2DA243F2F216}" srcOrd="0" destOrd="0" presId="urn:microsoft.com/office/officeart/2005/8/layout/vList2"/>
    <dgm:cxn modelId="{CBB784E8-DE95-40EE-82C4-46398E5FC881}" srcId="{FA449854-AEF3-483C-92C7-3738FA3475FC}" destId="{20A68750-9249-451F-B7FA-2D6526F619FE}" srcOrd="0" destOrd="0" parTransId="{6AF3983E-CFEE-402E-ADED-2F7B43B62BFF}" sibTransId="{651A97DA-B10B-4013-9884-4C5D51FA1DC3}"/>
    <dgm:cxn modelId="{87A62DB9-9325-43AD-BE7F-A8E8AAB3A8FB}" type="presParOf" srcId="{A97E70F9-3466-42F7-B112-E9C52C49EEC4}" destId="{40B6EFC1-7546-4EB5-8AA8-FD7C8E9B8FCD}" srcOrd="0" destOrd="0" presId="urn:microsoft.com/office/officeart/2005/8/layout/vList2"/>
    <dgm:cxn modelId="{633AAED4-6078-4142-AFF9-F87485A44830}" type="presParOf" srcId="{A97E70F9-3466-42F7-B112-E9C52C49EEC4}" destId="{2BA16DA7-8D24-43D2-8991-2DA243F2F21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5438E-55B1-4B8A-A0BA-0451EA89070A}">
      <dsp:nvSpPr>
        <dsp:cNvPr id="0" name=""/>
        <dsp:cNvSpPr/>
      </dsp:nvSpPr>
      <dsp:spPr>
        <a:xfrm>
          <a:off x="0" y="245995"/>
          <a:ext cx="4977578" cy="10202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These surveys were designed to capture the perspectives of our alumni and their school principals.  </a:t>
          </a:r>
        </a:p>
      </dsp:txBody>
      <dsp:txXfrm>
        <a:off x="49807" y="295802"/>
        <a:ext cx="4877964" cy="920685"/>
      </dsp:txXfrm>
    </dsp:sp>
    <dsp:sp modelId="{25BBB7A7-34CA-4270-98A1-3691CDBFAD42}">
      <dsp:nvSpPr>
        <dsp:cNvPr id="0" name=""/>
        <dsp:cNvSpPr/>
      </dsp:nvSpPr>
      <dsp:spPr>
        <a:xfrm>
          <a:off x="0" y="1309494"/>
          <a:ext cx="4977578" cy="10202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The surveys contain items employing a 5-point Likert scale (with 1=</a:t>
          </a:r>
          <a:r>
            <a:rPr lang="en-US" sz="1500" i="1" kern="1200" dirty="0">
              <a:latin typeface="Cambria" panose="02040503050406030204" pitchFamily="18" charset="0"/>
              <a:ea typeface="Cambria" panose="02040503050406030204" pitchFamily="18" charset="0"/>
            </a:rPr>
            <a:t>Strongly disagree</a:t>
          </a:r>
          <a:r>
            <a:rPr lang="en-US" sz="1500" kern="1200" dirty="0">
              <a:latin typeface="Cambria" panose="02040503050406030204" pitchFamily="18" charset="0"/>
              <a:ea typeface="Cambria" panose="02040503050406030204" pitchFamily="18" charset="0"/>
            </a:rPr>
            <a:t>, 2=</a:t>
          </a:r>
          <a:r>
            <a:rPr lang="en-US" sz="1500" i="1" kern="1200" dirty="0">
              <a:latin typeface="Cambria" panose="02040503050406030204" pitchFamily="18" charset="0"/>
              <a:ea typeface="Cambria" panose="02040503050406030204" pitchFamily="18" charset="0"/>
            </a:rPr>
            <a:t>Disagree</a:t>
          </a:r>
          <a:r>
            <a:rPr lang="en-US" sz="1500" kern="1200" dirty="0">
              <a:latin typeface="Cambria" panose="02040503050406030204" pitchFamily="18" charset="0"/>
              <a:ea typeface="Cambria" panose="02040503050406030204" pitchFamily="18" charset="0"/>
            </a:rPr>
            <a:t>, 3=</a:t>
          </a:r>
          <a:r>
            <a:rPr lang="en-US" sz="1500" i="1" kern="1200" dirty="0">
              <a:latin typeface="Cambria" panose="02040503050406030204" pitchFamily="18" charset="0"/>
              <a:ea typeface="Cambria" panose="02040503050406030204" pitchFamily="18" charset="0"/>
            </a:rPr>
            <a:t>Neither agree nor disagree</a:t>
          </a:r>
          <a:r>
            <a:rPr lang="en-US" sz="1500" kern="1200" dirty="0">
              <a:latin typeface="Cambria" panose="02040503050406030204" pitchFamily="18" charset="0"/>
              <a:ea typeface="Cambria" panose="02040503050406030204" pitchFamily="18" charset="0"/>
            </a:rPr>
            <a:t>, 4=</a:t>
          </a:r>
          <a:r>
            <a:rPr lang="en-US" sz="1500" i="1" kern="1200" dirty="0">
              <a:latin typeface="Cambria" panose="02040503050406030204" pitchFamily="18" charset="0"/>
              <a:ea typeface="Cambria" panose="02040503050406030204" pitchFamily="18" charset="0"/>
            </a:rPr>
            <a:t>Agree</a:t>
          </a:r>
          <a:r>
            <a:rPr lang="en-US" sz="1500" kern="1200" dirty="0">
              <a:latin typeface="Cambria" panose="02040503050406030204" pitchFamily="18" charset="0"/>
              <a:ea typeface="Cambria" panose="02040503050406030204" pitchFamily="18" charset="0"/>
            </a:rPr>
            <a:t>, and 5=</a:t>
          </a:r>
          <a:r>
            <a:rPr lang="en-US" sz="1500" i="1" kern="1200" dirty="0">
              <a:latin typeface="Cambria" panose="02040503050406030204" pitchFamily="18" charset="0"/>
              <a:ea typeface="Cambria" panose="02040503050406030204" pitchFamily="18" charset="0"/>
            </a:rPr>
            <a:t>Strongly agree</a:t>
          </a:r>
          <a:r>
            <a:rPr lang="en-US" sz="1500" kern="1200" dirty="0">
              <a:latin typeface="Cambria" panose="02040503050406030204" pitchFamily="18" charset="0"/>
              <a:ea typeface="Cambria" panose="02040503050406030204" pitchFamily="18" charset="0"/>
            </a:rPr>
            <a:t>).  </a:t>
          </a:r>
        </a:p>
      </dsp:txBody>
      <dsp:txXfrm>
        <a:off x="49807" y="1359301"/>
        <a:ext cx="4877964" cy="920685"/>
      </dsp:txXfrm>
    </dsp:sp>
    <dsp:sp modelId="{9D9332D5-7A97-46D8-ACAE-5D53E41240D3}">
      <dsp:nvSpPr>
        <dsp:cNvPr id="0" name=""/>
        <dsp:cNvSpPr/>
      </dsp:nvSpPr>
      <dsp:spPr>
        <a:xfrm>
          <a:off x="0" y="2372994"/>
          <a:ext cx="4977578" cy="10202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ambria" panose="02040503050406030204" pitchFamily="18" charset="0"/>
              <a:ea typeface="Cambria" panose="02040503050406030204" pitchFamily="18" charset="0"/>
            </a:rPr>
            <a:t>These surveys are parallel in nature and are administered annually.  The data are provided to program faculty alongside other important data points in order to triangulate the results and examine trends across time.</a:t>
          </a:r>
        </a:p>
      </dsp:txBody>
      <dsp:txXfrm>
        <a:off x="49807" y="2422801"/>
        <a:ext cx="4877964" cy="920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0EBFE-528A-4381-BFF2-720912A492AA}">
      <dsp:nvSpPr>
        <dsp:cNvPr id="0" name=""/>
        <dsp:cNvSpPr/>
      </dsp:nvSpPr>
      <dsp:spPr>
        <a:xfrm>
          <a:off x="0" y="109858"/>
          <a:ext cx="5029199" cy="121680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What our principals say: A sample of responses</a:t>
          </a:r>
        </a:p>
      </dsp:txBody>
      <dsp:txXfrm>
        <a:off x="59399" y="169257"/>
        <a:ext cx="4910401" cy="1098002"/>
      </dsp:txXfrm>
    </dsp:sp>
    <dsp:sp modelId="{C5740B8B-C3FE-435D-8389-8D687FDA9D39}">
      <dsp:nvSpPr>
        <dsp:cNvPr id="0" name=""/>
        <dsp:cNvSpPr/>
      </dsp:nvSpPr>
      <dsp:spPr>
        <a:xfrm>
          <a:off x="0" y="2698253"/>
          <a:ext cx="5029199" cy="1246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en-US" sz="5100" kern="1200" dirty="0">
            <a:latin typeface="Cambria" panose="02040503050406030204" pitchFamily="18" charset="0"/>
            <a:ea typeface="Cambria" panose="02040503050406030204" pitchFamily="18" charset="0"/>
          </a:endParaRPr>
        </a:p>
      </dsp:txBody>
      <dsp:txXfrm>
        <a:off x="0" y="2698253"/>
        <a:ext cx="5029199" cy="12469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6EFC1-7546-4EB5-8AA8-FD7C8E9B8FCD}">
      <dsp:nvSpPr>
        <dsp:cNvPr id="0" name=""/>
        <dsp:cNvSpPr/>
      </dsp:nvSpPr>
      <dsp:spPr>
        <a:xfrm>
          <a:off x="0" y="0"/>
          <a:ext cx="5029199" cy="5808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mbria" panose="02040503050406030204" pitchFamily="18" charset="0"/>
              <a:ea typeface="Cambria" panose="02040503050406030204" pitchFamily="18" charset="0"/>
            </a:rPr>
            <a:t>What our employers say: A sample of responses</a:t>
          </a:r>
        </a:p>
      </dsp:txBody>
      <dsp:txXfrm>
        <a:off x="28354" y="28354"/>
        <a:ext cx="4972491" cy="524119"/>
      </dsp:txXfrm>
    </dsp:sp>
    <dsp:sp modelId="{2BA16DA7-8D24-43D2-8991-2DA243F2F216}">
      <dsp:nvSpPr>
        <dsp:cNvPr id="0" name=""/>
        <dsp:cNvSpPr/>
      </dsp:nvSpPr>
      <dsp:spPr>
        <a:xfrm>
          <a:off x="0" y="2209307"/>
          <a:ext cx="5029199" cy="2169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solidFill>
              <a:srgbClr val="002060"/>
            </a:solidFill>
            <a:latin typeface="Cambria" panose="02040503050406030204" pitchFamily="18" charset="0"/>
            <a:ea typeface="Cambria" panose="02040503050406030204" pitchFamily="18" charset="0"/>
          </a:endParaRPr>
        </a:p>
      </dsp:txBody>
      <dsp:txXfrm>
        <a:off x="0" y="2209307"/>
        <a:ext cx="5029199" cy="21690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A09BA-B15D-4D2F-9E51-8541BF5C2BEC}" type="datetimeFigureOut">
              <a:rPr lang="en-US" smtClean="0"/>
              <a:t>3/21/2025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DE6C2-D636-494D-B48C-FD063FF6EE6D}" type="slidenum">
              <a:rPr lang="en-US" smtClean="0"/>
              <a:t>‹#›</a:t>
            </a:fld>
            <a:endParaRPr lang="en-US" dirty="0"/>
          </a:p>
        </p:txBody>
      </p:sp>
    </p:spTree>
    <p:extLst>
      <p:ext uri="{BB962C8B-B14F-4D97-AF65-F5344CB8AC3E}">
        <p14:creationId xmlns:p14="http://schemas.microsoft.com/office/powerpoint/2010/main" val="2454648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DE6C2-D636-494D-B48C-FD063FF6EE6D}" type="slidenum">
              <a:rPr lang="en-US" smtClean="0"/>
              <a:t>2</a:t>
            </a:fld>
            <a:endParaRPr lang="en-US" dirty="0"/>
          </a:p>
        </p:txBody>
      </p:sp>
    </p:spTree>
    <p:extLst>
      <p:ext uri="{BB962C8B-B14F-4D97-AF65-F5344CB8AC3E}">
        <p14:creationId xmlns:p14="http://schemas.microsoft.com/office/powerpoint/2010/main" val="3677115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Data are aggregated across the six most recent survey administrations</a:t>
            </a:r>
          </a:p>
        </p:txBody>
      </p:sp>
      <p:sp>
        <p:nvSpPr>
          <p:cNvPr id="4" name="Slide Number Placeholder 3"/>
          <p:cNvSpPr>
            <a:spLocks noGrp="1"/>
          </p:cNvSpPr>
          <p:nvPr>
            <p:ph type="sldNum" sz="quarter" idx="5"/>
          </p:nvPr>
        </p:nvSpPr>
        <p:spPr/>
        <p:txBody>
          <a:bodyPr/>
          <a:lstStyle/>
          <a:p>
            <a:fld id="{077DE6C2-D636-494D-B48C-FD063FF6EE6D}" type="slidenum">
              <a:rPr lang="en-US" smtClean="0"/>
              <a:t>17</a:t>
            </a:fld>
            <a:endParaRPr lang="en-US" dirty="0"/>
          </a:p>
        </p:txBody>
      </p:sp>
    </p:spTree>
    <p:extLst>
      <p:ext uri="{BB962C8B-B14F-4D97-AF65-F5344CB8AC3E}">
        <p14:creationId xmlns:p14="http://schemas.microsoft.com/office/powerpoint/2010/main" val="136944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DE6C2-D636-494D-B48C-FD063FF6EE6D}" type="slidenum">
              <a:rPr lang="en-US" smtClean="0"/>
              <a:t>18</a:t>
            </a:fld>
            <a:endParaRPr lang="en-US" dirty="0"/>
          </a:p>
        </p:txBody>
      </p:sp>
    </p:spTree>
    <p:extLst>
      <p:ext uri="{BB962C8B-B14F-4D97-AF65-F5344CB8AC3E}">
        <p14:creationId xmlns:p14="http://schemas.microsoft.com/office/powerpoint/2010/main" val="1273158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DE6C2-D636-494D-B48C-FD063FF6EE6D}" type="slidenum">
              <a:rPr lang="en-US" smtClean="0"/>
              <a:t>19</a:t>
            </a:fld>
            <a:endParaRPr lang="en-US" dirty="0"/>
          </a:p>
        </p:txBody>
      </p:sp>
    </p:spTree>
    <p:extLst>
      <p:ext uri="{BB962C8B-B14F-4D97-AF65-F5344CB8AC3E}">
        <p14:creationId xmlns:p14="http://schemas.microsoft.com/office/powerpoint/2010/main" val="355001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DE6C2-D636-494D-B48C-FD063FF6EE6D}" type="slidenum">
              <a:rPr lang="en-US" smtClean="0"/>
              <a:t>20</a:t>
            </a:fld>
            <a:endParaRPr lang="en-US" dirty="0"/>
          </a:p>
        </p:txBody>
      </p:sp>
    </p:spTree>
    <p:extLst>
      <p:ext uri="{BB962C8B-B14F-4D97-AF65-F5344CB8AC3E}">
        <p14:creationId xmlns:p14="http://schemas.microsoft.com/office/powerpoint/2010/main" val="141359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DE6C2-D636-494D-B48C-FD063FF6EE6D}" type="slidenum">
              <a:rPr lang="en-US" smtClean="0"/>
              <a:t>21</a:t>
            </a:fld>
            <a:endParaRPr lang="en-US" dirty="0"/>
          </a:p>
        </p:txBody>
      </p:sp>
    </p:spTree>
    <p:extLst>
      <p:ext uri="{BB962C8B-B14F-4D97-AF65-F5344CB8AC3E}">
        <p14:creationId xmlns:p14="http://schemas.microsoft.com/office/powerpoint/2010/main" val="1875231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DE6C2-D636-494D-B48C-FD063FF6EE6D}" type="slidenum">
              <a:rPr lang="en-US" smtClean="0"/>
              <a:t>22</a:t>
            </a:fld>
            <a:endParaRPr lang="en-US" dirty="0"/>
          </a:p>
        </p:txBody>
      </p:sp>
    </p:spTree>
    <p:extLst>
      <p:ext uri="{BB962C8B-B14F-4D97-AF65-F5344CB8AC3E}">
        <p14:creationId xmlns:p14="http://schemas.microsoft.com/office/powerpoint/2010/main" val="3190898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DE6C2-D636-494D-B48C-FD063FF6EE6D}" type="slidenum">
              <a:rPr lang="en-US" smtClean="0"/>
              <a:t>4</a:t>
            </a:fld>
            <a:endParaRPr lang="en-US" dirty="0"/>
          </a:p>
        </p:txBody>
      </p:sp>
    </p:spTree>
    <p:extLst>
      <p:ext uri="{BB962C8B-B14F-4D97-AF65-F5344CB8AC3E}">
        <p14:creationId xmlns:p14="http://schemas.microsoft.com/office/powerpoint/2010/main" val="171330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3/3/25</a:t>
            </a:r>
          </a:p>
        </p:txBody>
      </p:sp>
      <p:sp>
        <p:nvSpPr>
          <p:cNvPr id="4" name="Slide Number Placeholder 3"/>
          <p:cNvSpPr>
            <a:spLocks noGrp="1"/>
          </p:cNvSpPr>
          <p:nvPr>
            <p:ph type="sldNum" sz="quarter" idx="5"/>
          </p:nvPr>
        </p:nvSpPr>
        <p:spPr/>
        <p:txBody>
          <a:bodyPr/>
          <a:lstStyle/>
          <a:p>
            <a:fld id="{077DE6C2-D636-494D-B48C-FD063FF6EE6D}" type="slidenum">
              <a:rPr lang="en-US" smtClean="0"/>
              <a:t>6</a:t>
            </a:fld>
            <a:endParaRPr lang="en-US" dirty="0"/>
          </a:p>
        </p:txBody>
      </p:sp>
    </p:spTree>
    <p:extLst>
      <p:ext uri="{BB962C8B-B14F-4D97-AF65-F5344CB8AC3E}">
        <p14:creationId xmlns:p14="http://schemas.microsoft.com/office/powerpoint/2010/main" val="376663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Data are aggregated across the six most recent survey administrations</a:t>
            </a:r>
          </a:p>
        </p:txBody>
      </p:sp>
      <p:sp>
        <p:nvSpPr>
          <p:cNvPr id="4" name="Slide Number Placeholder 3"/>
          <p:cNvSpPr>
            <a:spLocks noGrp="1"/>
          </p:cNvSpPr>
          <p:nvPr>
            <p:ph type="sldNum" sz="quarter" idx="5"/>
          </p:nvPr>
        </p:nvSpPr>
        <p:spPr/>
        <p:txBody>
          <a:bodyPr/>
          <a:lstStyle/>
          <a:p>
            <a:fld id="{077DE6C2-D636-494D-B48C-FD063FF6EE6D}" type="slidenum">
              <a:rPr lang="en-US" smtClean="0"/>
              <a:t>8</a:t>
            </a:fld>
            <a:endParaRPr lang="en-US" dirty="0"/>
          </a:p>
        </p:txBody>
      </p:sp>
    </p:spTree>
    <p:extLst>
      <p:ext uri="{BB962C8B-B14F-4D97-AF65-F5344CB8AC3E}">
        <p14:creationId xmlns:p14="http://schemas.microsoft.com/office/powerpoint/2010/main" val="341509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DE6C2-D636-494D-B48C-FD063FF6EE6D}" type="slidenum">
              <a:rPr lang="en-US" smtClean="0"/>
              <a:t>9</a:t>
            </a:fld>
            <a:endParaRPr lang="en-US" dirty="0"/>
          </a:p>
        </p:txBody>
      </p:sp>
    </p:spTree>
    <p:extLst>
      <p:ext uri="{BB962C8B-B14F-4D97-AF65-F5344CB8AC3E}">
        <p14:creationId xmlns:p14="http://schemas.microsoft.com/office/powerpoint/2010/main" val="151514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DE6C2-D636-494D-B48C-FD063FF6EE6D}" type="slidenum">
              <a:rPr lang="en-US" smtClean="0"/>
              <a:t>10</a:t>
            </a:fld>
            <a:endParaRPr lang="en-US" dirty="0"/>
          </a:p>
        </p:txBody>
      </p:sp>
    </p:spTree>
    <p:extLst>
      <p:ext uri="{BB962C8B-B14F-4D97-AF65-F5344CB8AC3E}">
        <p14:creationId xmlns:p14="http://schemas.microsoft.com/office/powerpoint/2010/main" val="7338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DE6C2-D636-494D-B48C-FD063FF6EE6D}" type="slidenum">
              <a:rPr lang="en-US" smtClean="0"/>
              <a:t>11</a:t>
            </a:fld>
            <a:endParaRPr lang="en-US" dirty="0"/>
          </a:p>
        </p:txBody>
      </p:sp>
    </p:spTree>
    <p:extLst>
      <p:ext uri="{BB962C8B-B14F-4D97-AF65-F5344CB8AC3E}">
        <p14:creationId xmlns:p14="http://schemas.microsoft.com/office/powerpoint/2010/main" val="1983502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DE6C2-D636-494D-B48C-FD063FF6EE6D}" type="slidenum">
              <a:rPr lang="en-US" smtClean="0"/>
              <a:t>12</a:t>
            </a:fld>
            <a:endParaRPr lang="en-US" dirty="0"/>
          </a:p>
        </p:txBody>
      </p:sp>
    </p:spTree>
    <p:extLst>
      <p:ext uri="{BB962C8B-B14F-4D97-AF65-F5344CB8AC3E}">
        <p14:creationId xmlns:p14="http://schemas.microsoft.com/office/powerpoint/2010/main" val="13435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DE6C2-D636-494D-B48C-FD063FF6EE6D}" type="slidenum">
              <a:rPr lang="en-US" smtClean="0"/>
              <a:t>13</a:t>
            </a:fld>
            <a:endParaRPr lang="en-US" dirty="0"/>
          </a:p>
        </p:txBody>
      </p:sp>
    </p:spTree>
    <p:extLst>
      <p:ext uri="{BB962C8B-B14F-4D97-AF65-F5344CB8AC3E}">
        <p14:creationId xmlns:p14="http://schemas.microsoft.com/office/powerpoint/2010/main" val="369272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0EC8-2F36-0724-CEEA-AEB196C15D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7AD7CF-250D-AE7C-8756-CC209B4FB3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F95C2C-8B86-94AD-28AD-3550E84C3B55}"/>
              </a:ext>
            </a:extLst>
          </p:cNvPr>
          <p:cNvSpPr>
            <a:spLocks noGrp="1"/>
          </p:cNvSpPr>
          <p:nvPr>
            <p:ph type="dt" sz="half" idx="10"/>
          </p:nvPr>
        </p:nvSpPr>
        <p:spPr/>
        <p:txBody>
          <a:bodyPr/>
          <a:lstStyle/>
          <a:p>
            <a:fld id="{3AA0A0DE-3466-4B4C-A484-F6FD8FCB5625}" type="datetimeFigureOut">
              <a:rPr lang="en-US" smtClean="0"/>
              <a:t>3/21/2025</a:t>
            </a:fld>
            <a:endParaRPr lang="en-US" dirty="0"/>
          </a:p>
        </p:txBody>
      </p:sp>
      <p:sp>
        <p:nvSpPr>
          <p:cNvPr id="5" name="Footer Placeholder 4">
            <a:extLst>
              <a:ext uri="{FF2B5EF4-FFF2-40B4-BE49-F238E27FC236}">
                <a16:creationId xmlns:a16="http://schemas.microsoft.com/office/drawing/2014/main" id="{E2DA1671-DEE1-5B28-06C9-B5855C2D31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9156D7-2EA8-4E42-37E1-874CA2BB5764}"/>
              </a:ext>
            </a:extLst>
          </p:cNvPr>
          <p:cNvSpPr>
            <a:spLocks noGrp="1"/>
          </p:cNvSpPr>
          <p:nvPr>
            <p:ph type="sldNum" sz="quarter" idx="12"/>
          </p:nvPr>
        </p:nvSpPr>
        <p:spPr/>
        <p:txBody>
          <a:bodyPr/>
          <a:lstStyle/>
          <a:p>
            <a:fld id="{20C54912-F1F3-4DAC-BAF4-C9504DE77B9F}" type="slidenum">
              <a:rPr lang="en-US" smtClean="0"/>
              <a:t>‹#›</a:t>
            </a:fld>
            <a:endParaRPr lang="en-US" dirty="0"/>
          </a:p>
        </p:txBody>
      </p:sp>
    </p:spTree>
    <p:extLst>
      <p:ext uri="{BB962C8B-B14F-4D97-AF65-F5344CB8AC3E}">
        <p14:creationId xmlns:p14="http://schemas.microsoft.com/office/powerpoint/2010/main" val="314039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9EDA-093C-F27E-E2A3-93E536794A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04DBAE-2D5C-52FB-85CC-5BE4800BC6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8DBF7-4B42-50D1-BBA1-83C0DBF84581}"/>
              </a:ext>
            </a:extLst>
          </p:cNvPr>
          <p:cNvSpPr>
            <a:spLocks noGrp="1"/>
          </p:cNvSpPr>
          <p:nvPr>
            <p:ph type="dt" sz="half" idx="10"/>
          </p:nvPr>
        </p:nvSpPr>
        <p:spPr/>
        <p:txBody>
          <a:bodyPr/>
          <a:lstStyle/>
          <a:p>
            <a:fld id="{3AA0A0DE-3466-4B4C-A484-F6FD8FCB5625}" type="datetimeFigureOut">
              <a:rPr lang="en-US" smtClean="0"/>
              <a:t>3/21/2025</a:t>
            </a:fld>
            <a:endParaRPr lang="en-US" dirty="0"/>
          </a:p>
        </p:txBody>
      </p:sp>
      <p:sp>
        <p:nvSpPr>
          <p:cNvPr id="5" name="Footer Placeholder 4">
            <a:extLst>
              <a:ext uri="{FF2B5EF4-FFF2-40B4-BE49-F238E27FC236}">
                <a16:creationId xmlns:a16="http://schemas.microsoft.com/office/drawing/2014/main" id="{DE0DE813-B580-9249-7FA4-41DC89ABD5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88BBEF-E077-365A-28F7-9E05CF97DA1F}"/>
              </a:ext>
            </a:extLst>
          </p:cNvPr>
          <p:cNvSpPr>
            <a:spLocks noGrp="1"/>
          </p:cNvSpPr>
          <p:nvPr>
            <p:ph type="sldNum" sz="quarter" idx="12"/>
          </p:nvPr>
        </p:nvSpPr>
        <p:spPr/>
        <p:txBody>
          <a:bodyPr/>
          <a:lstStyle/>
          <a:p>
            <a:fld id="{20C54912-F1F3-4DAC-BAF4-C9504DE77B9F}" type="slidenum">
              <a:rPr lang="en-US" smtClean="0"/>
              <a:t>‹#›</a:t>
            </a:fld>
            <a:endParaRPr lang="en-US" dirty="0"/>
          </a:p>
        </p:txBody>
      </p:sp>
    </p:spTree>
    <p:extLst>
      <p:ext uri="{BB962C8B-B14F-4D97-AF65-F5344CB8AC3E}">
        <p14:creationId xmlns:p14="http://schemas.microsoft.com/office/powerpoint/2010/main" val="1642705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68ACB-CA1E-D4B9-ECA6-DFA77688BB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773605-CACD-A02C-C50F-C72D14A5F6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E82CC-FED6-0AE9-9F13-3EB13F00EF93}"/>
              </a:ext>
            </a:extLst>
          </p:cNvPr>
          <p:cNvSpPr>
            <a:spLocks noGrp="1"/>
          </p:cNvSpPr>
          <p:nvPr>
            <p:ph type="dt" sz="half" idx="10"/>
          </p:nvPr>
        </p:nvSpPr>
        <p:spPr/>
        <p:txBody>
          <a:bodyPr/>
          <a:lstStyle/>
          <a:p>
            <a:fld id="{3AA0A0DE-3466-4B4C-A484-F6FD8FCB5625}" type="datetimeFigureOut">
              <a:rPr lang="en-US" smtClean="0"/>
              <a:t>3/21/2025</a:t>
            </a:fld>
            <a:endParaRPr lang="en-US" dirty="0"/>
          </a:p>
        </p:txBody>
      </p:sp>
      <p:sp>
        <p:nvSpPr>
          <p:cNvPr id="5" name="Footer Placeholder 4">
            <a:extLst>
              <a:ext uri="{FF2B5EF4-FFF2-40B4-BE49-F238E27FC236}">
                <a16:creationId xmlns:a16="http://schemas.microsoft.com/office/drawing/2014/main" id="{02AA61C9-6AEB-36F9-B086-2C465E5246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F8E25E-1199-D58C-41B2-308E378DD274}"/>
              </a:ext>
            </a:extLst>
          </p:cNvPr>
          <p:cNvSpPr>
            <a:spLocks noGrp="1"/>
          </p:cNvSpPr>
          <p:nvPr>
            <p:ph type="sldNum" sz="quarter" idx="12"/>
          </p:nvPr>
        </p:nvSpPr>
        <p:spPr/>
        <p:txBody>
          <a:bodyPr/>
          <a:lstStyle/>
          <a:p>
            <a:fld id="{20C54912-F1F3-4DAC-BAF4-C9504DE77B9F}" type="slidenum">
              <a:rPr lang="en-US" smtClean="0"/>
              <a:t>‹#›</a:t>
            </a:fld>
            <a:endParaRPr lang="en-US" dirty="0"/>
          </a:p>
        </p:txBody>
      </p:sp>
    </p:spTree>
    <p:extLst>
      <p:ext uri="{BB962C8B-B14F-4D97-AF65-F5344CB8AC3E}">
        <p14:creationId xmlns:p14="http://schemas.microsoft.com/office/powerpoint/2010/main" val="38036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140C-7B21-764B-6120-BFAE74E37E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7EA9F5-5E90-1A82-E1CC-4C05EF14AB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53CD6-D7CF-15F9-468C-14906A47BD27}"/>
              </a:ext>
            </a:extLst>
          </p:cNvPr>
          <p:cNvSpPr>
            <a:spLocks noGrp="1"/>
          </p:cNvSpPr>
          <p:nvPr>
            <p:ph type="dt" sz="half" idx="10"/>
          </p:nvPr>
        </p:nvSpPr>
        <p:spPr/>
        <p:txBody>
          <a:bodyPr/>
          <a:lstStyle/>
          <a:p>
            <a:fld id="{3AA0A0DE-3466-4B4C-A484-F6FD8FCB5625}" type="datetimeFigureOut">
              <a:rPr lang="en-US" smtClean="0"/>
              <a:t>3/21/2025</a:t>
            </a:fld>
            <a:endParaRPr lang="en-US" dirty="0"/>
          </a:p>
        </p:txBody>
      </p:sp>
      <p:sp>
        <p:nvSpPr>
          <p:cNvPr id="5" name="Footer Placeholder 4">
            <a:extLst>
              <a:ext uri="{FF2B5EF4-FFF2-40B4-BE49-F238E27FC236}">
                <a16:creationId xmlns:a16="http://schemas.microsoft.com/office/drawing/2014/main" id="{D5909C85-C2A6-90EA-6080-851A6A37F5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EAA227-437D-544A-5852-EE36C3B47CA0}"/>
              </a:ext>
            </a:extLst>
          </p:cNvPr>
          <p:cNvSpPr>
            <a:spLocks noGrp="1"/>
          </p:cNvSpPr>
          <p:nvPr>
            <p:ph type="sldNum" sz="quarter" idx="12"/>
          </p:nvPr>
        </p:nvSpPr>
        <p:spPr/>
        <p:txBody>
          <a:bodyPr/>
          <a:lstStyle/>
          <a:p>
            <a:fld id="{20C54912-F1F3-4DAC-BAF4-C9504DE77B9F}" type="slidenum">
              <a:rPr lang="en-US" smtClean="0"/>
              <a:t>‹#›</a:t>
            </a:fld>
            <a:endParaRPr lang="en-US" dirty="0"/>
          </a:p>
        </p:txBody>
      </p:sp>
    </p:spTree>
    <p:extLst>
      <p:ext uri="{BB962C8B-B14F-4D97-AF65-F5344CB8AC3E}">
        <p14:creationId xmlns:p14="http://schemas.microsoft.com/office/powerpoint/2010/main" val="159956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A084-7831-FBDA-FFE4-EAC83577A5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CEC971-663F-5770-3096-DAE90BA404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C75C75-96B2-FD22-5CE2-85B5FA4C9D91}"/>
              </a:ext>
            </a:extLst>
          </p:cNvPr>
          <p:cNvSpPr>
            <a:spLocks noGrp="1"/>
          </p:cNvSpPr>
          <p:nvPr>
            <p:ph type="dt" sz="half" idx="10"/>
          </p:nvPr>
        </p:nvSpPr>
        <p:spPr/>
        <p:txBody>
          <a:bodyPr/>
          <a:lstStyle/>
          <a:p>
            <a:fld id="{3AA0A0DE-3466-4B4C-A484-F6FD8FCB5625}" type="datetimeFigureOut">
              <a:rPr lang="en-US" smtClean="0"/>
              <a:t>3/21/2025</a:t>
            </a:fld>
            <a:endParaRPr lang="en-US" dirty="0"/>
          </a:p>
        </p:txBody>
      </p:sp>
      <p:sp>
        <p:nvSpPr>
          <p:cNvPr id="5" name="Footer Placeholder 4">
            <a:extLst>
              <a:ext uri="{FF2B5EF4-FFF2-40B4-BE49-F238E27FC236}">
                <a16:creationId xmlns:a16="http://schemas.microsoft.com/office/drawing/2014/main" id="{18B2C3EF-6C52-D878-63DC-F89A3196D7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AF2B603-53B1-C1A2-DF15-DC8D27C10645}"/>
              </a:ext>
            </a:extLst>
          </p:cNvPr>
          <p:cNvSpPr>
            <a:spLocks noGrp="1"/>
          </p:cNvSpPr>
          <p:nvPr>
            <p:ph type="sldNum" sz="quarter" idx="12"/>
          </p:nvPr>
        </p:nvSpPr>
        <p:spPr/>
        <p:txBody>
          <a:bodyPr/>
          <a:lstStyle/>
          <a:p>
            <a:fld id="{20C54912-F1F3-4DAC-BAF4-C9504DE77B9F}" type="slidenum">
              <a:rPr lang="en-US" smtClean="0"/>
              <a:t>‹#›</a:t>
            </a:fld>
            <a:endParaRPr lang="en-US" dirty="0"/>
          </a:p>
        </p:txBody>
      </p:sp>
    </p:spTree>
    <p:extLst>
      <p:ext uri="{BB962C8B-B14F-4D97-AF65-F5344CB8AC3E}">
        <p14:creationId xmlns:p14="http://schemas.microsoft.com/office/powerpoint/2010/main" val="127573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29871-41B6-725E-2938-24C52CAEA0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46A7F-E6A1-8935-0B7B-194C5EFE45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E10C6-E31F-B51A-838A-3590E986FF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85F0F-7673-F711-AB17-B9E553AA548A}"/>
              </a:ext>
            </a:extLst>
          </p:cNvPr>
          <p:cNvSpPr>
            <a:spLocks noGrp="1"/>
          </p:cNvSpPr>
          <p:nvPr>
            <p:ph type="dt" sz="half" idx="10"/>
          </p:nvPr>
        </p:nvSpPr>
        <p:spPr/>
        <p:txBody>
          <a:bodyPr/>
          <a:lstStyle/>
          <a:p>
            <a:fld id="{3AA0A0DE-3466-4B4C-A484-F6FD8FCB5625}" type="datetimeFigureOut">
              <a:rPr lang="en-US" smtClean="0"/>
              <a:t>3/21/2025</a:t>
            </a:fld>
            <a:endParaRPr lang="en-US" dirty="0"/>
          </a:p>
        </p:txBody>
      </p:sp>
      <p:sp>
        <p:nvSpPr>
          <p:cNvPr id="6" name="Footer Placeholder 5">
            <a:extLst>
              <a:ext uri="{FF2B5EF4-FFF2-40B4-BE49-F238E27FC236}">
                <a16:creationId xmlns:a16="http://schemas.microsoft.com/office/drawing/2014/main" id="{D3ED980D-F86F-D995-1B80-93A3131B7F1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B173CC-7759-D51E-0148-BA083ED313F2}"/>
              </a:ext>
            </a:extLst>
          </p:cNvPr>
          <p:cNvSpPr>
            <a:spLocks noGrp="1"/>
          </p:cNvSpPr>
          <p:nvPr>
            <p:ph type="sldNum" sz="quarter" idx="12"/>
          </p:nvPr>
        </p:nvSpPr>
        <p:spPr/>
        <p:txBody>
          <a:bodyPr/>
          <a:lstStyle/>
          <a:p>
            <a:fld id="{20C54912-F1F3-4DAC-BAF4-C9504DE77B9F}" type="slidenum">
              <a:rPr lang="en-US" smtClean="0"/>
              <a:t>‹#›</a:t>
            </a:fld>
            <a:endParaRPr lang="en-US" dirty="0"/>
          </a:p>
        </p:txBody>
      </p:sp>
    </p:spTree>
    <p:extLst>
      <p:ext uri="{BB962C8B-B14F-4D97-AF65-F5344CB8AC3E}">
        <p14:creationId xmlns:p14="http://schemas.microsoft.com/office/powerpoint/2010/main" val="153600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67B38-667C-10C9-4DA2-7C007899BE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083C7F-10EA-75A7-772E-58BEA81011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1C8220-0D4B-4B57-1E29-19C1F24F8F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EF8EE0-E12F-C44A-1B9D-3B15646878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601CC7-5A9E-E113-88AF-0D17F04CB2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9E430D-51BA-07C0-F124-A97B182B5E98}"/>
              </a:ext>
            </a:extLst>
          </p:cNvPr>
          <p:cNvSpPr>
            <a:spLocks noGrp="1"/>
          </p:cNvSpPr>
          <p:nvPr>
            <p:ph type="dt" sz="half" idx="10"/>
          </p:nvPr>
        </p:nvSpPr>
        <p:spPr/>
        <p:txBody>
          <a:bodyPr/>
          <a:lstStyle/>
          <a:p>
            <a:fld id="{3AA0A0DE-3466-4B4C-A484-F6FD8FCB5625}" type="datetimeFigureOut">
              <a:rPr lang="en-US" smtClean="0"/>
              <a:t>3/21/2025</a:t>
            </a:fld>
            <a:endParaRPr lang="en-US" dirty="0"/>
          </a:p>
        </p:txBody>
      </p:sp>
      <p:sp>
        <p:nvSpPr>
          <p:cNvPr id="8" name="Footer Placeholder 7">
            <a:extLst>
              <a:ext uri="{FF2B5EF4-FFF2-40B4-BE49-F238E27FC236}">
                <a16:creationId xmlns:a16="http://schemas.microsoft.com/office/drawing/2014/main" id="{012D4BC1-FB24-969B-7E6B-E162E39432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217ADAF-1086-363D-71F2-9B20C8DAFBBF}"/>
              </a:ext>
            </a:extLst>
          </p:cNvPr>
          <p:cNvSpPr>
            <a:spLocks noGrp="1"/>
          </p:cNvSpPr>
          <p:nvPr>
            <p:ph type="sldNum" sz="quarter" idx="12"/>
          </p:nvPr>
        </p:nvSpPr>
        <p:spPr/>
        <p:txBody>
          <a:bodyPr/>
          <a:lstStyle/>
          <a:p>
            <a:fld id="{20C54912-F1F3-4DAC-BAF4-C9504DE77B9F}" type="slidenum">
              <a:rPr lang="en-US" smtClean="0"/>
              <a:t>‹#›</a:t>
            </a:fld>
            <a:endParaRPr lang="en-US" dirty="0"/>
          </a:p>
        </p:txBody>
      </p:sp>
    </p:spTree>
    <p:extLst>
      <p:ext uri="{BB962C8B-B14F-4D97-AF65-F5344CB8AC3E}">
        <p14:creationId xmlns:p14="http://schemas.microsoft.com/office/powerpoint/2010/main" val="2490451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F4B7-8BBA-7D0E-126A-BB9568FD01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A983FE-D0BE-2313-62D3-0FFC5B901E25}"/>
              </a:ext>
            </a:extLst>
          </p:cNvPr>
          <p:cNvSpPr>
            <a:spLocks noGrp="1"/>
          </p:cNvSpPr>
          <p:nvPr>
            <p:ph type="dt" sz="half" idx="10"/>
          </p:nvPr>
        </p:nvSpPr>
        <p:spPr/>
        <p:txBody>
          <a:bodyPr/>
          <a:lstStyle/>
          <a:p>
            <a:fld id="{3AA0A0DE-3466-4B4C-A484-F6FD8FCB5625}" type="datetimeFigureOut">
              <a:rPr lang="en-US" smtClean="0"/>
              <a:t>3/21/2025</a:t>
            </a:fld>
            <a:endParaRPr lang="en-US" dirty="0"/>
          </a:p>
        </p:txBody>
      </p:sp>
      <p:sp>
        <p:nvSpPr>
          <p:cNvPr id="4" name="Footer Placeholder 3">
            <a:extLst>
              <a:ext uri="{FF2B5EF4-FFF2-40B4-BE49-F238E27FC236}">
                <a16:creationId xmlns:a16="http://schemas.microsoft.com/office/drawing/2014/main" id="{8CA62BEA-A401-99D3-7838-831DE566F7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815ADD-5C2A-DEC8-09B7-4E5BE8C91775}"/>
              </a:ext>
            </a:extLst>
          </p:cNvPr>
          <p:cNvSpPr>
            <a:spLocks noGrp="1"/>
          </p:cNvSpPr>
          <p:nvPr>
            <p:ph type="sldNum" sz="quarter" idx="12"/>
          </p:nvPr>
        </p:nvSpPr>
        <p:spPr/>
        <p:txBody>
          <a:bodyPr/>
          <a:lstStyle/>
          <a:p>
            <a:fld id="{20C54912-F1F3-4DAC-BAF4-C9504DE77B9F}" type="slidenum">
              <a:rPr lang="en-US" smtClean="0"/>
              <a:t>‹#›</a:t>
            </a:fld>
            <a:endParaRPr lang="en-US" dirty="0"/>
          </a:p>
        </p:txBody>
      </p:sp>
    </p:spTree>
    <p:extLst>
      <p:ext uri="{BB962C8B-B14F-4D97-AF65-F5344CB8AC3E}">
        <p14:creationId xmlns:p14="http://schemas.microsoft.com/office/powerpoint/2010/main" val="341661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FEC1D8-B167-B327-981E-E96772D566BE}"/>
              </a:ext>
            </a:extLst>
          </p:cNvPr>
          <p:cNvSpPr>
            <a:spLocks noGrp="1"/>
          </p:cNvSpPr>
          <p:nvPr>
            <p:ph type="dt" sz="half" idx="10"/>
          </p:nvPr>
        </p:nvSpPr>
        <p:spPr/>
        <p:txBody>
          <a:bodyPr/>
          <a:lstStyle/>
          <a:p>
            <a:fld id="{3AA0A0DE-3466-4B4C-A484-F6FD8FCB5625}" type="datetimeFigureOut">
              <a:rPr lang="en-US" smtClean="0"/>
              <a:t>3/21/2025</a:t>
            </a:fld>
            <a:endParaRPr lang="en-US" dirty="0"/>
          </a:p>
        </p:txBody>
      </p:sp>
      <p:sp>
        <p:nvSpPr>
          <p:cNvPr id="3" name="Footer Placeholder 2">
            <a:extLst>
              <a:ext uri="{FF2B5EF4-FFF2-40B4-BE49-F238E27FC236}">
                <a16:creationId xmlns:a16="http://schemas.microsoft.com/office/drawing/2014/main" id="{2DD0B15F-051A-35E1-65E9-409EBBDECAB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233A50-DA5C-74EB-0824-77138EAA8968}"/>
              </a:ext>
            </a:extLst>
          </p:cNvPr>
          <p:cNvSpPr>
            <a:spLocks noGrp="1"/>
          </p:cNvSpPr>
          <p:nvPr>
            <p:ph type="sldNum" sz="quarter" idx="12"/>
          </p:nvPr>
        </p:nvSpPr>
        <p:spPr/>
        <p:txBody>
          <a:bodyPr/>
          <a:lstStyle/>
          <a:p>
            <a:fld id="{20C54912-F1F3-4DAC-BAF4-C9504DE77B9F}" type="slidenum">
              <a:rPr lang="en-US" smtClean="0"/>
              <a:t>‹#›</a:t>
            </a:fld>
            <a:endParaRPr lang="en-US" dirty="0"/>
          </a:p>
        </p:txBody>
      </p:sp>
    </p:spTree>
    <p:extLst>
      <p:ext uri="{BB962C8B-B14F-4D97-AF65-F5344CB8AC3E}">
        <p14:creationId xmlns:p14="http://schemas.microsoft.com/office/powerpoint/2010/main" val="297092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4A092-B9D9-3133-874F-4ACDD1564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D05074-9063-C607-B932-82EB6C564B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E80626-FC20-FE8B-E1B8-DF24F4C65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05EB92-4539-7F41-0AEE-20A907841812}"/>
              </a:ext>
            </a:extLst>
          </p:cNvPr>
          <p:cNvSpPr>
            <a:spLocks noGrp="1"/>
          </p:cNvSpPr>
          <p:nvPr>
            <p:ph type="dt" sz="half" idx="10"/>
          </p:nvPr>
        </p:nvSpPr>
        <p:spPr/>
        <p:txBody>
          <a:bodyPr/>
          <a:lstStyle/>
          <a:p>
            <a:fld id="{3AA0A0DE-3466-4B4C-A484-F6FD8FCB5625}" type="datetimeFigureOut">
              <a:rPr lang="en-US" smtClean="0"/>
              <a:t>3/21/2025</a:t>
            </a:fld>
            <a:endParaRPr lang="en-US" dirty="0"/>
          </a:p>
        </p:txBody>
      </p:sp>
      <p:sp>
        <p:nvSpPr>
          <p:cNvPr id="6" name="Footer Placeholder 5">
            <a:extLst>
              <a:ext uri="{FF2B5EF4-FFF2-40B4-BE49-F238E27FC236}">
                <a16:creationId xmlns:a16="http://schemas.microsoft.com/office/drawing/2014/main" id="{97915384-A2DD-8DD8-ED12-289DC13AD5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E74E2E-F6CF-30AD-B590-3F92405F5C73}"/>
              </a:ext>
            </a:extLst>
          </p:cNvPr>
          <p:cNvSpPr>
            <a:spLocks noGrp="1"/>
          </p:cNvSpPr>
          <p:nvPr>
            <p:ph type="sldNum" sz="quarter" idx="12"/>
          </p:nvPr>
        </p:nvSpPr>
        <p:spPr/>
        <p:txBody>
          <a:bodyPr/>
          <a:lstStyle/>
          <a:p>
            <a:fld id="{20C54912-F1F3-4DAC-BAF4-C9504DE77B9F}" type="slidenum">
              <a:rPr lang="en-US" smtClean="0"/>
              <a:t>‹#›</a:t>
            </a:fld>
            <a:endParaRPr lang="en-US" dirty="0"/>
          </a:p>
        </p:txBody>
      </p:sp>
    </p:spTree>
    <p:extLst>
      <p:ext uri="{BB962C8B-B14F-4D97-AF65-F5344CB8AC3E}">
        <p14:creationId xmlns:p14="http://schemas.microsoft.com/office/powerpoint/2010/main" val="263033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E0450-FCC8-5FBB-9901-644CF8489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817C5-EC2C-3EB6-6916-D560B217F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F63329B-C206-7B31-7EE3-E331B5DB8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41A6DA-8B58-8025-63A2-8664C012DE64}"/>
              </a:ext>
            </a:extLst>
          </p:cNvPr>
          <p:cNvSpPr>
            <a:spLocks noGrp="1"/>
          </p:cNvSpPr>
          <p:nvPr>
            <p:ph type="dt" sz="half" idx="10"/>
          </p:nvPr>
        </p:nvSpPr>
        <p:spPr/>
        <p:txBody>
          <a:bodyPr/>
          <a:lstStyle/>
          <a:p>
            <a:fld id="{3AA0A0DE-3466-4B4C-A484-F6FD8FCB5625}" type="datetimeFigureOut">
              <a:rPr lang="en-US" smtClean="0"/>
              <a:t>3/21/2025</a:t>
            </a:fld>
            <a:endParaRPr lang="en-US" dirty="0"/>
          </a:p>
        </p:txBody>
      </p:sp>
      <p:sp>
        <p:nvSpPr>
          <p:cNvPr id="6" name="Footer Placeholder 5">
            <a:extLst>
              <a:ext uri="{FF2B5EF4-FFF2-40B4-BE49-F238E27FC236}">
                <a16:creationId xmlns:a16="http://schemas.microsoft.com/office/drawing/2014/main" id="{B8BFA142-8437-967D-6621-B985CA80D4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66ED99E-0BBA-2DE3-6044-A77FBFE0C6AA}"/>
              </a:ext>
            </a:extLst>
          </p:cNvPr>
          <p:cNvSpPr>
            <a:spLocks noGrp="1"/>
          </p:cNvSpPr>
          <p:nvPr>
            <p:ph type="sldNum" sz="quarter" idx="12"/>
          </p:nvPr>
        </p:nvSpPr>
        <p:spPr/>
        <p:txBody>
          <a:bodyPr/>
          <a:lstStyle/>
          <a:p>
            <a:fld id="{20C54912-F1F3-4DAC-BAF4-C9504DE77B9F}" type="slidenum">
              <a:rPr lang="en-US" smtClean="0"/>
              <a:t>‹#›</a:t>
            </a:fld>
            <a:endParaRPr lang="en-US" dirty="0"/>
          </a:p>
        </p:txBody>
      </p:sp>
    </p:spTree>
    <p:extLst>
      <p:ext uri="{BB962C8B-B14F-4D97-AF65-F5344CB8AC3E}">
        <p14:creationId xmlns:p14="http://schemas.microsoft.com/office/powerpoint/2010/main" val="187257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CA84C0-D3F0-54D9-820C-53B3FB7D54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A12C7B-7E9B-3777-279B-5A5BC68E67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B2287-53E0-8239-B800-C4ED7E2B28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0A0DE-3466-4B4C-A484-F6FD8FCB5625}" type="datetimeFigureOut">
              <a:rPr lang="en-US" smtClean="0"/>
              <a:t>3/21/2025</a:t>
            </a:fld>
            <a:endParaRPr lang="en-US" dirty="0"/>
          </a:p>
        </p:txBody>
      </p:sp>
      <p:sp>
        <p:nvSpPr>
          <p:cNvPr id="5" name="Footer Placeholder 4">
            <a:extLst>
              <a:ext uri="{FF2B5EF4-FFF2-40B4-BE49-F238E27FC236}">
                <a16:creationId xmlns:a16="http://schemas.microsoft.com/office/drawing/2014/main" id="{0571D027-E2A6-DE2B-194D-0E72E5A3C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DECD3EF-6F9C-4698-8C64-0F0827F389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54912-F1F3-4DAC-BAF4-C9504DE77B9F}" type="slidenum">
              <a:rPr lang="en-US" smtClean="0"/>
              <a:t>‹#›</a:t>
            </a:fld>
            <a:endParaRPr lang="en-US" dirty="0"/>
          </a:p>
        </p:txBody>
      </p:sp>
    </p:spTree>
    <p:extLst>
      <p:ext uri="{BB962C8B-B14F-4D97-AF65-F5344CB8AC3E}">
        <p14:creationId xmlns:p14="http://schemas.microsoft.com/office/powerpoint/2010/main" val="769278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tudents during a graduation ceremony">
            <a:extLst>
              <a:ext uri="{FF2B5EF4-FFF2-40B4-BE49-F238E27FC236}">
                <a16:creationId xmlns:a16="http://schemas.microsoft.com/office/drawing/2014/main" id="{BBA9DB77-1E84-3AC5-2403-C3FAD689E9A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190" b="4541"/>
          <a:stretch/>
        </p:blipFill>
        <p:spPr>
          <a:xfrm>
            <a:off x="20" y="1"/>
            <a:ext cx="12191980" cy="6857999"/>
          </a:xfrm>
          <a:prstGeom prst="rect">
            <a:avLst/>
          </a:prstGeom>
        </p:spPr>
      </p:pic>
      <p:sp>
        <p:nvSpPr>
          <p:cNvPr id="2" name="Title 1">
            <a:extLst>
              <a:ext uri="{FF2B5EF4-FFF2-40B4-BE49-F238E27FC236}">
                <a16:creationId xmlns:a16="http://schemas.microsoft.com/office/drawing/2014/main" id="{363A63FA-787F-BE1D-5759-923F00191839}"/>
              </a:ext>
            </a:extLst>
          </p:cNvPr>
          <p:cNvSpPr>
            <a:spLocks noGrp="1"/>
          </p:cNvSpPr>
          <p:nvPr>
            <p:ph type="ctrTitle"/>
          </p:nvPr>
        </p:nvSpPr>
        <p:spPr>
          <a:xfrm>
            <a:off x="1524000" y="1122362"/>
            <a:ext cx="9144000" cy="2900518"/>
          </a:xfrm>
        </p:spPr>
        <p:txBody>
          <a:bodyPr>
            <a:normAutofit fontScale="90000"/>
          </a:bodyPr>
          <a:lstStyle/>
          <a:p>
            <a:r>
              <a:rPr lang="en-US" sz="7100" dirty="0">
                <a:solidFill>
                  <a:srgbClr val="00B0F0"/>
                </a:solidFill>
                <a:latin typeface="Cambria" panose="02040503050406030204" pitchFamily="18" charset="0"/>
                <a:ea typeface="Cambria" panose="02040503050406030204" pitchFamily="18" charset="0"/>
              </a:rPr>
              <a:t>C</a:t>
            </a:r>
            <a:r>
              <a:rPr lang="en-US" dirty="0">
                <a:solidFill>
                  <a:srgbClr val="00B0F0"/>
                </a:solidFill>
                <a:latin typeface="Cambria" panose="02040503050406030204" pitchFamily="18" charset="0"/>
                <a:ea typeface="Cambria" panose="02040503050406030204" pitchFamily="18" charset="0"/>
              </a:rPr>
              <a:t>ollege of </a:t>
            </a:r>
            <a:r>
              <a:rPr lang="en-US" sz="7100" dirty="0">
                <a:solidFill>
                  <a:srgbClr val="00B0F0"/>
                </a:solidFill>
                <a:latin typeface="Cambria" panose="02040503050406030204" pitchFamily="18" charset="0"/>
                <a:ea typeface="Cambria" panose="02040503050406030204" pitchFamily="18" charset="0"/>
              </a:rPr>
              <a:t>E</a:t>
            </a:r>
            <a:r>
              <a:rPr lang="en-US" dirty="0">
                <a:solidFill>
                  <a:srgbClr val="00B0F0"/>
                </a:solidFill>
                <a:latin typeface="Cambria" panose="02040503050406030204" pitchFamily="18" charset="0"/>
                <a:ea typeface="Cambria" panose="02040503050406030204" pitchFamily="18" charset="0"/>
              </a:rPr>
              <a:t>ducation </a:t>
            </a:r>
            <a:br>
              <a:rPr lang="en-US" dirty="0">
                <a:solidFill>
                  <a:srgbClr val="00B0F0"/>
                </a:solidFill>
                <a:latin typeface="Cambria" panose="02040503050406030204" pitchFamily="18" charset="0"/>
                <a:ea typeface="Cambria" panose="02040503050406030204" pitchFamily="18" charset="0"/>
              </a:rPr>
            </a:br>
            <a:r>
              <a:rPr lang="en-US" dirty="0">
                <a:solidFill>
                  <a:srgbClr val="00B0F0"/>
                </a:solidFill>
                <a:latin typeface="Cambria" panose="02040503050406030204" pitchFamily="18" charset="0"/>
                <a:ea typeface="Cambria" panose="02040503050406030204" pitchFamily="18" charset="0"/>
              </a:rPr>
              <a:t>University of South Florida</a:t>
            </a:r>
            <a:br>
              <a:rPr lang="en-US" dirty="0">
                <a:solidFill>
                  <a:srgbClr val="00B0F0"/>
                </a:solidFill>
                <a:latin typeface="Cambria" panose="02040503050406030204" pitchFamily="18" charset="0"/>
                <a:ea typeface="Cambria" panose="02040503050406030204" pitchFamily="18" charset="0"/>
              </a:rPr>
            </a:br>
            <a:r>
              <a:rPr lang="en-US" dirty="0">
                <a:solidFill>
                  <a:srgbClr val="00B0F0"/>
                </a:solidFill>
                <a:latin typeface="Cambria" panose="02040503050406030204" pitchFamily="18" charset="0"/>
                <a:ea typeface="Cambria" panose="02040503050406030204" pitchFamily="18" charset="0"/>
              </a:rPr>
              <a:t>Annual Survey Administration</a:t>
            </a:r>
          </a:p>
        </p:txBody>
      </p:sp>
      <p:sp>
        <p:nvSpPr>
          <p:cNvPr id="3" name="Subtitle 2">
            <a:extLst>
              <a:ext uri="{FF2B5EF4-FFF2-40B4-BE49-F238E27FC236}">
                <a16:creationId xmlns:a16="http://schemas.microsoft.com/office/drawing/2014/main" id="{8AD7D404-F19F-2F43-902A-3920DB7BABB2}"/>
              </a:ext>
            </a:extLst>
          </p:cNvPr>
          <p:cNvSpPr>
            <a:spLocks noGrp="1"/>
          </p:cNvSpPr>
          <p:nvPr>
            <p:ph type="subTitle" idx="1"/>
          </p:nvPr>
        </p:nvSpPr>
        <p:spPr>
          <a:xfrm>
            <a:off x="944217" y="4159404"/>
            <a:ext cx="10386392" cy="1098395"/>
          </a:xfrm>
        </p:spPr>
        <p:txBody>
          <a:bodyPr>
            <a:normAutofit/>
          </a:bodyPr>
          <a:lstStyle/>
          <a:p>
            <a:r>
              <a:rPr lang="en-US" dirty="0">
                <a:solidFill>
                  <a:schemeClr val="accent6">
                    <a:lumMod val="60000"/>
                    <a:lumOff val="40000"/>
                  </a:schemeClr>
                </a:solidFill>
                <a:latin typeface="Cambria" panose="02040503050406030204" pitchFamily="18" charset="0"/>
                <a:ea typeface="Cambria" panose="02040503050406030204" pitchFamily="18" charset="0"/>
              </a:rPr>
              <a:t>Alumni &amp; Employer Surveys </a:t>
            </a:r>
          </a:p>
          <a:p>
            <a:r>
              <a:rPr lang="en-US" dirty="0">
                <a:solidFill>
                  <a:schemeClr val="accent6">
                    <a:lumMod val="60000"/>
                    <a:lumOff val="40000"/>
                  </a:schemeClr>
                </a:solidFill>
                <a:latin typeface="Cambria" panose="02040503050406030204" pitchFamily="18" charset="0"/>
                <a:ea typeface="Cambria" panose="02040503050406030204" pitchFamily="18" charset="0"/>
              </a:rPr>
              <a:t>Initial Teacher Preparation Programs &amp; Advanced Graduate Programs</a:t>
            </a:r>
          </a:p>
        </p:txBody>
      </p:sp>
    </p:spTree>
    <p:extLst>
      <p:ext uri="{BB962C8B-B14F-4D97-AF65-F5344CB8AC3E}">
        <p14:creationId xmlns:p14="http://schemas.microsoft.com/office/powerpoint/2010/main" val="16448577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C522-8707-052D-D684-F2BB8882CAB5}"/>
              </a:ext>
            </a:extLst>
          </p:cNvPr>
          <p:cNvSpPr>
            <a:spLocks noGrp="1"/>
          </p:cNvSpPr>
          <p:nvPr>
            <p:ph type="title"/>
          </p:nvPr>
        </p:nvSpPr>
        <p:spPr>
          <a:xfrm>
            <a:off x="838200" y="365126"/>
            <a:ext cx="10515600" cy="531168"/>
          </a:xfrm>
        </p:spPr>
        <p:txBody>
          <a:bodyPr>
            <a:normAutofit fontScale="90000"/>
          </a:bodyPr>
          <a:lstStyle/>
          <a:p>
            <a:pPr algn="ctr"/>
            <a:br>
              <a:rPr lang="en-US" sz="2700" b="1" dirty="0">
                <a:solidFill>
                  <a:srgbClr val="002060"/>
                </a:solidFill>
                <a:effectLst/>
                <a:latin typeface="Cambria" panose="02040503050406030204" pitchFamily="18" charset="0"/>
                <a:ea typeface="Calibri" panose="020F0502020204030204" pitchFamily="34" charset="0"/>
              </a:rPr>
            </a:br>
            <a:r>
              <a:rPr lang="en-US" sz="2700" b="1" dirty="0">
                <a:solidFill>
                  <a:srgbClr val="002060"/>
                </a:solidFill>
                <a:effectLst/>
                <a:latin typeface="Cambria" panose="02040503050406030204" pitchFamily="18" charset="0"/>
                <a:ea typeface="Calibri" panose="020F0502020204030204" pitchFamily="34" charset="0"/>
              </a:rPr>
              <a:t>Initial Teacher </a:t>
            </a:r>
            <a:r>
              <a:rPr lang="en-US" sz="2700" b="1" dirty="0">
                <a:solidFill>
                  <a:srgbClr val="002060"/>
                </a:solidFill>
                <a:latin typeface="Cambria" panose="02040503050406030204" pitchFamily="18" charset="0"/>
                <a:ea typeface="Calibri" panose="020F0502020204030204" pitchFamily="34" charset="0"/>
              </a:rPr>
              <a:t>Preparation </a:t>
            </a:r>
            <a:r>
              <a:rPr lang="en-US" sz="2700" b="1" dirty="0">
                <a:solidFill>
                  <a:srgbClr val="002060"/>
                </a:solidFill>
                <a:effectLst/>
                <a:latin typeface="Cambria" panose="02040503050406030204" pitchFamily="18" charset="0"/>
                <a:ea typeface="Calibri" panose="020F0502020204030204" pitchFamily="34" charset="0"/>
              </a:rPr>
              <a:t>Programs Alumni and Principal Surveys</a:t>
            </a:r>
            <a:br>
              <a:rPr lang="en-US" sz="2700" b="1" dirty="0">
                <a:solidFill>
                  <a:srgbClr val="002060"/>
                </a:solidFill>
                <a:effectLst/>
                <a:latin typeface="Cambria" panose="02040503050406030204" pitchFamily="18"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95201B8-A99D-917B-4FA3-979AE97BF712}"/>
              </a:ext>
            </a:extLst>
          </p:cNvPr>
          <p:cNvSpPr>
            <a:spLocks noGrp="1"/>
          </p:cNvSpPr>
          <p:nvPr>
            <p:ph idx="1"/>
          </p:nvPr>
        </p:nvSpPr>
        <p:spPr>
          <a:xfrm>
            <a:off x="838200" y="1019864"/>
            <a:ext cx="10515600" cy="5095927"/>
          </a:xfrm>
        </p:spPr>
        <p:txBody>
          <a:bodyPr>
            <a:normAutofit/>
          </a:bodyPr>
          <a:lstStyle/>
          <a:p>
            <a:pPr marL="0" indent="0">
              <a:buNone/>
            </a:pPr>
            <a:r>
              <a:rPr lang="en-US" sz="2200" i="1" dirty="0">
                <a:solidFill>
                  <a:schemeClr val="accent6">
                    <a:lumMod val="50000"/>
                  </a:schemeClr>
                </a:solidFill>
                <a:latin typeface="Cambria" panose="02040503050406030204" pitchFamily="18" charset="0"/>
                <a:ea typeface="Cambria" panose="02040503050406030204" pitchFamily="18" charset="0"/>
              </a:rPr>
              <a:t>Initial Teacher Preparation Programs:  Alumni Survey</a:t>
            </a:r>
          </a:p>
          <a:p>
            <a:pPr marL="0" indent="0">
              <a:buNone/>
            </a:pPr>
            <a:r>
              <a:rPr lang="en-US" sz="1800" dirty="0">
                <a:solidFill>
                  <a:srgbClr val="002060"/>
                </a:solidFill>
                <a:latin typeface="Cambria" panose="02040503050406030204" pitchFamily="18" charset="0"/>
                <a:ea typeface="Cambria" panose="02040503050406030204" pitchFamily="18" charset="0"/>
              </a:rPr>
              <a:t>The results were overwhelmingly positive, with many of our Initial Teacher Preparation Program completers responding agree or strongly agree on the majority of the survey items.</a:t>
            </a:r>
          </a:p>
          <a:p>
            <a:pPr marL="0" indent="0">
              <a:buNone/>
            </a:pPr>
            <a:r>
              <a:rPr lang="en-US" sz="1800" dirty="0">
                <a:solidFill>
                  <a:srgbClr val="002060"/>
                </a:solidFill>
                <a:latin typeface="Cambria" panose="02040503050406030204" pitchFamily="18" charset="0"/>
                <a:ea typeface="Cambria" panose="02040503050406030204" pitchFamily="18" charset="0"/>
              </a:rPr>
              <a:t>The only area where our Initial Teacher Preparation Program completers rated themselves less than 90%, was </a:t>
            </a:r>
            <a:r>
              <a:rPr lang="en-US" sz="1800" i="1" dirty="0">
                <a:solidFill>
                  <a:srgbClr val="002060"/>
                </a:solidFill>
                <a:latin typeface="Cambria" panose="02040503050406030204" pitchFamily="18" charset="0"/>
                <a:ea typeface="Cambria" panose="02040503050406030204" pitchFamily="18" charset="0"/>
              </a:rPr>
              <a:t>P</a:t>
            </a:r>
            <a:r>
              <a:rPr lang="en-US" sz="1800" b="0" i="1" u="none" strike="noStrike" dirty="0">
                <a:solidFill>
                  <a:srgbClr val="002060"/>
                </a:solidFill>
                <a:effectLst/>
                <a:latin typeface="Cambria" panose="02040503050406030204" pitchFamily="18" charset="0"/>
              </a:rPr>
              <a:t>lanning instruction that supports every student in meeting rigorous learning goals (88%).</a:t>
            </a:r>
            <a:endParaRPr lang="en-US" sz="1800" b="0" i="0" u="none" strike="noStrike" dirty="0">
              <a:solidFill>
                <a:srgbClr val="002060"/>
              </a:solidFill>
              <a:effectLst/>
              <a:latin typeface="Cambria" panose="02040503050406030204" pitchFamily="18" charset="0"/>
            </a:endParaRPr>
          </a:p>
          <a:p>
            <a:pPr marL="0" indent="0">
              <a:buNone/>
            </a:pPr>
            <a:endParaRPr lang="en-US" sz="1800" dirty="0">
              <a:solidFill>
                <a:srgbClr val="002060"/>
              </a:solidFill>
              <a:latin typeface="Cambria" panose="02040503050406030204" pitchFamily="18" charset="0"/>
              <a:ea typeface="Cambria" panose="02040503050406030204" pitchFamily="18" charset="0"/>
            </a:endParaRPr>
          </a:p>
          <a:p>
            <a:pPr marL="0" indent="0">
              <a:buNone/>
            </a:pPr>
            <a:r>
              <a:rPr lang="en-US" sz="2200" i="1" dirty="0">
                <a:solidFill>
                  <a:schemeClr val="accent6">
                    <a:lumMod val="50000"/>
                  </a:schemeClr>
                </a:solidFill>
                <a:latin typeface="Cambria" panose="02040503050406030204" pitchFamily="18" charset="0"/>
                <a:ea typeface="Cambria" panose="02040503050406030204" pitchFamily="18" charset="0"/>
              </a:rPr>
              <a:t>Initial Teacher Preparation Programs:  Principal Survey</a:t>
            </a:r>
            <a:endParaRPr lang="en-US" sz="2200" dirty="0">
              <a:solidFill>
                <a:schemeClr val="accent6">
                  <a:lumMod val="50000"/>
                </a:schemeClr>
              </a:solidFill>
              <a:latin typeface="Cambria" panose="02040503050406030204" pitchFamily="18" charset="0"/>
              <a:ea typeface="Cambria" panose="02040503050406030204" pitchFamily="18" charset="0"/>
            </a:endParaRPr>
          </a:p>
          <a:p>
            <a:pPr marL="0" indent="0">
              <a:buNone/>
            </a:pPr>
            <a:r>
              <a:rPr lang="en-US" sz="1800" dirty="0">
                <a:solidFill>
                  <a:srgbClr val="002060"/>
                </a:solidFill>
                <a:latin typeface="Cambria" panose="02040503050406030204" pitchFamily="18" charset="0"/>
                <a:ea typeface="Cambria" panose="02040503050406030204" pitchFamily="18" charset="0"/>
              </a:rPr>
              <a:t>The results were overwhelmingly positive, with many of our School Principals rating our program completers by responding agree or strongly agree on the majority of the survey items.</a:t>
            </a:r>
          </a:p>
          <a:p>
            <a:pPr marL="0" indent="0">
              <a:buNone/>
            </a:pPr>
            <a:r>
              <a:rPr lang="en-US" sz="1800" dirty="0">
                <a:solidFill>
                  <a:srgbClr val="002060"/>
                </a:solidFill>
                <a:latin typeface="Cambria" panose="02040503050406030204" pitchFamily="18" charset="0"/>
                <a:ea typeface="Cambria" panose="02040503050406030204" pitchFamily="18" charset="0"/>
              </a:rPr>
              <a:t>The only areas where our Principals rated our program completers less than 85%, were </a:t>
            </a:r>
            <a:r>
              <a:rPr lang="en-US" sz="1800" i="1" dirty="0">
                <a:solidFill>
                  <a:srgbClr val="002060"/>
                </a:solidFill>
                <a:latin typeface="Cambria" panose="02040503050406030204" pitchFamily="18" charset="0"/>
                <a:ea typeface="Cambria" panose="02040503050406030204" pitchFamily="18" charset="0"/>
              </a:rPr>
              <a:t>Adapting his/her practice to meet the needs of each learner (considering learners, families, other professionals, and the community) 83%; </a:t>
            </a:r>
            <a:r>
              <a:rPr lang="en-US" sz="1800" dirty="0">
                <a:solidFill>
                  <a:srgbClr val="002060"/>
                </a:solidFill>
                <a:latin typeface="Cambria" panose="02040503050406030204" pitchFamily="18" charset="0"/>
                <a:ea typeface="Cambria" panose="02040503050406030204" pitchFamily="18" charset="0"/>
              </a:rPr>
              <a:t>and P</a:t>
            </a:r>
            <a:r>
              <a:rPr lang="en-US" sz="1800" i="1" dirty="0">
                <a:solidFill>
                  <a:srgbClr val="002060"/>
                </a:solidFill>
                <a:latin typeface="Cambria" panose="02040503050406030204" pitchFamily="18" charset="0"/>
                <a:ea typeface="Cambria" panose="02040503050406030204" pitchFamily="18" charset="0"/>
              </a:rPr>
              <a:t>lanning instruction that supports every student in meeting rigorous learning goals and Using multiple methods of assessment to engage learners in their own growth (84%).</a:t>
            </a:r>
          </a:p>
          <a:p>
            <a:pPr marL="0" indent="0">
              <a:buNone/>
            </a:pPr>
            <a:endParaRPr lang="en-US" sz="1800" i="1" dirty="0">
              <a:solidFill>
                <a:srgbClr val="002060"/>
              </a:solidFill>
              <a:latin typeface="Cambria" panose="02040503050406030204" pitchFamily="18" charset="0"/>
              <a:ea typeface="Cambria" panose="02040503050406030204" pitchFamily="18" charset="0"/>
            </a:endParaRPr>
          </a:p>
          <a:p>
            <a:pPr marL="0" indent="0">
              <a:buNone/>
            </a:pPr>
            <a:r>
              <a:rPr lang="en-US" sz="1800" dirty="0">
                <a:solidFill>
                  <a:srgbClr val="002060"/>
                </a:solidFill>
                <a:latin typeface="Cambria" panose="02040503050406030204" pitchFamily="18" charset="0"/>
                <a:ea typeface="Cambria" panose="02040503050406030204" pitchFamily="18" charset="0"/>
              </a:rPr>
              <a:t>The results across this set of surveys are very similar across time.</a:t>
            </a:r>
          </a:p>
        </p:txBody>
      </p:sp>
    </p:spTree>
    <p:extLst>
      <p:ext uri="{BB962C8B-B14F-4D97-AF65-F5344CB8AC3E}">
        <p14:creationId xmlns:p14="http://schemas.microsoft.com/office/powerpoint/2010/main" val="4193955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0904-C275-4E8D-3394-345E0970E867}"/>
              </a:ext>
            </a:extLst>
          </p:cNvPr>
          <p:cNvSpPr>
            <a:spLocks noGrp="1"/>
          </p:cNvSpPr>
          <p:nvPr>
            <p:ph type="title"/>
          </p:nvPr>
        </p:nvSpPr>
        <p:spPr/>
        <p:txBody>
          <a:bodyPr>
            <a:normAutofit/>
          </a:bodyPr>
          <a:lstStyle/>
          <a:p>
            <a:pPr algn="ctr"/>
            <a:r>
              <a:rPr lang="en-US" sz="2400" b="1" dirty="0">
                <a:solidFill>
                  <a:srgbClr val="002060"/>
                </a:solidFill>
                <a:effectLst/>
                <a:latin typeface="Cambria" panose="02040503050406030204" pitchFamily="18" charset="0"/>
                <a:ea typeface="Calibri" panose="020F0502020204030204" pitchFamily="34" charset="0"/>
              </a:rPr>
              <a:t>Initial Teacher Preparation Programs Alumni and Principal Surveys</a:t>
            </a:r>
            <a:br>
              <a:rPr lang="en-US" sz="2400" b="1" dirty="0">
                <a:solidFill>
                  <a:srgbClr val="002060"/>
                </a:solidFill>
                <a:effectLst/>
                <a:latin typeface="Cambria" panose="02040503050406030204" pitchFamily="18" charset="0"/>
                <a:ea typeface="Calibri" panose="020F0502020204030204" pitchFamily="34" charset="0"/>
              </a:rPr>
            </a:br>
            <a:endParaRPr lang="en-US" sz="2400" dirty="0">
              <a:highlight>
                <a:srgbClr val="00FF00"/>
              </a:highlight>
            </a:endParaRPr>
          </a:p>
        </p:txBody>
      </p:sp>
      <p:sp>
        <p:nvSpPr>
          <p:cNvPr id="3" name="Content Placeholder 2">
            <a:extLst>
              <a:ext uri="{FF2B5EF4-FFF2-40B4-BE49-F238E27FC236}">
                <a16:creationId xmlns:a16="http://schemas.microsoft.com/office/drawing/2014/main" id="{526C2AFD-F9A6-11CD-B15E-76B2748D17BA}"/>
              </a:ext>
            </a:extLst>
          </p:cNvPr>
          <p:cNvSpPr>
            <a:spLocks noGrp="1"/>
          </p:cNvSpPr>
          <p:nvPr>
            <p:ph idx="1"/>
          </p:nvPr>
        </p:nvSpPr>
        <p:spPr>
          <a:xfrm>
            <a:off x="838200" y="1451344"/>
            <a:ext cx="10515600" cy="4756244"/>
          </a:xfrm>
        </p:spPr>
        <p:txBody>
          <a:bodyPr>
            <a:normAutofit/>
          </a:bodyPr>
          <a:lstStyle/>
          <a:p>
            <a:pPr marL="0" indent="0">
              <a:buNone/>
            </a:pPr>
            <a:r>
              <a:rPr lang="en-US" sz="2400" b="1" dirty="0">
                <a:solidFill>
                  <a:srgbClr val="002060"/>
                </a:solidFill>
                <a:effectLst/>
                <a:latin typeface="Cambria" panose="02040503050406030204" pitchFamily="18" charset="0"/>
                <a:ea typeface="Cambria" panose="02040503050406030204" pitchFamily="18" charset="0"/>
              </a:rPr>
              <a:t>Psychometrically Speaking: Alumni Survey: </a:t>
            </a:r>
            <a:r>
              <a:rPr lang="en-US" sz="2200" dirty="0">
                <a:solidFill>
                  <a:srgbClr val="002060"/>
                </a:solidFill>
                <a:effectLst/>
                <a:latin typeface="Cambria" panose="02040503050406030204" pitchFamily="18" charset="0"/>
                <a:ea typeface="Cambria" panose="02040503050406030204" pitchFamily="18" charset="0"/>
              </a:rPr>
              <a:t>Cronbach’s alpha was estimated to be .</a:t>
            </a:r>
            <a:r>
              <a:rPr lang="en-US" sz="2200" dirty="0">
                <a:solidFill>
                  <a:srgbClr val="002060"/>
                </a:solidFill>
                <a:latin typeface="Cambria" panose="02040503050406030204" pitchFamily="18" charset="0"/>
                <a:ea typeface="Cambria" panose="02040503050406030204" pitchFamily="18" charset="0"/>
              </a:rPr>
              <a:t>93</a:t>
            </a:r>
            <a:r>
              <a:rPr lang="en-US" sz="2200" dirty="0">
                <a:solidFill>
                  <a:srgbClr val="002060"/>
                </a:solidFill>
                <a:effectLst/>
                <a:latin typeface="Cambria" panose="02040503050406030204" pitchFamily="18" charset="0"/>
                <a:ea typeface="Cambria" panose="02040503050406030204" pitchFamily="18" charset="0"/>
              </a:rPr>
              <a:t>, suggesting a high level of internal consistency (reliability)</a:t>
            </a:r>
          </a:p>
          <a:p>
            <a:pPr marL="0" indent="0">
              <a:buNone/>
            </a:pPr>
            <a:r>
              <a:rPr lang="en-US" sz="2200" dirty="0">
                <a:solidFill>
                  <a:srgbClr val="002060"/>
                </a:solidFill>
                <a:latin typeface="Cambria" panose="02040503050406030204" pitchFamily="18" charset="0"/>
                <a:ea typeface="Cambria" panose="02040503050406030204" pitchFamily="18" charset="0"/>
              </a:rPr>
              <a:t>Correlations between InTASC domains ranged from .65 to .90 demonstrating evidence of the construct validity of the inferences made based on these ratings</a:t>
            </a:r>
          </a:p>
          <a:p>
            <a:pPr marL="0" indent="0">
              <a:buNone/>
            </a:pPr>
            <a:endParaRPr lang="en-US" sz="2200" dirty="0">
              <a:solidFill>
                <a:srgbClr val="002060"/>
              </a:solidFill>
              <a:effectLst/>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58A7CD41-489F-AC17-9716-4E682FAA178B}"/>
              </a:ext>
            </a:extLst>
          </p:cNvPr>
          <p:cNvGraphicFramePr>
            <a:graphicFrameLocks noGrp="1"/>
          </p:cNvGraphicFramePr>
          <p:nvPr>
            <p:extLst>
              <p:ext uri="{D42A27DB-BD31-4B8C-83A1-F6EECF244321}">
                <p14:modId xmlns:p14="http://schemas.microsoft.com/office/powerpoint/2010/main" val="2545878743"/>
              </p:ext>
            </p:extLst>
          </p:nvPr>
        </p:nvGraphicFramePr>
        <p:xfrm>
          <a:off x="956917" y="3159367"/>
          <a:ext cx="10055642" cy="2933322"/>
        </p:xfrm>
        <a:graphic>
          <a:graphicData uri="http://schemas.openxmlformats.org/drawingml/2006/table">
            <a:tbl>
              <a:tblPr/>
              <a:tblGrid>
                <a:gridCol w="5424950">
                  <a:extLst>
                    <a:ext uri="{9D8B030D-6E8A-4147-A177-3AD203B41FA5}">
                      <a16:colId xmlns:a16="http://schemas.microsoft.com/office/drawing/2014/main" val="2868023130"/>
                    </a:ext>
                  </a:extLst>
                </a:gridCol>
                <a:gridCol w="1157673">
                  <a:extLst>
                    <a:ext uri="{9D8B030D-6E8A-4147-A177-3AD203B41FA5}">
                      <a16:colId xmlns:a16="http://schemas.microsoft.com/office/drawing/2014/main" val="1044520178"/>
                    </a:ext>
                  </a:extLst>
                </a:gridCol>
                <a:gridCol w="1157673">
                  <a:extLst>
                    <a:ext uri="{9D8B030D-6E8A-4147-A177-3AD203B41FA5}">
                      <a16:colId xmlns:a16="http://schemas.microsoft.com/office/drawing/2014/main" val="3977859932"/>
                    </a:ext>
                  </a:extLst>
                </a:gridCol>
                <a:gridCol w="1157673">
                  <a:extLst>
                    <a:ext uri="{9D8B030D-6E8A-4147-A177-3AD203B41FA5}">
                      <a16:colId xmlns:a16="http://schemas.microsoft.com/office/drawing/2014/main" val="1350064197"/>
                    </a:ext>
                  </a:extLst>
                </a:gridCol>
                <a:gridCol w="1157673">
                  <a:extLst>
                    <a:ext uri="{9D8B030D-6E8A-4147-A177-3AD203B41FA5}">
                      <a16:colId xmlns:a16="http://schemas.microsoft.com/office/drawing/2014/main" val="2013898719"/>
                    </a:ext>
                  </a:extLst>
                </a:gridCol>
              </a:tblGrid>
              <a:tr h="230970">
                <a:tc gridSpan="5">
                  <a:txBody>
                    <a:bodyPr/>
                    <a:lstStyle/>
                    <a:p>
                      <a:pPr algn="ctr" fontAlgn="t"/>
                      <a:r>
                        <a:rPr lang="en-US" sz="1100" b="1" i="0" u="none" strike="noStrike">
                          <a:solidFill>
                            <a:srgbClr val="002060"/>
                          </a:solidFill>
                          <a:effectLst/>
                          <a:latin typeface="Cambria" panose="02040503050406030204" pitchFamily="18" charset="0"/>
                        </a:rPr>
                        <a:t>Pearson Correlation Coefficients, N = 185</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789975"/>
                  </a:ext>
                </a:extLst>
              </a:tr>
              <a:tr h="230970">
                <a:tc gridSpan="5">
                  <a:txBody>
                    <a:bodyPr/>
                    <a:lstStyle/>
                    <a:p>
                      <a:pPr algn="ctr" fontAlgn="t"/>
                      <a:r>
                        <a:rPr lang="en-US" sz="1100" b="1" i="0" u="none" strike="noStrike">
                          <a:solidFill>
                            <a:srgbClr val="002060"/>
                          </a:solidFill>
                          <a:effectLst/>
                          <a:latin typeface="Cambria" panose="02040503050406030204" pitchFamily="18" charset="0"/>
                        </a:rPr>
                        <a:t>Prob &gt; |r| under H0: Rho=0</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8026075"/>
                  </a:ext>
                </a:extLst>
              </a:tr>
              <a:tr h="219422">
                <a:tc>
                  <a:txBody>
                    <a:bodyPr/>
                    <a:lstStyle/>
                    <a:p>
                      <a:pPr algn="l" fontAlgn="t"/>
                      <a:endParaRPr lang="en-US" sz="1100" b="1" i="0" u="none" strike="noStrike">
                        <a:solidFill>
                          <a:srgbClr val="002060"/>
                        </a:solidFill>
                        <a:effectLst/>
                        <a:latin typeface="Cambria" panose="020405030504060302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100" b="0" i="0" u="none" strike="noStrike">
                          <a:solidFill>
                            <a:srgbClr val="002060"/>
                          </a:solidFill>
                          <a:effectLst/>
                          <a:latin typeface="Cambria" panose="02040503050406030204" pitchFamily="18" charset="0"/>
                        </a:rPr>
                        <a:t>Domain 1</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100" b="0" i="0" u="none" strike="noStrike">
                          <a:solidFill>
                            <a:srgbClr val="002060"/>
                          </a:solidFill>
                          <a:effectLst/>
                          <a:latin typeface="Cambria" panose="02040503050406030204" pitchFamily="18" charset="0"/>
                        </a:rPr>
                        <a:t>Domain 2</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100" b="0" i="0" u="none" strike="noStrike">
                          <a:solidFill>
                            <a:srgbClr val="002060"/>
                          </a:solidFill>
                          <a:effectLst/>
                          <a:latin typeface="Cambria" panose="02040503050406030204" pitchFamily="18" charset="0"/>
                        </a:rPr>
                        <a:t>Domain 3</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100" b="0" i="0" u="none" strike="noStrike">
                          <a:solidFill>
                            <a:srgbClr val="002060"/>
                          </a:solidFill>
                          <a:effectLst/>
                          <a:latin typeface="Cambria" panose="02040503050406030204" pitchFamily="18" charset="0"/>
                        </a:rPr>
                        <a:t>Domain 4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87864290"/>
                  </a:ext>
                </a:extLst>
              </a:tr>
              <a:tr h="438843">
                <a:tc>
                  <a:txBody>
                    <a:bodyPr/>
                    <a:lstStyle/>
                    <a:p>
                      <a:pPr algn="l" fontAlgn="t"/>
                      <a:endParaRPr lang="en-US" sz="1100" b="1" i="0" u="none" strike="noStrike">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The Learner &amp; Learning</a:t>
                      </a:r>
                    </a:p>
                  </a:txBody>
                  <a:tcPr marL="0" marR="0" marT="0"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Content Knowledge</a:t>
                      </a:r>
                    </a:p>
                  </a:txBody>
                  <a:tcPr marL="0" marR="0" marT="0"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Instructional Practice</a:t>
                      </a:r>
                    </a:p>
                  </a:txBody>
                  <a:tcPr marL="0" marR="0" marT="0"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Professional Responsibility</a:t>
                      </a:r>
                    </a:p>
                  </a:txBody>
                  <a:tcPr marL="0" marR="0" marT="0" marB="0">
                    <a:lnL>
                      <a:noFill/>
                    </a:lnL>
                    <a:lnR>
                      <a:noFill/>
                    </a:lnR>
                    <a:lnT>
                      <a:noFill/>
                    </a:lnT>
                    <a:lnB>
                      <a:noFill/>
                    </a:lnB>
                    <a:noFill/>
                  </a:tcPr>
                </a:tc>
                <a:extLst>
                  <a:ext uri="{0D108BD9-81ED-4DB2-BD59-A6C34878D82A}">
                    <a16:rowId xmlns:a16="http://schemas.microsoft.com/office/drawing/2014/main" val="3738576054"/>
                  </a:ext>
                </a:extLst>
              </a:tr>
              <a:tr h="219422">
                <a:tc>
                  <a:txBody>
                    <a:bodyPr/>
                    <a:lstStyle/>
                    <a:p>
                      <a:pPr algn="l" fontAlgn="t"/>
                      <a:r>
                        <a:rPr lang="en-US" sz="1100" b="0" i="0" u="none" strike="noStrike">
                          <a:solidFill>
                            <a:srgbClr val="002060"/>
                          </a:solidFill>
                          <a:effectLst/>
                          <a:latin typeface="Cambria" panose="02040503050406030204" pitchFamily="18" charset="0"/>
                        </a:rPr>
                        <a:t>Domain 1: The Learner &amp; Learning</a:t>
                      </a:r>
                    </a:p>
                  </a:txBody>
                  <a:tcPr marL="0" marR="0" marT="0"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1.00</a:t>
                      </a:r>
                    </a:p>
                  </a:txBody>
                  <a:tcPr marL="0" marR="0" marT="0" marB="0">
                    <a:lnL>
                      <a:noFill/>
                    </a:lnL>
                    <a:lnR>
                      <a:noFill/>
                    </a:lnR>
                    <a:lnT>
                      <a:noFill/>
                    </a:lnT>
                    <a:lnB>
                      <a:noFill/>
                    </a:lnB>
                    <a:noFill/>
                  </a:tcPr>
                </a:tc>
                <a:tc>
                  <a:txBody>
                    <a:bodyPr/>
                    <a:lstStyle/>
                    <a:p>
                      <a:pPr algn="r" fontAlgn="t"/>
                      <a:endParaRPr lang="en-US" sz="1100" b="0" i="0" u="none" strike="noStrike">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endParaRPr lang="en-US" sz="1100" b="0" i="0" u="none" strike="noStrike">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endParaRPr lang="en-US" sz="1100" b="0" i="0" u="none" strike="noStrike">
                        <a:solidFill>
                          <a:srgbClr val="002060"/>
                        </a:solidFill>
                        <a:effectLst/>
                        <a:latin typeface="Cambria" panose="020405030504060302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val="1290363804"/>
                  </a:ext>
                </a:extLst>
              </a:tr>
              <a:tr h="219422">
                <a:tc>
                  <a:txBody>
                    <a:bodyPr/>
                    <a:lstStyle/>
                    <a:p>
                      <a:pPr algn="l" fontAlgn="t"/>
                      <a:endParaRPr lang="en-US" sz="1100" b="0" i="0" u="none" strike="noStrike">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endParaRPr lang="en-US" sz="1100" b="0" i="0" u="none" strike="noStrike">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endParaRPr lang="en-US" sz="1100" b="0" i="0" u="none" strike="noStrike">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endParaRPr lang="en-US" sz="1100" b="0" i="0" u="none" strike="noStrike">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endParaRPr lang="en-US" sz="1100" b="0" i="0" u="none" strike="noStrike">
                        <a:solidFill>
                          <a:srgbClr val="002060"/>
                        </a:solidFill>
                        <a:effectLst/>
                        <a:latin typeface="Cambria" panose="020405030504060302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val="257346753"/>
                  </a:ext>
                </a:extLst>
              </a:tr>
              <a:tr h="230970">
                <a:tc>
                  <a:txBody>
                    <a:bodyPr/>
                    <a:lstStyle/>
                    <a:p>
                      <a:pPr algn="l" fontAlgn="t"/>
                      <a:r>
                        <a:rPr lang="en-US" sz="1100" b="0" i="0" u="none" strike="noStrike">
                          <a:solidFill>
                            <a:srgbClr val="002060"/>
                          </a:solidFill>
                          <a:effectLst/>
                          <a:latin typeface="Cambria" panose="02040503050406030204" pitchFamily="18" charset="0"/>
                        </a:rPr>
                        <a:t>Domain 2: Content Knowledge</a:t>
                      </a:r>
                    </a:p>
                  </a:txBody>
                  <a:tcPr marL="0" marR="0" marT="0" marB="0">
                    <a:lnL>
                      <a:noFill/>
                    </a:lnL>
                    <a:lnR>
                      <a:noFill/>
                    </a:lnR>
                    <a:lnT>
                      <a:noFill/>
                    </a:lnT>
                    <a:lnB>
                      <a:noFill/>
                    </a:lnB>
                    <a:noFill/>
                  </a:tcPr>
                </a:tc>
                <a:tc>
                  <a:txBody>
                    <a:bodyPr/>
                    <a:lstStyle/>
                    <a:p>
                      <a:pPr algn="r" fontAlgn="t"/>
                      <a:r>
                        <a:rPr lang="en-US" sz="1100" b="0" i="0" u="none" strike="noStrike">
                          <a:solidFill>
                            <a:srgbClr val="000000"/>
                          </a:solidFill>
                          <a:effectLst/>
                          <a:latin typeface="Cambria" panose="02040503050406030204" pitchFamily="18" charset="0"/>
                        </a:rPr>
                        <a:t>0.74</a:t>
                      </a:r>
                    </a:p>
                  </a:txBody>
                  <a:tcPr marL="0" marR="0" marT="0" marB="0">
                    <a:lnL>
                      <a:noFill/>
                    </a:lnL>
                    <a:lnR>
                      <a:noFill/>
                    </a:lnR>
                    <a:lnT>
                      <a:noFill/>
                    </a:lnT>
                    <a:lnB>
                      <a:noFill/>
                    </a:lnB>
                    <a:solidFill>
                      <a:srgbClr val="F3E884"/>
                    </a:solidFill>
                  </a:tcPr>
                </a:tc>
                <a:tc>
                  <a:txBody>
                    <a:bodyPr/>
                    <a:lstStyle/>
                    <a:p>
                      <a:pPr algn="r" fontAlgn="t"/>
                      <a:r>
                        <a:rPr lang="en-US" sz="1100" b="0" i="0" u="none" strike="noStrike">
                          <a:solidFill>
                            <a:srgbClr val="000000"/>
                          </a:solidFill>
                          <a:effectLst/>
                          <a:latin typeface="Cambria" panose="02040503050406030204" pitchFamily="18" charset="0"/>
                        </a:rPr>
                        <a:t>1.00</a:t>
                      </a:r>
                    </a:p>
                  </a:txBody>
                  <a:tcPr marL="0" marR="0" marT="0" marB="0">
                    <a:lnL>
                      <a:noFill/>
                    </a:lnL>
                    <a:lnR>
                      <a:noFill/>
                    </a:lnR>
                    <a:lnT>
                      <a:noFill/>
                    </a:lnT>
                    <a:lnB>
                      <a:noFill/>
                    </a:lnB>
                    <a:noFill/>
                  </a:tcPr>
                </a:tc>
                <a:tc>
                  <a:txBody>
                    <a:bodyPr/>
                    <a:lstStyle/>
                    <a:p>
                      <a:pPr algn="r" fontAlgn="b"/>
                      <a:endParaRPr lang="en-US" sz="1100" b="0" i="0" u="none" strike="noStrike">
                        <a:solidFill>
                          <a:srgbClr val="002060"/>
                        </a:solidFill>
                        <a:effectLst/>
                        <a:latin typeface="Cambria" panose="02040503050406030204" pitchFamily="18" charset="0"/>
                      </a:endParaRPr>
                    </a:p>
                  </a:txBody>
                  <a:tcPr marL="0" marR="0" marT="0" marB="0" anchor="b">
                    <a:lnL>
                      <a:noFill/>
                    </a:lnL>
                    <a:lnR>
                      <a:noFill/>
                    </a:lnR>
                    <a:lnT>
                      <a:noFill/>
                    </a:lnT>
                    <a:lnB>
                      <a:noFill/>
                    </a:lnB>
                    <a:noFill/>
                  </a:tcPr>
                </a:tc>
                <a:tc>
                  <a:txBody>
                    <a:bodyPr/>
                    <a:lstStyle/>
                    <a:p>
                      <a:pPr algn="r" fontAlgn="t"/>
                      <a:endParaRPr lang="en-US" sz="11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noFill/>
                  </a:tcPr>
                </a:tc>
                <a:extLst>
                  <a:ext uri="{0D108BD9-81ED-4DB2-BD59-A6C34878D82A}">
                    <a16:rowId xmlns:a16="http://schemas.microsoft.com/office/drawing/2014/main" val="4080728451"/>
                  </a:ext>
                </a:extLst>
              </a:tr>
              <a:tr h="230970">
                <a:tc>
                  <a:txBody>
                    <a:bodyPr/>
                    <a:lstStyle/>
                    <a:p>
                      <a:pPr algn="l" fontAlgn="t"/>
                      <a:endParaRPr lang="en-US" sz="1100" b="0" i="0" u="none" strike="noStrike">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r>
                        <a:rPr lang="en-US" sz="1100" b="0" i="0" u="none" strike="noStrike">
                          <a:solidFill>
                            <a:srgbClr val="000000"/>
                          </a:solidFill>
                          <a:effectLst/>
                          <a:latin typeface="Cambria" panose="02040503050406030204" pitchFamily="18" charset="0"/>
                        </a:rPr>
                        <a:t>&lt;.0001</a:t>
                      </a:r>
                    </a:p>
                  </a:txBody>
                  <a:tcPr marL="0" marR="0" marT="0" marB="0">
                    <a:lnL>
                      <a:noFill/>
                    </a:lnL>
                    <a:lnR>
                      <a:noFill/>
                    </a:lnR>
                    <a:lnT>
                      <a:noFill/>
                    </a:lnT>
                    <a:lnB>
                      <a:noFill/>
                    </a:lnB>
                    <a:noFill/>
                  </a:tcPr>
                </a:tc>
                <a:tc>
                  <a:txBody>
                    <a:bodyPr/>
                    <a:lstStyle/>
                    <a:p>
                      <a:pPr algn="r" fontAlgn="t"/>
                      <a:r>
                        <a:rPr lang="en-US" sz="1100" b="0" i="0" u="none" strike="noStrike">
                          <a:solidFill>
                            <a:srgbClr val="000000"/>
                          </a:solidFill>
                          <a:effectLst/>
                          <a:latin typeface="Cambria" panose="02040503050406030204" pitchFamily="18" charset="0"/>
                        </a:rPr>
                        <a:t> </a:t>
                      </a:r>
                    </a:p>
                  </a:txBody>
                  <a:tcPr marL="0" marR="0" marT="0" marB="0">
                    <a:lnL>
                      <a:noFill/>
                    </a:lnL>
                    <a:lnR>
                      <a:noFill/>
                    </a:lnR>
                    <a:lnT>
                      <a:noFill/>
                    </a:lnT>
                    <a:lnB>
                      <a:noFill/>
                    </a:lnB>
                    <a:noFill/>
                  </a:tcPr>
                </a:tc>
                <a:tc>
                  <a:txBody>
                    <a:bodyPr/>
                    <a:lstStyle/>
                    <a:p>
                      <a:pPr algn="r" fontAlgn="t"/>
                      <a:endParaRPr lang="en-US" sz="11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noFill/>
                  </a:tcPr>
                </a:tc>
                <a:tc>
                  <a:txBody>
                    <a:bodyPr/>
                    <a:lstStyle/>
                    <a:p>
                      <a:pPr algn="r" fontAlgn="t"/>
                      <a:endParaRPr lang="en-US" sz="11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noFill/>
                  </a:tcPr>
                </a:tc>
                <a:extLst>
                  <a:ext uri="{0D108BD9-81ED-4DB2-BD59-A6C34878D82A}">
                    <a16:rowId xmlns:a16="http://schemas.microsoft.com/office/drawing/2014/main" val="4125147888"/>
                  </a:ext>
                </a:extLst>
              </a:tr>
              <a:tr h="230970">
                <a:tc>
                  <a:txBody>
                    <a:bodyPr/>
                    <a:lstStyle/>
                    <a:p>
                      <a:pPr algn="l" fontAlgn="t"/>
                      <a:r>
                        <a:rPr lang="en-US" sz="1100" b="0" i="0" u="none" strike="noStrike">
                          <a:solidFill>
                            <a:srgbClr val="002060"/>
                          </a:solidFill>
                          <a:effectLst/>
                          <a:latin typeface="Cambria" panose="02040503050406030204" pitchFamily="18" charset="0"/>
                        </a:rPr>
                        <a:t>Domain 3: Instructional Practice</a:t>
                      </a:r>
                    </a:p>
                  </a:txBody>
                  <a:tcPr marL="0" marR="0" marT="0" marB="0">
                    <a:lnL>
                      <a:noFill/>
                    </a:lnL>
                    <a:lnR>
                      <a:noFill/>
                    </a:lnR>
                    <a:lnT>
                      <a:noFill/>
                    </a:lnT>
                    <a:lnB>
                      <a:noFill/>
                    </a:lnB>
                    <a:noFill/>
                  </a:tcPr>
                </a:tc>
                <a:tc>
                  <a:txBody>
                    <a:bodyPr/>
                    <a:lstStyle/>
                    <a:p>
                      <a:pPr algn="r" fontAlgn="t"/>
                      <a:r>
                        <a:rPr lang="en-US" sz="1100" b="0" i="0" u="none" strike="noStrike">
                          <a:solidFill>
                            <a:srgbClr val="000000"/>
                          </a:solidFill>
                          <a:effectLst/>
                          <a:latin typeface="Cambria" panose="02040503050406030204" pitchFamily="18" charset="0"/>
                        </a:rPr>
                        <a:t>0.77</a:t>
                      </a:r>
                    </a:p>
                  </a:txBody>
                  <a:tcPr marL="0" marR="0" marT="0" marB="0">
                    <a:lnL>
                      <a:noFill/>
                    </a:lnL>
                    <a:lnR>
                      <a:noFill/>
                    </a:lnR>
                    <a:lnT>
                      <a:noFill/>
                    </a:lnT>
                    <a:lnB>
                      <a:noFill/>
                    </a:lnB>
                    <a:solidFill>
                      <a:srgbClr val="D9E082"/>
                    </a:solidFill>
                  </a:tcPr>
                </a:tc>
                <a:tc>
                  <a:txBody>
                    <a:bodyPr/>
                    <a:lstStyle/>
                    <a:p>
                      <a:pPr algn="r" fontAlgn="t"/>
                      <a:r>
                        <a:rPr lang="en-US" sz="1100" b="0" i="0" u="none" strike="noStrike">
                          <a:solidFill>
                            <a:srgbClr val="000000"/>
                          </a:solidFill>
                          <a:effectLst/>
                          <a:latin typeface="Cambria" panose="02040503050406030204" pitchFamily="18" charset="0"/>
                        </a:rPr>
                        <a:t>0.90</a:t>
                      </a:r>
                    </a:p>
                  </a:txBody>
                  <a:tcPr marL="0" marR="0" marT="0" marB="0">
                    <a:lnL>
                      <a:noFill/>
                    </a:lnL>
                    <a:lnR>
                      <a:noFill/>
                    </a:lnR>
                    <a:lnT>
                      <a:noFill/>
                    </a:lnT>
                    <a:lnB>
                      <a:noFill/>
                    </a:lnB>
                    <a:solidFill>
                      <a:srgbClr val="63BE7B"/>
                    </a:solidFill>
                  </a:tcPr>
                </a:tc>
                <a:tc>
                  <a:txBody>
                    <a:bodyPr/>
                    <a:lstStyle/>
                    <a:p>
                      <a:pPr algn="r" fontAlgn="t"/>
                      <a:r>
                        <a:rPr lang="en-US" sz="1100" b="0" i="0" u="none" strike="noStrike">
                          <a:solidFill>
                            <a:srgbClr val="000000"/>
                          </a:solidFill>
                          <a:effectLst/>
                          <a:latin typeface="Cambria" panose="02040503050406030204" pitchFamily="18" charset="0"/>
                        </a:rPr>
                        <a:t>1.00</a:t>
                      </a:r>
                    </a:p>
                  </a:txBody>
                  <a:tcPr marL="0" marR="0" marT="0" marB="0">
                    <a:lnL>
                      <a:noFill/>
                    </a:lnL>
                    <a:lnR>
                      <a:noFill/>
                    </a:lnR>
                    <a:lnT>
                      <a:noFill/>
                    </a:lnT>
                    <a:lnB>
                      <a:noFill/>
                    </a:lnB>
                    <a:noFill/>
                  </a:tcPr>
                </a:tc>
                <a:tc>
                  <a:txBody>
                    <a:bodyPr/>
                    <a:lstStyle/>
                    <a:p>
                      <a:pPr algn="r" fontAlgn="t"/>
                      <a:endParaRPr lang="en-US" sz="11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noFill/>
                  </a:tcPr>
                </a:tc>
                <a:extLst>
                  <a:ext uri="{0D108BD9-81ED-4DB2-BD59-A6C34878D82A}">
                    <a16:rowId xmlns:a16="http://schemas.microsoft.com/office/drawing/2014/main" val="1053508190"/>
                  </a:ext>
                </a:extLst>
              </a:tr>
              <a:tr h="219422">
                <a:tc>
                  <a:txBody>
                    <a:bodyPr/>
                    <a:lstStyle/>
                    <a:p>
                      <a:pPr algn="l" fontAlgn="t"/>
                      <a:endParaRPr lang="en-US" sz="1100" b="0" i="0" u="none" strike="noStrike">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r>
                        <a:rPr lang="en-US" sz="1100" b="0" i="0" u="none" strike="noStrike">
                          <a:solidFill>
                            <a:srgbClr val="000000"/>
                          </a:solidFill>
                          <a:effectLst/>
                          <a:latin typeface="Cambria" panose="02040503050406030204" pitchFamily="18" charset="0"/>
                        </a:rPr>
                        <a:t>&lt;.0001</a:t>
                      </a:r>
                    </a:p>
                  </a:txBody>
                  <a:tcPr marL="0" marR="0" marT="0" marB="0">
                    <a:lnL>
                      <a:noFill/>
                    </a:lnL>
                    <a:lnR>
                      <a:noFill/>
                    </a:lnR>
                    <a:lnT>
                      <a:noFill/>
                    </a:lnT>
                    <a:lnB>
                      <a:noFill/>
                    </a:lnB>
                    <a:noFill/>
                  </a:tcPr>
                </a:tc>
                <a:tc>
                  <a:txBody>
                    <a:bodyPr/>
                    <a:lstStyle/>
                    <a:p>
                      <a:pPr algn="r" fontAlgn="t"/>
                      <a:r>
                        <a:rPr lang="en-US" sz="1100" b="0" i="0" u="none" strike="noStrike">
                          <a:solidFill>
                            <a:srgbClr val="000000"/>
                          </a:solidFill>
                          <a:effectLst/>
                          <a:latin typeface="Cambria" panose="02040503050406030204" pitchFamily="18" charset="0"/>
                        </a:rPr>
                        <a:t>&lt;.0001</a:t>
                      </a:r>
                    </a:p>
                  </a:txBody>
                  <a:tcPr marL="0" marR="0" marT="0" marB="0">
                    <a:lnL>
                      <a:noFill/>
                    </a:lnL>
                    <a:lnR>
                      <a:noFill/>
                    </a:lnR>
                    <a:lnT>
                      <a:noFill/>
                    </a:lnT>
                    <a:lnB>
                      <a:noFill/>
                    </a:lnB>
                    <a:noFill/>
                  </a:tcPr>
                </a:tc>
                <a:tc>
                  <a:txBody>
                    <a:bodyPr/>
                    <a:lstStyle/>
                    <a:p>
                      <a:pPr algn="l" fontAlgn="b"/>
                      <a:endParaRPr lang="en-US" sz="1100" b="0" i="0" u="none" strike="noStrike">
                        <a:solidFill>
                          <a:srgbClr val="002060"/>
                        </a:solidFill>
                        <a:effectLst/>
                        <a:latin typeface="Cambria" panose="02040503050406030204" pitchFamily="18" charset="0"/>
                      </a:endParaRPr>
                    </a:p>
                  </a:txBody>
                  <a:tcPr marL="0" marR="0" marT="0" marB="0" anchor="b">
                    <a:lnL>
                      <a:noFill/>
                    </a:lnL>
                    <a:lnR>
                      <a:noFill/>
                    </a:lnR>
                    <a:lnT>
                      <a:noFill/>
                    </a:lnT>
                    <a:lnB>
                      <a:noFill/>
                    </a:lnB>
                    <a:noFill/>
                  </a:tcPr>
                </a:tc>
                <a:tc>
                  <a:txBody>
                    <a:bodyPr/>
                    <a:lstStyle/>
                    <a:p>
                      <a:pPr algn="l" fontAlgn="b"/>
                      <a:endParaRPr lang="en-US" sz="1100" b="0" i="0" u="none" strike="noStrike">
                        <a:solidFill>
                          <a:srgbClr val="002060"/>
                        </a:solidFill>
                        <a:effectLst/>
                        <a:latin typeface="Cambria" panose="02040503050406030204" pitchFamily="18" charset="0"/>
                      </a:endParaRPr>
                    </a:p>
                  </a:txBody>
                  <a:tcPr marL="0" marR="0" marT="0" marB="0" anchor="b">
                    <a:lnL>
                      <a:noFill/>
                    </a:lnL>
                    <a:lnR>
                      <a:noFill/>
                    </a:lnR>
                    <a:lnT>
                      <a:noFill/>
                    </a:lnT>
                    <a:lnB>
                      <a:noFill/>
                    </a:lnB>
                    <a:noFill/>
                  </a:tcPr>
                </a:tc>
                <a:extLst>
                  <a:ext uri="{0D108BD9-81ED-4DB2-BD59-A6C34878D82A}">
                    <a16:rowId xmlns:a16="http://schemas.microsoft.com/office/drawing/2014/main" val="3257878601"/>
                  </a:ext>
                </a:extLst>
              </a:tr>
              <a:tr h="219422">
                <a:tc>
                  <a:txBody>
                    <a:bodyPr/>
                    <a:lstStyle/>
                    <a:p>
                      <a:pPr algn="l" fontAlgn="t"/>
                      <a:r>
                        <a:rPr lang="en-US" sz="1100" b="0" i="0" u="none" strike="noStrike">
                          <a:solidFill>
                            <a:srgbClr val="002060"/>
                          </a:solidFill>
                          <a:effectLst/>
                          <a:latin typeface="Cambria" panose="02040503050406030204" pitchFamily="18" charset="0"/>
                        </a:rPr>
                        <a:t>Domain4: Professional Responsibility</a:t>
                      </a:r>
                    </a:p>
                  </a:txBody>
                  <a:tcPr marL="0" marR="0" marT="0" marB="0">
                    <a:lnL>
                      <a:noFill/>
                    </a:lnL>
                    <a:lnR>
                      <a:noFill/>
                    </a:lnR>
                    <a:lnT>
                      <a:noFill/>
                    </a:lnT>
                    <a:lnB>
                      <a:noFill/>
                    </a:lnB>
                    <a:noFill/>
                  </a:tcPr>
                </a:tc>
                <a:tc>
                  <a:txBody>
                    <a:bodyPr/>
                    <a:lstStyle/>
                    <a:p>
                      <a:pPr algn="r" fontAlgn="t"/>
                      <a:r>
                        <a:rPr lang="en-US" sz="1100" b="0" i="0" u="none" strike="noStrike">
                          <a:solidFill>
                            <a:srgbClr val="000000"/>
                          </a:solidFill>
                          <a:effectLst/>
                          <a:latin typeface="Cambria" panose="02040503050406030204" pitchFamily="18" charset="0"/>
                        </a:rPr>
                        <a:t>0.68</a:t>
                      </a:r>
                    </a:p>
                  </a:txBody>
                  <a:tcPr marL="0" marR="0" marT="0" marB="0">
                    <a:lnL>
                      <a:noFill/>
                    </a:lnL>
                    <a:lnR>
                      <a:noFill/>
                    </a:lnR>
                    <a:lnT>
                      <a:noFill/>
                    </a:lnT>
                    <a:lnB>
                      <a:noFill/>
                    </a:lnB>
                    <a:solidFill>
                      <a:srgbClr val="FA9F75"/>
                    </a:solidFill>
                  </a:tcPr>
                </a:tc>
                <a:tc>
                  <a:txBody>
                    <a:bodyPr/>
                    <a:lstStyle/>
                    <a:p>
                      <a:pPr algn="r" fontAlgn="t"/>
                      <a:r>
                        <a:rPr lang="en-US" sz="1100" b="0" i="0" u="none" strike="noStrike">
                          <a:solidFill>
                            <a:srgbClr val="000000"/>
                          </a:solidFill>
                          <a:effectLst/>
                          <a:latin typeface="Cambria" panose="02040503050406030204" pitchFamily="18" charset="0"/>
                        </a:rPr>
                        <a:t>0.65</a:t>
                      </a:r>
                    </a:p>
                  </a:txBody>
                  <a:tcPr marL="0" marR="0" marT="0" marB="0">
                    <a:lnL>
                      <a:noFill/>
                    </a:lnL>
                    <a:lnR>
                      <a:noFill/>
                    </a:lnR>
                    <a:lnT>
                      <a:noFill/>
                    </a:lnT>
                    <a:lnB>
                      <a:noFill/>
                    </a:lnB>
                    <a:solidFill>
                      <a:srgbClr val="F8696B"/>
                    </a:solidFill>
                  </a:tcPr>
                </a:tc>
                <a:tc>
                  <a:txBody>
                    <a:bodyPr/>
                    <a:lstStyle/>
                    <a:p>
                      <a:pPr algn="r" fontAlgn="t"/>
                      <a:r>
                        <a:rPr lang="en-US" sz="1100" b="0" i="0" u="none" strike="noStrike">
                          <a:solidFill>
                            <a:srgbClr val="000000"/>
                          </a:solidFill>
                          <a:effectLst/>
                          <a:latin typeface="Cambria" panose="02040503050406030204" pitchFamily="18" charset="0"/>
                        </a:rPr>
                        <a:t>0.71</a:t>
                      </a:r>
                    </a:p>
                  </a:txBody>
                  <a:tcPr marL="0" marR="0" marT="0" marB="0">
                    <a:lnL>
                      <a:noFill/>
                    </a:lnL>
                    <a:lnR>
                      <a:noFill/>
                    </a:lnR>
                    <a:lnT>
                      <a:noFill/>
                    </a:lnT>
                    <a:lnB>
                      <a:noFill/>
                    </a:lnB>
                    <a:solidFill>
                      <a:srgbClr val="FDD57F"/>
                    </a:solidFill>
                  </a:tcPr>
                </a:tc>
                <a:tc>
                  <a:txBody>
                    <a:bodyPr/>
                    <a:lstStyle/>
                    <a:p>
                      <a:pPr algn="r" fontAlgn="t"/>
                      <a:r>
                        <a:rPr lang="en-US" sz="1100" b="0" i="0" u="none" strike="noStrike">
                          <a:solidFill>
                            <a:srgbClr val="000000"/>
                          </a:solidFill>
                          <a:effectLst/>
                          <a:latin typeface="Cambria" panose="02040503050406030204" pitchFamily="18" charset="0"/>
                        </a:rPr>
                        <a:t>1.00</a:t>
                      </a:r>
                    </a:p>
                  </a:txBody>
                  <a:tcPr marL="0" marR="0" marT="0" marB="0">
                    <a:lnL>
                      <a:noFill/>
                    </a:lnL>
                    <a:lnR>
                      <a:noFill/>
                    </a:lnR>
                    <a:lnT>
                      <a:noFill/>
                    </a:lnT>
                    <a:lnB>
                      <a:noFill/>
                    </a:lnB>
                    <a:noFill/>
                  </a:tcPr>
                </a:tc>
                <a:extLst>
                  <a:ext uri="{0D108BD9-81ED-4DB2-BD59-A6C34878D82A}">
                    <a16:rowId xmlns:a16="http://schemas.microsoft.com/office/drawing/2014/main" val="3656150320"/>
                  </a:ext>
                </a:extLst>
              </a:tr>
              <a:tr h="242519">
                <a:tc>
                  <a:txBody>
                    <a:bodyPr/>
                    <a:lstStyle/>
                    <a:p>
                      <a:pPr algn="l" fontAlgn="t"/>
                      <a:r>
                        <a:rPr lang="en-US" sz="1100" b="1" i="0" u="none" strike="noStrike">
                          <a:solidFill>
                            <a:srgbClr val="002060"/>
                          </a:solidFill>
                          <a:effectLst/>
                          <a:latin typeface="Cambria" panose="02040503050406030204" pitchFamily="18" charset="0"/>
                        </a:rPr>
                        <a:t> </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a:solidFill>
                            <a:srgbClr val="000000"/>
                          </a:solidFill>
                          <a:effectLst/>
                          <a:latin typeface="Cambria" panose="02040503050406030204" pitchFamily="18" charset="0"/>
                        </a:rPr>
                        <a:t>&lt;.0001</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a:solidFill>
                            <a:srgbClr val="000000"/>
                          </a:solidFill>
                          <a:effectLst/>
                          <a:latin typeface="Cambria" panose="02040503050406030204" pitchFamily="18" charset="0"/>
                        </a:rPr>
                        <a:t>&lt;.0001</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a:solidFill>
                            <a:srgbClr val="000000"/>
                          </a:solidFill>
                          <a:effectLst/>
                          <a:latin typeface="Cambria" panose="02040503050406030204" pitchFamily="18" charset="0"/>
                        </a:rPr>
                        <a:t>&lt;.0001</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0000"/>
                          </a:solidFill>
                          <a:effectLst/>
                          <a:latin typeface="Calibri" panose="020F0502020204030204" pitchFamily="34" charset="0"/>
                        </a:rPr>
                        <a:t> </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980182543"/>
                  </a:ext>
                </a:extLst>
              </a:tr>
            </a:tbl>
          </a:graphicData>
        </a:graphic>
      </p:graphicFrame>
    </p:spTree>
    <p:extLst>
      <p:ext uri="{BB962C8B-B14F-4D97-AF65-F5344CB8AC3E}">
        <p14:creationId xmlns:p14="http://schemas.microsoft.com/office/powerpoint/2010/main" val="253785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129E9-FAB2-8C1D-2C71-8654F1ACE80C}"/>
              </a:ext>
            </a:extLst>
          </p:cNvPr>
          <p:cNvSpPr>
            <a:spLocks noGrp="1"/>
          </p:cNvSpPr>
          <p:nvPr>
            <p:ph type="title"/>
          </p:nvPr>
        </p:nvSpPr>
        <p:spPr/>
        <p:txBody>
          <a:bodyPr>
            <a:normAutofit/>
          </a:bodyPr>
          <a:lstStyle/>
          <a:p>
            <a:r>
              <a:rPr lang="en-US" sz="2400" b="1" dirty="0">
                <a:solidFill>
                  <a:srgbClr val="002060"/>
                </a:solidFill>
                <a:effectLst/>
                <a:latin typeface="Cambria" panose="02040503050406030204" pitchFamily="18" charset="0"/>
                <a:ea typeface="Calibri" panose="020F0502020204030204" pitchFamily="34" charset="0"/>
              </a:rPr>
              <a:t>Initial Teacher Preparation Programs Alumni and Principal Surveys</a:t>
            </a:r>
            <a:endParaRPr lang="en-US" sz="2400" dirty="0"/>
          </a:p>
        </p:txBody>
      </p:sp>
      <p:graphicFrame>
        <p:nvGraphicFramePr>
          <p:cNvPr id="5" name="Content Placeholder 4">
            <a:extLst>
              <a:ext uri="{FF2B5EF4-FFF2-40B4-BE49-F238E27FC236}">
                <a16:creationId xmlns:a16="http://schemas.microsoft.com/office/drawing/2014/main" id="{6F4DD858-9F39-2671-37D6-DA0B4EE3FBB8}"/>
              </a:ext>
            </a:extLst>
          </p:cNvPr>
          <p:cNvGraphicFramePr>
            <a:graphicFrameLocks noGrp="1"/>
          </p:cNvGraphicFramePr>
          <p:nvPr>
            <p:ph idx="1"/>
            <p:extLst>
              <p:ext uri="{D42A27DB-BD31-4B8C-83A1-F6EECF244321}">
                <p14:modId xmlns:p14="http://schemas.microsoft.com/office/powerpoint/2010/main" val="2037942939"/>
              </p:ext>
            </p:extLst>
          </p:nvPr>
        </p:nvGraphicFramePr>
        <p:xfrm>
          <a:off x="961406" y="3845257"/>
          <a:ext cx="9310750" cy="2762250"/>
        </p:xfrm>
        <a:graphic>
          <a:graphicData uri="http://schemas.openxmlformats.org/drawingml/2006/table">
            <a:tbl>
              <a:tblPr/>
              <a:tblGrid>
                <a:gridCol w="5278744">
                  <a:extLst>
                    <a:ext uri="{9D8B030D-6E8A-4147-A177-3AD203B41FA5}">
                      <a16:colId xmlns:a16="http://schemas.microsoft.com/office/drawing/2014/main" val="1798753590"/>
                    </a:ext>
                  </a:extLst>
                </a:gridCol>
                <a:gridCol w="888633">
                  <a:extLst>
                    <a:ext uri="{9D8B030D-6E8A-4147-A177-3AD203B41FA5}">
                      <a16:colId xmlns:a16="http://schemas.microsoft.com/office/drawing/2014/main" val="2738740359"/>
                    </a:ext>
                  </a:extLst>
                </a:gridCol>
                <a:gridCol w="888633">
                  <a:extLst>
                    <a:ext uri="{9D8B030D-6E8A-4147-A177-3AD203B41FA5}">
                      <a16:colId xmlns:a16="http://schemas.microsoft.com/office/drawing/2014/main" val="2349684272"/>
                    </a:ext>
                  </a:extLst>
                </a:gridCol>
                <a:gridCol w="1100844">
                  <a:extLst>
                    <a:ext uri="{9D8B030D-6E8A-4147-A177-3AD203B41FA5}">
                      <a16:colId xmlns:a16="http://schemas.microsoft.com/office/drawing/2014/main" val="3509848042"/>
                    </a:ext>
                  </a:extLst>
                </a:gridCol>
                <a:gridCol w="1153896">
                  <a:extLst>
                    <a:ext uri="{9D8B030D-6E8A-4147-A177-3AD203B41FA5}">
                      <a16:colId xmlns:a16="http://schemas.microsoft.com/office/drawing/2014/main" val="3350215055"/>
                    </a:ext>
                  </a:extLst>
                </a:gridCol>
              </a:tblGrid>
              <a:tr h="200025">
                <a:tc gridSpan="5">
                  <a:txBody>
                    <a:bodyPr/>
                    <a:lstStyle/>
                    <a:p>
                      <a:pPr algn="ctr" fontAlgn="t"/>
                      <a:r>
                        <a:rPr lang="en-US" sz="1200" b="1" i="0" u="none" strike="noStrike" dirty="0">
                          <a:solidFill>
                            <a:srgbClr val="002060"/>
                          </a:solidFill>
                          <a:effectLst/>
                          <a:latin typeface="Cambria" panose="02040503050406030204" pitchFamily="18" charset="0"/>
                        </a:rPr>
                        <a:t>Pearson Correlation Coefficients, N = 342</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36266870"/>
                  </a:ext>
                </a:extLst>
              </a:tr>
              <a:tr h="209550">
                <a:tc gridSpan="5">
                  <a:txBody>
                    <a:bodyPr/>
                    <a:lstStyle/>
                    <a:p>
                      <a:pPr algn="ctr" fontAlgn="t"/>
                      <a:r>
                        <a:rPr lang="en-US" sz="1200" b="1" i="0" u="none" strike="noStrike" dirty="0">
                          <a:solidFill>
                            <a:srgbClr val="002060"/>
                          </a:solidFill>
                          <a:effectLst/>
                          <a:latin typeface="Cambria" panose="02040503050406030204" pitchFamily="18" charset="0"/>
                        </a:rPr>
                        <a:t>Prob &gt; |r| under H0: Rho=0</a:t>
                      </a:r>
                    </a:p>
                  </a:txBody>
                  <a:tcPr marL="0" marR="0"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3296955"/>
                  </a:ext>
                </a:extLst>
              </a:tr>
              <a:tr h="200025">
                <a:tc>
                  <a:txBody>
                    <a:bodyPr/>
                    <a:lstStyle/>
                    <a:p>
                      <a:pPr algn="l" fontAlgn="t"/>
                      <a:endParaRPr lang="en-US" sz="1200" b="1" i="0" u="none" strike="noStrike" dirty="0">
                        <a:solidFill>
                          <a:srgbClr val="002060"/>
                        </a:solidFill>
                        <a:effectLst/>
                        <a:latin typeface="Cambria" panose="020405030504060302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200" b="0" i="0" u="none" strike="noStrike" dirty="0">
                          <a:solidFill>
                            <a:srgbClr val="002060"/>
                          </a:solidFill>
                          <a:effectLst/>
                          <a:latin typeface="Cambria" panose="02040503050406030204" pitchFamily="18" charset="0"/>
                        </a:rPr>
                        <a:t>Domain 1</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200" b="0" i="0" u="none" strike="noStrike" dirty="0">
                          <a:solidFill>
                            <a:srgbClr val="002060"/>
                          </a:solidFill>
                          <a:effectLst/>
                          <a:latin typeface="Cambria" panose="02040503050406030204" pitchFamily="18" charset="0"/>
                        </a:rPr>
                        <a:t>Domain 2</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200" b="0" i="0" u="none" strike="noStrike" dirty="0">
                          <a:solidFill>
                            <a:srgbClr val="002060"/>
                          </a:solidFill>
                          <a:effectLst/>
                          <a:latin typeface="Cambria" panose="02040503050406030204" pitchFamily="18" charset="0"/>
                        </a:rPr>
                        <a:t>Domain 3</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200" b="0" i="0" u="none" strike="noStrike" dirty="0">
                          <a:solidFill>
                            <a:srgbClr val="002060"/>
                          </a:solidFill>
                          <a:effectLst/>
                          <a:latin typeface="Cambria" panose="02040503050406030204" pitchFamily="18" charset="0"/>
                        </a:rPr>
                        <a:t>Domain 4 </a:t>
                      </a:r>
                    </a:p>
                  </a:txBody>
                  <a:tcPr marL="0" marR="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76349389"/>
                  </a:ext>
                </a:extLst>
              </a:tr>
              <a:tr h="542925">
                <a:tc>
                  <a:txBody>
                    <a:bodyPr/>
                    <a:lstStyle/>
                    <a:p>
                      <a:pPr algn="l" fontAlgn="t"/>
                      <a:endParaRPr lang="en-US" sz="1200" b="1" i="0" u="none" strike="noStrike" dirty="0">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b"/>
                      <a:r>
                        <a:rPr lang="en-US" sz="1200" b="0" i="0" u="none" strike="noStrike" dirty="0">
                          <a:solidFill>
                            <a:srgbClr val="002060"/>
                          </a:solidFill>
                          <a:effectLst/>
                          <a:latin typeface="Cambria" panose="02040503050406030204" pitchFamily="18" charset="0"/>
                        </a:rPr>
                        <a:t>The Learner &amp; Learning</a:t>
                      </a:r>
                    </a:p>
                  </a:txBody>
                  <a:tcPr marL="0" marR="0" marT="0" marB="0" anchor="b">
                    <a:lnL>
                      <a:noFill/>
                    </a:lnL>
                    <a:lnR>
                      <a:noFill/>
                    </a:lnR>
                    <a:lnT>
                      <a:noFill/>
                    </a:lnT>
                    <a:lnB>
                      <a:noFill/>
                    </a:lnB>
                    <a:noFill/>
                  </a:tcPr>
                </a:tc>
                <a:tc>
                  <a:txBody>
                    <a:bodyPr/>
                    <a:lstStyle/>
                    <a:p>
                      <a:pPr algn="r" fontAlgn="b"/>
                      <a:r>
                        <a:rPr lang="en-US" sz="1200" b="0" i="0" u="none" strike="noStrike" dirty="0">
                          <a:solidFill>
                            <a:srgbClr val="002060"/>
                          </a:solidFill>
                          <a:effectLst/>
                          <a:latin typeface="Cambria" panose="02040503050406030204" pitchFamily="18" charset="0"/>
                        </a:rPr>
                        <a:t>Content Knowledge</a:t>
                      </a:r>
                    </a:p>
                  </a:txBody>
                  <a:tcPr marL="0" marR="0" marT="0" marB="0" anchor="b">
                    <a:lnL>
                      <a:noFill/>
                    </a:lnL>
                    <a:lnR>
                      <a:noFill/>
                    </a:lnR>
                    <a:lnT>
                      <a:noFill/>
                    </a:lnT>
                    <a:lnB>
                      <a:noFill/>
                    </a:lnB>
                    <a:noFill/>
                  </a:tcPr>
                </a:tc>
                <a:tc>
                  <a:txBody>
                    <a:bodyPr/>
                    <a:lstStyle/>
                    <a:p>
                      <a:pPr algn="r" fontAlgn="b"/>
                      <a:r>
                        <a:rPr lang="en-US" sz="1200" b="0" i="0" u="none" strike="noStrike" dirty="0">
                          <a:solidFill>
                            <a:srgbClr val="002060"/>
                          </a:solidFill>
                          <a:effectLst/>
                          <a:latin typeface="Cambria" panose="02040503050406030204" pitchFamily="18" charset="0"/>
                        </a:rPr>
                        <a:t>Instructional Practice</a:t>
                      </a:r>
                    </a:p>
                  </a:txBody>
                  <a:tcPr marL="0" marR="0" marT="0" marB="0" anchor="b">
                    <a:lnL>
                      <a:noFill/>
                    </a:lnL>
                    <a:lnR>
                      <a:noFill/>
                    </a:lnR>
                    <a:lnT>
                      <a:noFill/>
                    </a:lnT>
                    <a:lnB>
                      <a:noFill/>
                    </a:lnB>
                    <a:noFill/>
                  </a:tcPr>
                </a:tc>
                <a:tc>
                  <a:txBody>
                    <a:bodyPr/>
                    <a:lstStyle/>
                    <a:p>
                      <a:pPr algn="r" fontAlgn="b"/>
                      <a:r>
                        <a:rPr lang="en-US" sz="1200" b="0" i="0" u="none" strike="noStrike" dirty="0">
                          <a:solidFill>
                            <a:srgbClr val="002060"/>
                          </a:solidFill>
                          <a:effectLst/>
                          <a:latin typeface="Cambria" panose="02040503050406030204" pitchFamily="18" charset="0"/>
                        </a:rPr>
                        <a:t>Professional Responsibility</a:t>
                      </a:r>
                    </a:p>
                  </a:txBody>
                  <a:tcPr marL="0" marR="0" marT="0" marB="0" anchor="b">
                    <a:lnL>
                      <a:noFill/>
                    </a:lnL>
                    <a:lnR>
                      <a:noFill/>
                    </a:lnR>
                    <a:lnT>
                      <a:noFill/>
                    </a:lnT>
                    <a:lnB>
                      <a:noFill/>
                    </a:lnB>
                    <a:noFill/>
                  </a:tcPr>
                </a:tc>
                <a:extLst>
                  <a:ext uri="{0D108BD9-81ED-4DB2-BD59-A6C34878D82A}">
                    <a16:rowId xmlns:a16="http://schemas.microsoft.com/office/drawing/2014/main" val="1053776227"/>
                  </a:ext>
                </a:extLst>
              </a:tr>
              <a:tr h="200025">
                <a:tc>
                  <a:txBody>
                    <a:bodyPr/>
                    <a:lstStyle/>
                    <a:p>
                      <a:pPr algn="l" fontAlgn="t"/>
                      <a:r>
                        <a:rPr lang="en-US" sz="1200" b="0" i="0" u="none" strike="noStrike" dirty="0">
                          <a:solidFill>
                            <a:srgbClr val="002060"/>
                          </a:solidFill>
                          <a:effectLst/>
                          <a:latin typeface="Cambria" panose="02040503050406030204" pitchFamily="18" charset="0"/>
                        </a:rPr>
                        <a:t>Domain 1: The Learner &amp; Learning</a:t>
                      </a:r>
                    </a:p>
                  </a:txBody>
                  <a:tcPr marL="0" marR="0" marT="0"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1.00</a:t>
                      </a:r>
                    </a:p>
                  </a:txBody>
                  <a:tcPr marL="0" marR="0" marT="0" marB="0">
                    <a:lnL>
                      <a:noFill/>
                    </a:lnL>
                    <a:lnR>
                      <a:noFill/>
                    </a:lnR>
                    <a:lnT>
                      <a:noFill/>
                    </a:lnT>
                    <a:lnB>
                      <a:noFill/>
                    </a:lnB>
                    <a:noFill/>
                  </a:tcPr>
                </a:tc>
                <a:tc>
                  <a:txBody>
                    <a:bodyPr/>
                    <a:lstStyle/>
                    <a:p>
                      <a:pPr algn="r" fontAlgn="t"/>
                      <a:endParaRPr lang="en-US" sz="1100" b="0" i="0" u="none" strike="noStrike" dirty="0">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endParaRPr lang="en-US" sz="1100" b="0" i="0" u="none" strike="noStrike" dirty="0">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endParaRPr lang="en-US" sz="1100" b="0" i="0" u="none" strike="noStrike" dirty="0">
                        <a:solidFill>
                          <a:srgbClr val="002060"/>
                        </a:solidFill>
                        <a:effectLst/>
                        <a:latin typeface="Cambria" panose="020405030504060302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val="1374157330"/>
                  </a:ext>
                </a:extLst>
              </a:tr>
              <a:tr h="200025">
                <a:tc>
                  <a:txBody>
                    <a:bodyPr/>
                    <a:lstStyle/>
                    <a:p>
                      <a:pPr algn="l" fontAlgn="t"/>
                      <a:endParaRPr lang="en-US" sz="1200" b="0" i="0" u="none" strike="noStrike" dirty="0">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endParaRPr lang="en-US" sz="1100" b="0" i="0" u="none" strike="noStrike" dirty="0">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endParaRPr lang="en-US" sz="1100" b="0" i="0" u="none" strike="noStrike" dirty="0">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endParaRPr lang="en-US" sz="1100" b="0" i="0" u="none" strike="noStrike" dirty="0">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endParaRPr lang="en-US" sz="1100" b="0" i="0" u="none" strike="noStrike" dirty="0">
                        <a:solidFill>
                          <a:srgbClr val="002060"/>
                        </a:solidFill>
                        <a:effectLst/>
                        <a:latin typeface="Cambria" panose="020405030504060302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val="922617608"/>
                  </a:ext>
                </a:extLst>
              </a:tr>
              <a:tr h="200025">
                <a:tc>
                  <a:txBody>
                    <a:bodyPr/>
                    <a:lstStyle/>
                    <a:p>
                      <a:pPr algn="l" fontAlgn="t"/>
                      <a:r>
                        <a:rPr lang="en-US" sz="1200" b="0" i="0" u="none" strike="noStrike" dirty="0">
                          <a:solidFill>
                            <a:srgbClr val="002060"/>
                          </a:solidFill>
                          <a:effectLst/>
                          <a:latin typeface="Cambria" panose="02040503050406030204" pitchFamily="18" charset="0"/>
                        </a:rPr>
                        <a:t>Domain 2: Content Knowledge</a:t>
                      </a:r>
                    </a:p>
                  </a:txBody>
                  <a:tcPr marL="0" marR="0" marT="0" marB="0">
                    <a:lnL>
                      <a:noFill/>
                    </a:lnL>
                    <a:lnR>
                      <a:noFill/>
                    </a:lnR>
                    <a:lnT>
                      <a:noFill/>
                    </a:lnT>
                    <a:lnB>
                      <a:noFill/>
                    </a:lnB>
                    <a:noFill/>
                  </a:tcPr>
                </a:tc>
                <a:tc>
                  <a:txBody>
                    <a:bodyPr/>
                    <a:lstStyle/>
                    <a:p>
                      <a:pPr algn="r" fontAlgn="t"/>
                      <a:r>
                        <a:rPr lang="en-US" sz="1100" b="0" i="0" u="none" strike="noStrike" dirty="0">
                          <a:solidFill>
                            <a:srgbClr val="000000"/>
                          </a:solidFill>
                          <a:effectLst/>
                          <a:highlight>
                            <a:srgbClr val="FEE983"/>
                          </a:highlight>
                          <a:latin typeface="Cambria" panose="02040503050406030204" pitchFamily="18" charset="0"/>
                          <a:ea typeface="Cambria" panose="02040503050406030204" pitchFamily="18" charset="0"/>
                        </a:rPr>
                        <a:t>0.91</a:t>
                      </a:r>
                    </a:p>
                  </a:txBody>
                  <a:tcPr marL="0" marR="0" marT="0" marB="0">
                    <a:lnL>
                      <a:noFill/>
                    </a:lnL>
                    <a:lnR>
                      <a:noFill/>
                    </a:lnR>
                    <a:lnT>
                      <a:noFill/>
                    </a:lnT>
                    <a:lnB>
                      <a:noFill/>
                    </a:lnB>
                    <a:solidFill>
                      <a:srgbClr val="FEE983"/>
                    </a:solidFill>
                  </a:tcPr>
                </a:tc>
                <a:tc>
                  <a:txBody>
                    <a:bodyPr/>
                    <a:lstStyle/>
                    <a:p>
                      <a:pPr algn="r" fontAlgn="t"/>
                      <a:r>
                        <a:rPr lang="en-US" sz="1100" b="0" i="0" u="none" strike="noStrike" dirty="0">
                          <a:solidFill>
                            <a:srgbClr val="000000"/>
                          </a:solidFill>
                          <a:effectLst/>
                          <a:latin typeface="Cambria" panose="02040503050406030204" pitchFamily="18" charset="0"/>
                          <a:ea typeface="Cambria" panose="02040503050406030204" pitchFamily="18" charset="0"/>
                        </a:rPr>
                        <a:t>1.00</a:t>
                      </a:r>
                    </a:p>
                  </a:txBody>
                  <a:tcPr marL="0" marR="0" marT="0" marB="0">
                    <a:lnL>
                      <a:noFill/>
                    </a:lnL>
                    <a:lnR>
                      <a:noFill/>
                    </a:lnR>
                    <a:lnT>
                      <a:noFill/>
                    </a:lnT>
                    <a:lnB>
                      <a:noFill/>
                    </a:lnB>
                    <a:noFill/>
                  </a:tcPr>
                </a:tc>
                <a:tc>
                  <a:txBody>
                    <a:bodyPr/>
                    <a:lstStyle/>
                    <a:p>
                      <a:pPr algn="r" fontAlgn="t"/>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noFill/>
                  </a:tcPr>
                </a:tc>
                <a:tc>
                  <a:txBody>
                    <a:bodyPr/>
                    <a:lstStyle/>
                    <a:p>
                      <a:pPr algn="r" fontAlgn="t"/>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val="2397060890"/>
                  </a:ext>
                </a:extLst>
              </a:tr>
              <a:tr h="200025">
                <a:tc>
                  <a:txBody>
                    <a:bodyPr/>
                    <a:lstStyle/>
                    <a:p>
                      <a:pPr algn="l" fontAlgn="t"/>
                      <a:endParaRPr lang="en-US" sz="1200" b="0" i="0" u="none" strike="noStrike" dirty="0">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r>
                        <a:rPr lang="en-US" sz="1100" b="0" i="0" u="none" strike="noStrike" dirty="0">
                          <a:solidFill>
                            <a:srgbClr val="000000"/>
                          </a:solidFill>
                          <a:effectLst/>
                          <a:latin typeface="Cambria" panose="02040503050406030204" pitchFamily="18" charset="0"/>
                          <a:ea typeface="Cambria" panose="02040503050406030204" pitchFamily="18" charset="0"/>
                        </a:rPr>
                        <a:t>&lt;.0001</a:t>
                      </a:r>
                    </a:p>
                  </a:txBody>
                  <a:tcPr marL="0" marR="0" marT="0" marB="0">
                    <a:lnL>
                      <a:noFill/>
                    </a:lnL>
                    <a:lnR>
                      <a:noFill/>
                    </a:lnR>
                    <a:lnT>
                      <a:noFill/>
                    </a:lnT>
                    <a:lnB>
                      <a:noFill/>
                    </a:lnB>
                    <a:noFill/>
                  </a:tcPr>
                </a:tc>
                <a:tc>
                  <a:txBody>
                    <a:bodyPr/>
                    <a:lstStyle/>
                    <a:p>
                      <a:pPr algn="r" fontAlgn="t"/>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noFill/>
                  </a:tcPr>
                </a:tc>
                <a:tc>
                  <a:txBody>
                    <a:bodyPr/>
                    <a:lstStyle/>
                    <a:p>
                      <a:pPr algn="r" fontAlgn="t"/>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noFill/>
                  </a:tcPr>
                </a:tc>
                <a:tc>
                  <a:txBody>
                    <a:bodyPr/>
                    <a:lstStyle/>
                    <a:p>
                      <a:pPr algn="r" fontAlgn="t"/>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noFill/>
                  </a:tcPr>
                </a:tc>
                <a:extLst>
                  <a:ext uri="{0D108BD9-81ED-4DB2-BD59-A6C34878D82A}">
                    <a16:rowId xmlns:a16="http://schemas.microsoft.com/office/drawing/2014/main" val="3189337299"/>
                  </a:ext>
                </a:extLst>
              </a:tr>
              <a:tr h="200025">
                <a:tc>
                  <a:txBody>
                    <a:bodyPr/>
                    <a:lstStyle/>
                    <a:p>
                      <a:pPr algn="l" fontAlgn="t"/>
                      <a:r>
                        <a:rPr lang="en-US" sz="1200" b="0" i="0" u="none" strike="noStrike" dirty="0">
                          <a:solidFill>
                            <a:srgbClr val="002060"/>
                          </a:solidFill>
                          <a:effectLst/>
                          <a:latin typeface="Cambria" panose="02040503050406030204" pitchFamily="18" charset="0"/>
                        </a:rPr>
                        <a:t>Domain 3: Instructional Practice</a:t>
                      </a:r>
                    </a:p>
                  </a:txBody>
                  <a:tcPr marL="0" marR="0" marT="0" marB="0">
                    <a:lnL>
                      <a:noFill/>
                    </a:lnL>
                    <a:lnR>
                      <a:noFill/>
                    </a:lnR>
                    <a:lnT>
                      <a:noFill/>
                    </a:lnT>
                    <a:lnB>
                      <a:noFill/>
                    </a:lnB>
                    <a:noFill/>
                  </a:tcPr>
                </a:tc>
                <a:tc>
                  <a:txBody>
                    <a:bodyPr/>
                    <a:lstStyle/>
                    <a:p>
                      <a:pPr algn="r" fontAlgn="t"/>
                      <a:r>
                        <a:rPr lang="en-US" sz="1100" b="0" i="0" u="none" strike="noStrike" dirty="0">
                          <a:solidFill>
                            <a:srgbClr val="000000"/>
                          </a:solidFill>
                          <a:effectLst/>
                          <a:highlight>
                            <a:srgbClr val="C1DA81"/>
                          </a:highlight>
                          <a:latin typeface="Cambria" panose="02040503050406030204" pitchFamily="18" charset="0"/>
                          <a:ea typeface="Cambria" panose="02040503050406030204" pitchFamily="18" charset="0"/>
                        </a:rPr>
                        <a:t>0.94</a:t>
                      </a:r>
                    </a:p>
                  </a:txBody>
                  <a:tcPr marL="0" marR="0" marT="0" marB="0">
                    <a:lnL>
                      <a:noFill/>
                    </a:lnL>
                    <a:lnR>
                      <a:noFill/>
                    </a:lnR>
                    <a:lnT>
                      <a:noFill/>
                    </a:lnT>
                    <a:lnB>
                      <a:noFill/>
                    </a:lnB>
                    <a:solidFill>
                      <a:srgbClr val="C1DA81"/>
                    </a:solidFill>
                  </a:tcPr>
                </a:tc>
                <a:tc>
                  <a:txBody>
                    <a:bodyPr/>
                    <a:lstStyle/>
                    <a:p>
                      <a:pPr algn="r" fontAlgn="t"/>
                      <a:r>
                        <a:rPr lang="en-US" sz="1100" b="0" i="0" u="none" strike="noStrike" dirty="0">
                          <a:solidFill>
                            <a:srgbClr val="000000"/>
                          </a:solidFill>
                          <a:effectLst/>
                          <a:highlight>
                            <a:srgbClr val="63BE7B"/>
                          </a:highlight>
                          <a:latin typeface="Cambria" panose="02040503050406030204" pitchFamily="18" charset="0"/>
                          <a:ea typeface="Cambria" panose="02040503050406030204" pitchFamily="18" charset="0"/>
                        </a:rPr>
                        <a:t>0.97</a:t>
                      </a:r>
                    </a:p>
                  </a:txBody>
                  <a:tcPr marL="0" marR="0" marT="0" marB="0">
                    <a:lnL>
                      <a:noFill/>
                    </a:lnL>
                    <a:lnR>
                      <a:noFill/>
                    </a:lnR>
                    <a:lnT>
                      <a:noFill/>
                    </a:lnT>
                    <a:lnB>
                      <a:noFill/>
                    </a:lnB>
                    <a:solidFill>
                      <a:srgbClr val="63BE7B"/>
                    </a:solidFill>
                  </a:tcPr>
                </a:tc>
                <a:tc>
                  <a:txBody>
                    <a:bodyPr/>
                    <a:lstStyle/>
                    <a:p>
                      <a:pPr algn="r" fontAlgn="t"/>
                      <a:r>
                        <a:rPr lang="en-US" sz="1100" b="0" i="0" u="none" strike="noStrike" dirty="0">
                          <a:solidFill>
                            <a:srgbClr val="000000"/>
                          </a:solidFill>
                          <a:effectLst/>
                          <a:latin typeface="Cambria" panose="02040503050406030204" pitchFamily="18" charset="0"/>
                          <a:ea typeface="Cambria" panose="02040503050406030204" pitchFamily="18" charset="0"/>
                        </a:rPr>
                        <a:t>1.00</a:t>
                      </a:r>
                    </a:p>
                  </a:txBody>
                  <a:tcPr marL="0" marR="0" marT="0" marB="0">
                    <a:lnL>
                      <a:noFill/>
                    </a:lnL>
                    <a:lnR>
                      <a:noFill/>
                    </a:lnR>
                    <a:lnT>
                      <a:noFill/>
                    </a:lnT>
                    <a:lnB>
                      <a:noFill/>
                    </a:lnB>
                    <a:noFill/>
                  </a:tcPr>
                </a:tc>
                <a:tc>
                  <a:txBody>
                    <a:bodyPr/>
                    <a:lstStyle/>
                    <a:p>
                      <a:pPr algn="r" fontAlgn="t"/>
                      <a:r>
                        <a:rPr lang="en-US" sz="1100" b="0" i="0" u="none" strike="noStrike" dirty="0">
                          <a:solidFill>
                            <a:srgbClr val="000000"/>
                          </a:solidFill>
                          <a:effectLst/>
                          <a:latin typeface="Cambria" panose="02040503050406030204" pitchFamily="18" charset="0"/>
                          <a:ea typeface="Cambria" panose="02040503050406030204" pitchFamily="18" charset="0"/>
                        </a:rPr>
                        <a:t>0.89</a:t>
                      </a:r>
                    </a:p>
                  </a:txBody>
                  <a:tcPr marL="0" marR="0" marT="0" marB="0">
                    <a:lnL>
                      <a:noFill/>
                    </a:lnL>
                    <a:lnR>
                      <a:noFill/>
                    </a:lnR>
                    <a:lnT>
                      <a:noFill/>
                    </a:lnT>
                    <a:lnB>
                      <a:noFill/>
                    </a:lnB>
                    <a:noFill/>
                  </a:tcPr>
                </a:tc>
                <a:extLst>
                  <a:ext uri="{0D108BD9-81ED-4DB2-BD59-A6C34878D82A}">
                    <a16:rowId xmlns:a16="http://schemas.microsoft.com/office/drawing/2014/main" val="2268673741"/>
                  </a:ext>
                </a:extLst>
              </a:tr>
              <a:tr h="200025">
                <a:tc>
                  <a:txBody>
                    <a:bodyPr/>
                    <a:lstStyle/>
                    <a:p>
                      <a:pPr algn="l" fontAlgn="t"/>
                      <a:endParaRPr lang="en-US" sz="1200" b="0" i="0" u="none" strike="noStrike" dirty="0">
                        <a:solidFill>
                          <a:srgbClr val="002060"/>
                        </a:solidFill>
                        <a:effectLst/>
                        <a:latin typeface="Cambria" panose="02040503050406030204" pitchFamily="18" charset="0"/>
                      </a:endParaRPr>
                    </a:p>
                  </a:txBody>
                  <a:tcPr marL="0" marR="0" marT="0" marB="0">
                    <a:lnL>
                      <a:noFill/>
                    </a:lnL>
                    <a:lnR>
                      <a:noFill/>
                    </a:lnR>
                    <a:lnT>
                      <a:noFill/>
                    </a:lnT>
                    <a:lnB>
                      <a:noFill/>
                    </a:lnB>
                    <a:noFill/>
                  </a:tcPr>
                </a:tc>
                <a:tc>
                  <a:txBody>
                    <a:bodyPr/>
                    <a:lstStyle/>
                    <a:p>
                      <a:pPr algn="r" fontAlgn="t"/>
                      <a:r>
                        <a:rPr lang="en-US" sz="1100" b="0" i="0" u="none" strike="noStrike" dirty="0">
                          <a:solidFill>
                            <a:srgbClr val="000000"/>
                          </a:solidFill>
                          <a:effectLst/>
                          <a:latin typeface="Cambria" panose="02040503050406030204" pitchFamily="18" charset="0"/>
                          <a:ea typeface="Cambria" panose="02040503050406030204" pitchFamily="18" charset="0"/>
                        </a:rPr>
                        <a:t>&lt;.0001</a:t>
                      </a:r>
                    </a:p>
                  </a:txBody>
                  <a:tcPr marL="0" marR="0" marT="0" marB="0">
                    <a:lnL>
                      <a:noFill/>
                    </a:lnL>
                    <a:lnR>
                      <a:noFill/>
                    </a:lnR>
                    <a:lnT>
                      <a:noFill/>
                    </a:lnT>
                    <a:lnB>
                      <a:noFill/>
                    </a:lnB>
                    <a:noFill/>
                  </a:tcPr>
                </a:tc>
                <a:tc>
                  <a:txBody>
                    <a:bodyPr/>
                    <a:lstStyle/>
                    <a:p>
                      <a:pPr algn="r" fontAlgn="t"/>
                      <a:r>
                        <a:rPr lang="en-US" sz="1100" b="0" i="0" u="none" strike="noStrike" dirty="0">
                          <a:solidFill>
                            <a:srgbClr val="000000"/>
                          </a:solidFill>
                          <a:effectLst/>
                          <a:latin typeface="Cambria" panose="02040503050406030204" pitchFamily="18" charset="0"/>
                          <a:ea typeface="Cambria" panose="02040503050406030204" pitchFamily="18" charset="0"/>
                        </a:rPr>
                        <a:t>&lt;.0001</a:t>
                      </a:r>
                    </a:p>
                  </a:txBody>
                  <a:tcPr marL="0" marR="0" marT="0" marB="0">
                    <a:lnL>
                      <a:noFill/>
                    </a:lnL>
                    <a:lnR>
                      <a:noFill/>
                    </a:lnR>
                    <a:lnT>
                      <a:noFill/>
                    </a:lnT>
                    <a:lnB>
                      <a:noFill/>
                    </a:lnB>
                    <a:noFill/>
                  </a:tcPr>
                </a:tc>
                <a:tc>
                  <a:txBody>
                    <a:bodyPr/>
                    <a:lstStyle/>
                    <a:p>
                      <a:pPr algn="r" fontAlgn="t"/>
                      <a:endParaRPr lang="en-US" sz="1100" b="0" i="0" u="none" strike="noStrike" dirty="0">
                        <a:solidFill>
                          <a:srgbClr val="00000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noFill/>
                  </a:tcPr>
                </a:tc>
                <a:tc>
                  <a:txBody>
                    <a:bodyPr/>
                    <a:lstStyle/>
                    <a:p>
                      <a:pPr algn="r" fontAlgn="t"/>
                      <a:r>
                        <a:rPr lang="en-US" sz="1100" b="0" i="0" u="none" strike="noStrike" dirty="0">
                          <a:solidFill>
                            <a:srgbClr val="000000"/>
                          </a:solidFill>
                          <a:effectLst/>
                          <a:latin typeface="Cambria" panose="02040503050406030204" pitchFamily="18" charset="0"/>
                          <a:ea typeface="Cambria" panose="02040503050406030204" pitchFamily="18" charset="0"/>
                        </a:rPr>
                        <a:t>&lt;.0001</a:t>
                      </a:r>
                    </a:p>
                  </a:txBody>
                  <a:tcPr marL="0" marR="0" marT="0" marB="0">
                    <a:lnL>
                      <a:noFill/>
                    </a:lnL>
                    <a:lnR>
                      <a:noFill/>
                    </a:lnR>
                    <a:lnT>
                      <a:noFill/>
                    </a:lnT>
                    <a:lnB>
                      <a:noFill/>
                    </a:lnB>
                    <a:noFill/>
                  </a:tcPr>
                </a:tc>
                <a:extLst>
                  <a:ext uri="{0D108BD9-81ED-4DB2-BD59-A6C34878D82A}">
                    <a16:rowId xmlns:a16="http://schemas.microsoft.com/office/drawing/2014/main" val="888190279"/>
                  </a:ext>
                </a:extLst>
              </a:tr>
              <a:tr h="200025">
                <a:tc>
                  <a:txBody>
                    <a:bodyPr/>
                    <a:lstStyle/>
                    <a:p>
                      <a:pPr algn="l" fontAlgn="t"/>
                      <a:r>
                        <a:rPr lang="en-US" sz="1200" b="0" i="0" u="none" strike="noStrike" dirty="0">
                          <a:solidFill>
                            <a:srgbClr val="002060"/>
                          </a:solidFill>
                          <a:effectLst/>
                          <a:latin typeface="Cambria" panose="02040503050406030204" pitchFamily="18" charset="0"/>
                        </a:rPr>
                        <a:t>Domain 4: Professional Responsibility</a:t>
                      </a:r>
                    </a:p>
                  </a:txBody>
                  <a:tcPr marL="0" marR="0" marT="0" marB="0">
                    <a:lnL>
                      <a:noFill/>
                    </a:lnL>
                    <a:lnR>
                      <a:noFill/>
                    </a:lnR>
                    <a:lnT>
                      <a:noFill/>
                    </a:lnT>
                    <a:lnB>
                      <a:noFill/>
                    </a:lnB>
                    <a:noFill/>
                  </a:tcPr>
                </a:tc>
                <a:tc>
                  <a:txBody>
                    <a:bodyPr/>
                    <a:lstStyle/>
                    <a:p>
                      <a:pPr algn="r" fontAlgn="t"/>
                      <a:r>
                        <a:rPr lang="en-US" sz="1100" b="0" i="0" u="none" strike="noStrike" dirty="0">
                          <a:solidFill>
                            <a:srgbClr val="000000"/>
                          </a:solidFill>
                          <a:effectLst/>
                          <a:highlight>
                            <a:srgbClr val="FEEB84"/>
                          </a:highlight>
                          <a:latin typeface="Cambria" panose="02040503050406030204" pitchFamily="18" charset="0"/>
                          <a:ea typeface="Cambria" panose="02040503050406030204" pitchFamily="18" charset="0"/>
                        </a:rPr>
                        <a:t>0.92</a:t>
                      </a:r>
                    </a:p>
                  </a:txBody>
                  <a:tcPr marL="0" marR="0" marT="0" marB="0">
                    <a:lnL>
                      <a:noFill/>
                    </a:lnL>
                    <a:lnR>
                      <a:noFill/>
                    </a:lnR>
                    <a:lnT>
                      <a:noFill/>
                    </a:lnT>
                    <a:lnB>
                      <a:noFill/>
                    </a:lnB>
                    <a:solidFill>
                      <a:srgbClr val="FEEB84"/>
                    </a:solidFill>
                  </a:tcPr>
                </a:tc>
                <a:tc>
                  <a:txBody>
                    <a:bodyPr/>
                    <a:lstStyle/>
                    <a:p>
                      <a:pPr algn="r" fontAlgn="t"/>
                      <a:r>
                        <a:rPr lang="en-US" sz="1100" b="0" i="0" u="none" strike="noStrike" dirty="0">
                          <a:solidFill>
                            <a:srgbClr val="000000"/>
                          </a:solidFill>
                          <a:effectLst/>
                          <a:highlight>
                            <a:srgbClr val="F8696B"/>
                          </a:highlight>
                          <a:latin typeface="Cambria" panose="02040503050406030204" pitchFamily="18" charset="0"/>
                          <a:ea typeface="Cambria" panose="02040503050406030204" pitchFamily="18" charset="0"/>
                        </a:rPr>
                        <a:t>0.87</a:t>
                      </a:r>
                    </a:p>
                  </a:txBody>
                  <a:tcPr marL="0" marR="0" marT="0" marB="0">
                    <a:lnL>
                      <a:noFill/>
                    </a:lnL>
                    <a:lnR>
                      <a:noFill/>
                    </a:lnR>
                    <a:lnT>
                      <a:noFill/>
                    </a:lnT>
                    <a:lnB>
                      <a:noFill/>
                    </a:lnB>
                    <a:solidFill>
                      <a:srgbClr val="F8696B"/>
                    </a:solidFill>
                  </a:tcPr>
                </a:tc>
                <a:tc>
                  <a:txBody>
                    <a:bodyPr/>
                    <a:lstStyle/>
                    <a:p>
                      <a:pPr algn="r" fontAlgn="t"/>
                      <a:r>
                        <a:rPr lang="en-US" sz="1100" b="0" i="0" u="none" strike="noStrike" dirty="0">
                          <a:solidFill>
                            <a:srgbClr val="000000"/>
                          </a:solidFill>
                          <a:effectLst/>
                          <a:highlight>
                            <a:srgbClr val="FBB379"/>
                          </a:highlight>
                          <a:latin typeface="Cambria" panose="02040503050406030204" pitchFamily="18" charset="0"/>
                          <a:ea typeface="Cambria" panose="02040503050406030204" pitchFamily="18" charset="0"/>
                        </a:rPr>
                        <a:t>0.90</a:t>
                      </a:r>
                    </a:p>
                  </a:txBody>
                  <a:tcPr marL="0" marR="0" marT="0" marB="0">
                    <a:lnL>
                      <a:noFill/>
                    </a:lnL>
                    <a:lnR>
                      <a:noFill/>
                    </a:lnR>
                    <a:lnT>
                      <a:noFill/>
                    </a:lnT>
                    <a:lnB>
                      <a:noFill/>
                    </a:lnB>
                    <a:solidFill>
                      <a:srgbClr val="FBB379"/>
                    </a:solidFill>
                  </a:tcPr>
                </a:tc>
                <a:tc>
                  <a:txBody>
                    <a:bodyPr/>
                    <a:lstStyle/>
                    <a:p>
                      <a:pPr algn="r" fontAlgn="t"/>
                      <a:r>
                        <a:rPr lang="en-US" sz="1100" b="0" i="0" u="none" strike="noStrike" dirty="0">
                          <a:solidFill>
                            <a:srgbClr val="000000"/>
                          </a:solidFill>
                          <a:effectLst/>
                          <a:latin typeface="Cambria" panose="02040503050406030204" pitchFamily="18" charset="0"/>
                          <a:ea typeface="Cambria" panose="02040503050406030204" pitchFamily="18" charset="0"/>
                        </a:rPr>
                        <a:t>1.00</a:t>
                      </a:r>
                    </a:p>
                  </a:txBody>
                  <a:tcPr marL="0" marR="0" marT="0" marB="0">
                    <a:lnL>
                      <a:noFill/>
                    </a:lnL>
                    <a:lnR>
                      <a:noFill/>
                    </a:lnR>
                    <a:lnT>
                      <a:noFill/>
                    </a:lnT>
                    <a:lnB>
                      <a:noFill/>
                    </a:lnB>
                    <a:noFill/>
                  </a:tcPr>
                </a:tc>
                <a:extLst>
                  <a:ext uri="{0D108BD9-81ED-4DB2-BD59-A6C34878D82A}">
                    <a16:rowId xmlns:a16="http://schemas.microsoft.com/office/drawing/2014/main" val="1525761710"/>
                  </a:ext>
                </a:extLst>
              </a:tr>
              <a:tr h="209550">
                <a:tc>
                  <a:txBody>
                    <a:bodyPr/>
                    <a:lstStyle/>
                    <a:p>
                      <a:pPr algn="l" fontAlgn="t"/>
                      <a:r>
                        <a:rPr lang="en-US" sz="1200" b="1" i="0" u="none" strike="noStrike" dirty="0">
                          <a:solidFill>
                            <a:srgbClr val="002060"/>
                          </a:solidFill>
                          <a:effectLst/>
                          <a:latin typeface="Cambria" panose="02040503050406030204" pitchFamily="18" charset="0"/>
                        </a:rPr>
                        <a:t> </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0000"/>
                          </a:solidFill>
                          <a:effectLst/>
                          <a:latin typeface="Cambria" panose="02040503050406030204" pitchFamily="18" charset="0"/>
                          <a:ea typeface="Cambria" panose="02040503050406030204" pitchFamily="18" charset="0"/>
                        </a:rPr>
                        <a:t>&lt;.0001</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0000"/>
                          </a:solidFill>
                          <a:effectLst/>
                          <a:latin typeface="Cambria" panose="02040503050406030204" pitchFamily="18" charset="0"/>
                          <a:ea typeface="Cambria" panose="02040503050406030204" pitchFamily="18" charset="0"/>
                        </a:rPr>
                        <a:t>&lt;.0001</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0000"/>
                          </a:solidFill>
                          <a:effectLst/>
                          <a:latin typeface="Cambria" panose="02040503050406030204" pitchFamily="18" charset="0"/>
                          <a:ea typeface="Cambria" panose="02040503050406030204" pitchFamily="18" charset="0"/>
                        </a:rPr>
                        <a:t>&lt;.0001</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0000"/>
                          </a:solidFill>
                          <a:effectLst/>
                          <a:latin typeface="Cambria" panose="02040503050406030204" pitchFamily="18" charset="0"/>
                          <a:ea typeface="Cambria" panose="02040503050406030204" pitchFamily="18" charset="0"/>
                        </a:rPr>
                        <a:t> </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760250719"/>
                  </a:ext>
                </a:extLst>
              </a:tr>
            </a:tbl>
          </a:graphicData>
        </a:graphic>
      </p:graphicFrame>
      <p:sp>
        <p:nvSpPr>
          <p:cNvPr id="7" name="TextBox 6">
            <a:extLst>
              <a:ext uri="{FF2B5EF4-FFF2-40B4-BE49-F238E27FC236}">
                <a16:creationId xmlns:a16="http://schemas.microsoft.com/office/drawing/2014/main" id="{1E030BE8-BA6C-1D0B-9564-472487B6885C}"/>
              </a:ext>
            </a:extLst>
          </p:cNvPr>
          <p:cNvSpPr txBox="1"/>
          <p:nvPr/>
        </p:nvSpPr>
        <p:spPr>
          <a:xfrm>
            <a:off x="838200" y="1472793"/>
            <a:ext cx="9823862" cy="2308324"/>
          </a:xfrm>
          <a:prstGeom prst="rect">
            <a:avLst/>
          </a:prstGeom>
          <a:noFill/>
        </p:spPr>
        <p:txBody>
          <a:bodyPr wrap="square">
            <a:spAutoFit/>
          </a:bodyPr>
          <a:lstStyle/>
          <a:p>
            <a:pPr>
              <a:spcBef>
                <a:spcPts val="600"/>
              </a:spcBef>
            </a:pPr>
            <a:r>
              <a:rPr lang="en-US" sz="2400" b="1" dirty="0">
                <a:solidFill>
                  <a:srgbClr val="002060"/>
                </a:solidFill>
                <a:effectLst/>
                <a:latin typeface="Cambria" panose="02040503050406030204" pitchFamily="18" charset="0"/>
                <a:ea typeface="Cambria" panose="02040503050406030204" pitchFamily="18" charset="0"/>
              </a:rPr>
              <a:t>Psychometrically Speaking: Principal Survey </a:t>
            </a:r>
            <a:r>
              <a:rPr lang="en-US" sz="2200" dirty="0">
                <a:solidFill>
                  <a:srgbClr val="002060"/>
                </a:solidFill>
                <a:effectLst/>
                <a:latin typeface="Cambria" panose="02040503050406030204" pitchFamily="18" charset="0"/>
                <a:ea typeface="Cambria" panose="02040503050406030204" pitchFamily="18" charset="0"/>
              </a:rPr>
              <a:t>Cronbach’s alpha was estimated to be .</a:t>
            </a:r>
            <a:r>
              <a:rPr lang="en-US" sz="2200" dirty="0">
                <a:solidFill>
                  <a:srgbClr val="002060"/>
                </a:solidFill>
                <a:latin typeface="Cambria" panose="02040503050406030204" pitchFamily="18" charset="0"/>
                <a:ea typeface="Cambria" panose="02040503050406030204" pitchFamily="18" charset="0"/>
              </a:rPr>
              <a:t>98</a:t>
            </a:r>
            <a:r>
              <a:rPr lang="en-US" sz="2200" dirty="0">
                <a:solidFill>
                  <a:srgbClr val="002060"/>
                </a:solidFill>
                <a:effectLst/>
                <a:latin typeface="Cambria" panose="02040503050406030204" pitchFamily="18" charset="0"/>
                <a:ea typeface="Cambria" panose="02040503050406030204" pitchFamily="18" charset="0"/>
              </a:rPr>
              <a:t>, suggesting a very high level of internal consistency (reliability)</a:t>
            </a:r>
          </a:p>
          <a:p>
            <a:pPr marL="0" indent="0">
              <a:spcBef>
                <a:spcPts val="600"/>
              </a:spcBef>
              <a:buNone/>
            </a:pPr>
            <a:r>
              <a:rPr lang="en-US" sz="2200" dirty="0">
                <a:solidFill>
                  <a:srgbClr val="002060"/>
                </a:solidFill>
                <a:latin typeface="Cambria" panose="02040503050406030204" pitchFamily="18" charset="0"/>
                <a:ea typeface="Cambria" panose="02040503050406030204" pitchFamily="18" charset="0"/>
              </a:rPr>
              <a:t>Correlations between InTASC domains ranged from .87 to .97 demonstrating very strong evidence of the construct validity of the inferences made based on these ratings</a:t>
            </a:r>
          </a:p>
        </p:txBody>
      </p:sp>
    </p:spTree>
    <p:extLst>
      <p:ext uri="{BB962C8B-B14F-4D97-AF65-F5344CB8AC3E}">
        <p14:creationId xmlns:p14="http://schemas.microsoft.com/office/powerpoint/2010/main" val="1319748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F97C522-8707-052D-D684-F2BB8882CAB5}"/>
              </a:ext>
            </a:extLst>
          </p:cNvPr>
          <p:cNvSpPr>
            <a:spLocks noGrp="1"/>
          </p:cNvSpPr>
          <p:nvPr>
            <p:ph type="title"/>
          </p:nvPr>
        </p:nvSpPr>
        <p:spPr>
          <a:xfrm>
            <a:off x="640080" y="1243013"/>
            <a:ext cx="3855720" cy="4371974"/>
          </a:xfrm>
        </p:spPr>
        <p:txBody>
          <a:bodyPr>
            <a:normAutofit/>
          </a:bodyPr>
          <a:lstStyle/>
          <a:p>
            <a:r>
              <a:rPr lang="en-US" sz="3600" b="1" dirty="0">
                <a:solidFill>
                  <a:srgbClr val="002060"/>
                </a:solidFill>
                <a:effectLst/>
                <a:latin typeface="Cambria" panose="02040503050406030204" pitchFamily="18" charset="0"/>
                <a:ea typeface="Calibri" panose="020F0502020204030204" pitchFamily="34" charset="0"/>
              </a:rPr>
              <a:t>Advanced Graduate Programs Alumni and Employer Surveys</a:t>
            </a:r>
            <a:br>
              <a:rPr lang="en-US" sz="3600" dirty="0">
                <a:solidFill>
                  <a:schemeClr val="tx2"/>
                </a:solidFill>
                <a:effectLst/>
                <a:latin typeface="Calibri" panose="020F0502020204030204" pitchFamily="34" charset="0"/>
                <a:ea typeface="Calibri" panose="020F0502020204030204" pitchFamily="34" charset="0"/>
              </a:rPr>
            </a:br>
            <a:endParaRPr lang="en-US" sz="3600" dirty="0">
              <a:solidFill>
                <a:schemeClr val="tx2"/>
              </a:solidFill>
            </a:endParaRPr>
          </a:p>
        </p:txBody>
      </p:sp>
      <p:sp>
        <p:nvSpPr>
          <p:cNvPr id="3" name="Content Placeholder 2">
            <a:extLst>
              <a:ext uri="{FF2B5EF4-FFF2-40B4-BE49-F238E27FC236}">
                <a16:creationId xmlns:a16="http://schemas.microsoft.com/office/drawing/2014/main" id="{395201B8-A99D-917B-4FA3-979AE97BF712}"/>
              </a:ext>
            </a:extLst>
          </p:cNvPr>
          <p:cNvSpPr>
            <a:spLocks noGrp="1"/>
          </p:cNvSpPr>
          <p:nvPr>
            <p:ph idx="1"/>
          </p:nvPr>
        </p:nvSpPr>
        <p:spPr>
          <a:xfrm>
            <a:off x="6172200" y="804672"/>
            <a:ext cx="5221224" cy="5230368"/>
          </a:xfrm>
          <a:solidFill>
            <a:schemeClr val="accent6">
              <a:lumMod val="20000"/>
              <a:lumOff val="80000"/>
            </a:schemeClr>
          </a:solidFill>
        </p:spPr>
        <p:txBody>
          <a:bodyPr anchor="ctr">
            <a:normAutofit/>
          </a:bodyPr>
          <a:lstStyle/>
          <a:p>
            <a:pPr marL="0" indent="0">
              <a:buNone/>
            </a:pP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These surveys were designed to capture the perspectives of advanced preparation program graduates and their employers.  The surveys contain items employing a 5-point scale (with 1=</a:t>
            </a:r>
            <a:r>
              <a:rPr lang="en-US" sz="1800" i="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Not well at all</a:t>
            </a: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2=</a:t>
            </a:r>
            <a:r>
              <a:rPr lang="en-US" sz="1800" i="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Slightly well</a:t>
            </a: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3=</a:t>
            </a:r>
            <a:r>
              <a:rPr lang="en-US" sz="1800" i="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Somewhat well</a:t>
            </a: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4=</a:t>
            </a:r>
            <a:r>
              <a:rPr lang="en-US" sz="1800" i="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Quite </a:t>
            </a: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well, and 5=</a:t>
            </a:r>
            <a:r>
              <a:rPr lang="en-US" sz="1800" i="1"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Extremely well</a:t>
            </a: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p>
          <a:p>
            <a:pPr marL="0" indent="0">
              <a:buNone/>
            </a:pP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These surveys are parallel in nature and are administered annually. The data are provided to program faculty alongside other important data points in order to triangulate the results and examine trends across time.</a:t>
            </a:r>
          </a:p>
          <a:p>
            <a:pPr marL="0" indent="0">
              <a:buNone/>
            </a:pPr>
            <a:r>
              <a:rPr lang="en-US" sz="1800" dirty="0">
                <a:solidFill>
                  <a:srgbClr val="002060"/>
                </a:solidFill>
                <a:latin typeface="Cambria" panose="02040503050406030204" pitchFamily="18" charset="0"/>
                <a:ea typeface="Cambria" panose="02040503050406030204" pitchFamily="18" charset="0"/>
                <a:cs typeface="Calibri" panose="020F0502020204030204" pitchFamily="34" charset="0"/>
              </a:rPr>
              <a:t>Team members in the Office of Continuous Improvement Support (OCIS) meet with program faculty to explore other potentially useful data sources.</a:t>
            </a:r>
            <a:endParaRPr lang="en-US" sz="1800" dirty="0">
              <a:solidFill>
                <a:srgbClr val="002060"/>
              </a:solidFill>
              <a:latin typeface="Cambria" panose="02040503050406030204" pitchFamily="18" charset="0"/>
              <a:ea typeface="Cambria" panose="02040503050406030204" pitchFamily="18" charset="0"/>
            </a:endParaRPr>
          </a:p>
          <a:p>
            <a:pPr marL="457200" lvl="1" indent="0">
              <a:buNone/>
            </a:pPr>
            <a:endParaRPr lang="en-US" sz="1100" dirty="0">
              <a:solidFill>
                <a:schemeClr val="tx2"/>
              </a:solidFill>
            </a:endParaRPr>
          </a:p>
        </p:txBody>
      </p:sp>
    </p:spTree>
    <p:extLst>
      <p:ext uri="{BB962C8B-B14F-4D97-AF65-F5344CB8AC3E}">
        <p14:creationId xmlns:p14="http://schemas.microsoft.com/office/powerpoint/2010/main" val="1642715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F97C522-8707-052D-D684-F2BB8882CAB5}"/>
              </a:ext>
            </a:extLst>
          </p:cNvPr>
          <p:cNvSpPr>
            <a:spLocks noGrp="1"/>
          </p:cNvSpPr>
          <p:nvPr>
            <p:ph type="title"/>
          </p:nvPr>
        </p:nvSpPr>
        <p:spPr>
          <a:xfrm>
            <a:off x="640080" y="1243013"/>
            <a:ext cx="3855720" cy="4371974"/>
          </a:xfrm>
        </p:spPr>
        <p:txBody>
          <a:bodyPr>
            <a:normAutofit/>
          </a:bodyPr>
          <a:lstStyle/>
          <a:p>
            <a:r>
              <a:rPr lang="en-US" sz="3600" b="1" dirty="0">
                <a:solidFill>
                  <a:srgbClr val="002060"/>
                </a:solidFill>
                <a:effectLst/>
                <a:latin typeface="Cambria" panose="02040503050406030204" pitchFamily="18" charset="0"/>
                <a:ea typeface="Calibri" panose="020F0502020204030204" pitchFamily="34" charset="0"/>
              </a:rPr>
              <a:t>Advanced Graduate Programs Alumni and Employer Surveys</a:t>
            </a:r>
            <a:br>
              <a:rPr lang="en-US" sz="3600" dirty="0">
                <a:solidFill>
                  <a:schemeClr val="tx2"/>
                </a:solidFill>
                <a:effectLst/>
                <a:latin typeface="Calibri" panose="020F0502020204030204" pitchFamily="34" charset="0"/>
                <a:ea typeface="Calibri" panose="020F0502020204030204" pitchFamily="34" charset="0"/>
              </a:rPr>
            </a:br>
            <a:endParaRPr lang="en-US" sz="3600" dirty="0">
              <a:solidFill>
                <a:schemeClr val="tx2"/>
              </a:solidFill>
            </a:endParaRPr>
          </a:p>
        </p:txBody>
      </p:sp>
      <p:sp>
        <p:nvSpPr>
          <p:cNvPr id="3" name="Content Placeholder 2">
            <a:extLst>
              <a:ext uri="{FF2B5EF4-FFF2-40B4-BE49-F238E27FC236}">
                <a16:creationId xmlns:a16="http://schemas.microsoft.com/office/drawing/2014/main" id="{395201B8-A99D-917B-4FA3-979AE97BF712}"/>
              </a:ext>
            </a:extLst>
          </p:cNvPr>
          <p:cNvSpPr>
            <a:spLocks noGrp="1"/>
          </p:cNvSpPr>
          <p:nvPr>
            <p:ph idx="1"/>
          </p:nvPr>
        </p:nvSpPr>
        <p:spPr>
          <a:xfrm>
            <a:off x="6052523" y="852616"/>
            <a:ext cx="5221224" cy="5468751"/>
          </a:xfrm>
        </p:spPr>
        <p:txBody>
          <a:bodyPr anchor="ctr">
            <a:normAutofit lnSpcReduction="10000"/>
          </a:bodyPr>
          <a:lstStyle/>
          <a:p>
            <a:pPr marL="0" indent="0">
              <a:buNone/>
            </a:pPr>
            <a:r>
              <a:rPr lang="en-US" sz="1800" dirty="0">
                <a:solidFill>
                  <a:srgbClr val="002060"/>
                </a:solidFill>
                <a:effectLst/>
                <a:latin typeface="Cambria" panose="02040503050406030204" pitchFamily="18" charset="0"/>
                <a:ea typeface="Calibri" panose="020F0502020204030204" pitchFamily="34" charset="0"/>
                <a:cs typeface="Calibri" panose="020F0502020204030204" pitchFamily="34" charset="0"/>
              </a:rPr>
              <a:t>The survey </a:t>
            </a:r>
            <a:r>
              <a:rPr lang="en-US" sz="1800" dirty="0">
                <a:solidFill>
                  <a:srgbClr val="002060"/>
                </a:solidFill>
                <a:latin typeface="Cambria" panose="02040503050406030204" pitchFamily="18" charset="0"/>
                <a:ea typeface="Calibri" panose="020F0502020204030204" pitchFamily="34" charset="0"/>
                <a:cs typeface="Calibri" panose="020F0502020204030204" pitchFamily="34" charset="0"/>
              </a:rPr>
              <a:t>questions are </a:t>
            </a:r>
            <a:r>
              <a:rPr lang="en-US" sz="1800" dirty="0">
                <a:solidFill>
                  <a:srgbClr val="002060"/>
                </a:solidFill>
                <a:effectLst/>
                <a:latin typeface="Cambria" panose="02040503050406030204" pitchFamily="18" charset="0"/>
                <a:ea typeface="Calibri" panose="020F0502020204030204" pitchFamily="34" charset="0"/>
                <a:cs typeface="Calibri" panose="020F0502020204030204" pitchFamily="34" charset="0"/>
              </a:rPr>
              <a:t>closely articulated with the CAEP standards for Advanced Graduate Programs measuring: </a:t>
            </a:r>
          </a:p>
          <a:p>
            <a:pPr marL="457200" lvl="1" indent="0">
              <a:buNone/>
            </a:pPr>
            <a:r>
              <a:rPr lang="en-US" sz="1800" dirty="0">
                <a:solidFill>
                  <a:srgbClr val="002060"/>
                </a:solidFill>
                <a:effectLst/>
                <a:latin typeface="Cambria" panose="02040503050406030204" pitchFamily="18" charset="0"/>
                <a:ea typeface="Calibri" panose="020F0502020204030204" pitchFamily="34" charset="0"/>
                <a:cs typeface="Calibri" panose="020F0502020204030204" pitchFamily="34" charset="0"/>
              </a:rPr>
              <a:t>1. Applications of data literacy</a:t>
            </a:r>
          </a:p>
          <a:p>
            <a:pPr marL="457200" lvl="1" indent="0">
              <a:buNone/>
            </a:pPr>
            <a:r>
              <a:rPr lang="en-US" sz="1800" dirty="0">
                <a:solidFill>
                  <a:srgbClr val="002060"/>
                </a:solidFill>
                <a:effectLst/>
                <a:latin typeface="Cambria" panose="02040503050406030204" pitchFamily="18" charset="0"/>
                <a:ea typeface="Calibri" panose="020F0502020204030204" pitchFamily="34" charset="0"/>
                <a:cs typeface="Calibri" panose="020F0502020204030204" pitchFamily="34" charset="0"/>
              </a:rPr>
              <a:t>2. Use of research and understanding of qualitative, quantitative and/or mixed methods research methodologies</a:t>
            </a:r>
          </a:p>
          <a:p>
            <a:pPr marL="457200" lvl="1" indent="0">
              <a:buNone/>
            </a:pPr>
            <a:r>
              <a:rPr lang="en-US" sz="1800" dirty="0">
                <a:solidFill>
                  <a:srgbClr val="002060"/>
                </a:solidFill>
                <a:effectLst/>
                <a:latin typeface="Cambria" panose="02040503050406030204" pitchFamily="18" charset="0"/>
                <a:ea typeface="Calibri" panose="020F0502020204030204" pitchFamily="34" charset="0"/>
                <a:cs typeface="Calibri" panose="020F0502020204030204" pitchFamily="34" charset="0"/>
              </a:rPr>
              <a:t>3. Employment of data analysis and evidence to develop supportive school environments</a:t>
            </a:r>
          </a:p>
          <a:p>
            <a:pPr marL="457200" lvl="1" indent="0">
              <a:buNone/>
            </a:pPr>
            <a:r>
              <a:rPr lang="en-US" sz="1800" dirty="0">
                <a:solidFill>
                  <a:srgbClr val="002060"/>
                </a:solidFill>
                <a:effectLst/>
                <a:latin typeface="Cambria" panose="02040503050406030204" pitchFamily="18" charset="0"/>
                <a:ea typeface="Calibri" panose="020F0502020204030204" pitchFamily="34" charset="0"/>
                <a:cs typeface="Calibri" panose="020F0502020204030204" pitchFamily="34" charset="0"/>
              </a:rPr>
              <a:t>4. Leading and/or participating in collaborative activities with others such as peers, colleagues, teachers, administrators, community organizations, and parents</a:t>
            </a:r>
          </a:p>
          <a:p>
            <a:pPr marL="457200" lvl="1" indent="0">
              <a:buNone/>
            </a:pPr>
            <a:r>
              <a:rPr lang="en-US" sz="1800" dirty="0">
                <a:solidFill>
                  <a:srgbClr val="002060"/>
                </a:solidFill>
                <a:effectLst/>
                <a:latin typeface="Cambria" panose="02040503050406030204" pitchFamily="18" charset="0"/>
                <a:ea typeface="Calibri" panose="020F0502020204030204" pitchFamily="34" charset="0"/>
                <a:cs typeface="Calibri" panose="020F0502020204030204" pitchFamily="34" charset="0"/>
              </a:rPr>
              <a:t>5. Supporting appropriate applications of technology for their field of specialization</a:t>
            </a:r>
          </a:p>
          <a:p>
            <a:pPr marL="457200" lvl="1" indent="0">
              <a:buNone/>
            </a:pPr>
            <a:r>
              <a:rPr lang="en-US" sz="1800" dirty="0">
                <a:solidFill>
                  <a:srgbClr val="002060"/>
                </a:solidFill>
                <a:effectLst/>
                <a:latin typeface="Cambria" panose="02040503050406030204" pitchFamily="18" charset="0"/>
                <a:ea typeface="Calibri" panose="020F0502020204030204" pitchFamily="34" charset="0"/>
                <a:cs typeface="Calibri" panose="020F0502020204030204" pitchFamily="34" charset="0"/>
              </a:rPr>
              <a:t>6. Application of professional dispositions, laws and policies, codes of ethics and professional standards appropriate to their field of specialization</a:t>
            </a:r>
          </a:p>
          <a:p>
            <a:pPr marL="457200" lvl="1" indent="0">
              <a:buNone/>
            </a:pPr>
            <a:endParaRPr lang="en-US" sz="1800" dirty="0">
              <a:solidFill>
                <a:srgbClr val="002060"/>
              </a:solidFill>
              <a:latin typeface="Cambria" panose="02040503050406030204" pitchFamily="18" charset="0"/>
              <a:ea typeface="Calibri" panose="020F0502020204030204" pitchFamily="34" charset="0"/>
              <a:cs typeface="Calibri" panose="020F0502020204030204" pitchFamily="34" charset="0"/>
            </a:endParaRPr>
          </a:p>
          <a:p>
            <a:pPr marL="457200" lvl="1" indent="0">
              <a:buNone/>
            </a:pPr>
            <a:r>
              <a:rPr lang="en-US" sz="1800" dirty="0">
                <a:solidFill>
                  <a:srgbClr val="002060"/>
                </a:solidFill>
                <a:latin typeface="Cambria" panose="02040503050406030204" pitchFamily="18" charset="0"/>
              </a:rPr>
              <a:t>Data are shared annually with program faculty via a customized Program Status Report (PSR)</a:t>
            </a:r>
          </a:p>
          <a:p>
            <a:pPr marL="457200" lvl="1" indent="0">
              <a:buNone/>
            </a:pPr>
            <a:endParaRPr lang="en-US" sz="1800" dirty="0">
              <a:solidFill>
                <a:srgbClr val="002060"/>
              </a:solidFill>
              <a:effectLst/>
              <a:latin typeface="Cambria" panose="02040503050406030204" pitchFamily="18" charset="0"/>
              <a:ea typeface="Calibri" panose="020F0502020204030204" pitchFamily="34" charset="0"/>
              <a:cs typeface="Calibri" panose="020F0502020204030204" pitchFamily="34" charset="0"/>
            </a:endParaRPr>
          </a:p>
          <a:p>
            <a:pPr marL="0" indent="0">
              <a:buNone/>
            </a:pPr>
            <a:endParaRPr lang="en-US" sz="1100" dirty="0">
              <a:solidFill>
                <a:schemeClr val="tx2"/>
              </a:solidFill>
              <a:effectLst/>
              <a:latin typeface="Cambria" panose="02040503050406030204" pitchFamily="18" charset="0"/>
              <a:ea typeface="Calibri" panose="020F0502020204030204" pitchFamily="34" charset="0"/>
              <a:cs typeface="Calibri" panose="020F0502020204030204" pitchFamily="34" charset="0"/>
            </a:endParaRPr>
          </a:p>
          <a:p>
            <a:pPr marL="457200" lvl="1" indent="0">
              <a:buNone/>
            </a:pPr>
            <a:endParaRPr lang="en-US" sz="1100" dirty="0">
              <a:solidFill>
                <a:schemeClr val="tx2"/>
              </a:solidFill>
            </a:endParaRPr>
          </a:p>
        </p:txBody>
      </p:sp>
    </p:spTree>
    <p:extLst>
      <p:ext uri="{BB962C8B-B14F-4D97-AF65-F5344CB8AC3E}">
        <p14:creationId xmlns:p14="http://schemas.microsoft.com/office/powerpoint/2010/main" val="2092504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97C522-8707-052D-D684-F2BB8882CAB5}"/>
              </a:ext>
            </a:extLst>
          </p:cNvPr>
          <p:cNvSpPr>
            <a:spLocks noGrp="1"/>
          </p:cNvSpPr>
          <p:nvPr>
            <p:ph type="title"/>
          </p:nvPr>
        </p:nvSpPr>
        <p:spPr>
          <a:xfrm>
            <a:off x="804672" y="802955"/>
            <a:ext cx="4977976" cy="1454051"/>
          </a:xfrm>
        </p:spPr>
        <p:txBody>
          <a:bodyPr>
            <a:normAutofit fontScale="90000"/>
          </a:bodyPr>
          <a:lstStyle/>
          <a:p>
            <a:br>
              <a:rPr lang="en-US" sz="2300" b="1" dirty="0">
                <a:solidFill>
                  <a:schemeClr val="tx2"/>
                </a:solidFill>
                <a:effectLst/>
                <a:latin typeface="Cambria" panose="02040503050406030204" pitchFamily="18" charset="0"/>
                <a:ea typeface="Calibri" panose="020F0502020204030204" pitchFamily="34" charset="0"/>
              </a:rPr>
            </a:br>
            <a:r>
              <a:rPr lang="en-US" sz="2900" b="1" dirty="0">
                <a:solidFill>
                  <a:srgbClr val="002060"/>
                </a:solidFill>
                <a:effectLst/>
                <a:latin typeface="Cambria" panose="02040503050406030204" pitchFamily="18" charset="0"/>
                <a:ea typeface="Calibri" panose="020F0502020204030204" pitchFamily="34" charset="0"/>
              </a:rPr>
              <a:t>Advanced Graduate Programs Alumni and Employer Surveys</a:t>
            </a:r>
            <a:br>
              <a:rPr lang="en-US" sz="2300" dirty="0">
                <a:solidFill>
                  <a:schemeClr val="tx2"/>
                </a:solidFill>
                <a:effectLst/>
                <a:latin typeface="Calibri" panose="020F0502020204030204" pitchFamily="34" charset="0"/>
                <a:ea typeface="Calibri" panose="020F0502020204030204" pitchFamily="34" charset="0"/>
              </a:rPr>
            </a:br>
            <a:endParaRPr lang="en-US" sz="2300" dirty="0">
              <a:solidFill>
                <a:schemeClr val="tx2"/>
              </a:solidFill>
            </a:endParaRPr>
          </a:p>
        </p:txBody>
      </p:sp>
      <p:sp>
        <p:nvSpPr>
          <p:cNvPr id="3" name="Content Placeholder 2">
            <a:extLst>
              <a:ext uri="{FF2B5EF4-FFF2-40B4-BE49-F238E27FC236}">
                <a16:creationId xmlns:a16="http://schemas.microsoft.com/office/drawing/2014/main" id="{395201B8-A99D-917B-4FA3-979AE97BF712}"/>
              </a:ext>
            </a:extLst>
          </p:cNvPr>
          <p:cNvSpPr>
            <a:spLocks noGrp="1"/>
          </p:cNvSpPr>
          <p:nvPr>
            <p:ph idx="1"/>
          </p:nvPr>
        </p:nvSpPr>
        <p:spPr>
          <a:xfrm>
            <a:off x="804672" y="2421682"/>
            <a:ext cx="4977578" cy="3639289"/>
          </a:xfrm>
        </p:spPr>
        <p:txBody>
          <a:bodyPr anchor="ctr">
            <a:normAutofit/>
          </a:bodyPr>
          <a:lstStyle/>
          <a:p>
            <a:pPr marL="0" indent="0">
              <a:buNone/>
            </a:pPr>
            <a:r>
              <a:rPr lang="en-US" sz="1800" b="1" dirty="0">
                <a:solidFill>
                  <a:srgbClr val="002060"/>
                </a:solidFill>
                <a:effectLst/>
                <a:latin typeface="Cambria" panose="02040503050406030204" pitchFamily="18" charset="0"/>
                <a:ea typeface="Calibri" panose="020F0502020204030204" pitchFamily="34" charset="0"/>
              </a:rPr>
              <a:t>Sample Selection</a:t>
            </a:r>
            <a:endParaRPr lang="en-US" sz="1800" b="1" dirty="0">
              <a:solidFill>
                <a:srgbClr val="002060"/>
              </a:solidFill>
              <a:latin typeface="Cambria" panose="02040503050406030204" pitchFamily="18" charset="0"/>
              <a:ea typeface="Calibri" panose="020F0502020204030204" pitchFamily="34" charset="0"/>
            </a:endParaRPr>
          </a:p>
          <a:p>
            <a:pPr marL="0" indent="0">
              <a:buNone/>
            </a:pPr>
            <a:r>
              <a:rPr lang="en-US" sz="1800" dirty="0">
                <a:solidFill>
                  <a:srgbClr val="002060"/>
                </a:solidFill>
                <a:effectLst/>
                <a:latin typeface="Cambria" panose="02040503050406030204" pitchFamily="18" charset="0"/>
                <a:ea typeface="Calibri" panose="020F0502020204030204" pitchFamily="34" charset="0"/>
              </a:rPr>
              <a:t>For this reporting period, we selected 2021-202</a:t>
            </a:r>
            <a:r>
              <a:rPr lang="en-US" sz="1800" dirty="0">
                <a:solidFill>
                  <a:srgbClr val="002060"/>
                </a:solidFill>
                <a:latin typeface="Cambria" panose="02040503050406030204" pitchFamily="18" charset="0"/>
                <a:ea typeface="Calibri" panose="020F0502020204030204" pitchFamily="34" charset="0"/>
              </a:rPr>
              <a:t>2</a:t>
            </a:r>
            <a:r>
              <a:rPr lang="en-US" sz="1800" dirty="0">
                <a:solidFill>
                  <a:srgbClr val="002060"/>
                </a:solidFill>
                <a:effectLst/>
                <a:latin typeface="Cambria" panose="02040503050406030204" pitchFamily="18" charset="0"/>
                <a:ea typeface="Calibri" panose="020F0502020204030204" pitchFamily="34" charset="0"/>
              </a:rPr>
              <a:t> and 2022-2023 graduates employed by Florida public schools during the 2023-2024 school year and their employers.  </a:t>
            </a:r>
          </a:p>
          <a:p>
            <a:pPr marL="0" indent="0">
              <a:buNone/>
            </a:pPr>
            <a:endParaRPr lang="en-US" sz="18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Graduation Cap">
            <a:extLst>
              <a:ext uri="{FF2B5EF4-FFF2-40B4-BE49-F238E27FC236}">
                <a16:creationId xmlns:a16="http://schemas.microsoft.com/office/drawing/2014/main" id="{A0068F22-9660-715A-90D6-E42C4FC0B2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030399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3" name="Group 12">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14" name="Freeform: Shape 13">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8C60904-C275-4E8D-3394-345E0970E867}"/>
              </a:ext>
            </a:extLst>
          </p:cNvPr>
          <p:cNvSpPr>
            <a:spLocks noGrp="1"/>
          </p:cNvSpPr>
          <p:nvPr>
            <p:ph type="title"/>
          </p:nvPr>
        </p:nvSpPr>
        <p:spPr>
          <a:xfrm>
            <a:off x="804672" y="2023236"/>
            <a:ext cx="3659777" cy="2820908"/>
          </a:xfrm>
        </p:spPr>
        <p:txBody>
          <a:bodyPr>
            <a:noAutofit/>
          </a:bodyPr>
          <a:lstStyle/>
          <a:p>
            <a:r>
              <a:rPr lang="en-US" sz="3600" b="1" dirty="0">
                <a:solidFill>
                  <a:srgbClr val="002060"/>
                </a:solidFill>
                <a:effectLst/>
                <a:latin typeface="Cambria" panose="02040503050406030204" pitchFamily="18" charset="0"/>
                <a:ea typeface="Calibri" panose="020F0502020204030204" pitchFamily="34" charset="0"/>
              </a:rPr>
              <a:t>Advanced Graduate Programs Alumni and Employer Surveys</a:t>
            </a:r>
            <a:endParaRPr lang="en-US" sz="3600" dirty="0">
              <a:solidFill>
                <a:srgbClr val="002060"/>
              </a:solidFill>
            </a:endParaRPr>
          </a:p>
        </p:txBody>
      </p:sp>
      <p:graphicFrame>
        <p:nvGraphicFramePr>
          <p:cNvPr id="5" name="Content Placeholder 2">
            <a:extLst>
              <a:ext uri="{FF2B5EF4-FFF2-40B4-BE49-F238E27FC236}">
                <a16:creationId xmlns:a16="http://schemas.microsoft.com/office/drawing/2014/main" id="{18E14184-BC14-E6C1-CCB4-1F7176F7254F}"/>
              </a:ext>
            </a:extLst>
          </p:cNvPr>
          <p:cNvGraphicFramePr>
            <a:graphicFrameLocks noGrp="1"/>
          </p:cNvGraphicFramePr>
          <p:nvPr>
            <p:ph idx="1"/>
            <p:extLst>
              <p:ext uri="{D42A27DB-BD31-4B8C-83A1-F6EECF244321}">
                <p14:modId xmlns:p14="http://schemas.microsoft.com/office/powerpoint/2010/main" val="4131279417"/>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04D0D2F-7149-ED81-2598-4474B58B8BE1}"/>
              </a:ext>
            </a:extLst>
          </p:cNvPr>
          <p:cNvSpPr txBox="1"/>
          <p:nvPr/>
        </p:nvSpPr>
        <p:spPr>
          <a:xfrm>
            <a:off x="6354775" y="1610139"/>
            <a:ext cx="4750904" cy="447814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i="1" dirty="0">
                <a:solidFill>
                  <a:srgbClr val="002060"/>
                </a:solidFill>
                <a:latin typeface="Cambria" panose="02040503050406030204" pitchFamily="18" charset="0"/>
                <a:ea typeface="Cambria" panose="02040503050406030204" pitchFamily="18" charset="0"/>
              </a:rPr>
              <a:t>She is one of the best teachers I have had the pleasure of working with. She works diligently to meet ALL student's needs and is great with peers and parents. </a:t>
            </a:r>
          </a:p>
          <a:p>
            <a:pPr>
              <a:spcAft>
                <a:spcPts val="600"/>
              </a:spcAft>
            </a:pPr>
            <a:endParaRPr lang="en-US" i="1" dirty="0">
              <a:solidFill>
                <a:srgbClr val="002060"/>
              </a:solidFill>
              <a:latin typeface="Cambria" panose="02040503050406030204" pitchFamily="18" charset="0"/>
              <a:ea typeface="Cambria" panose="02040503050406030204" pitchFamily="18" charset="0"/>
            </a:endParaRPr>
          </a:p>
          <a:p>
            <a:pPr marL="285750" indent="-285750">
              <a:spcAft>
                <a:spcPts val="600"/>
              </a:spcAft>
              <a:buFont typeface="Arial" panose="020B0604020202020204" pitchFamily="34" charset="0"/>
              <a:buChar char="•"/>
            </a:pPr>
            <a:r>
              <a:rPr lang="en-US" i="1" dirty="0">
                <a:solidFill>
                  <a:srgbClr val="002060"/>
                </a:solidFill>
                <a:latin typeface="Cambria" panose="02040503050406030204" pitchFamily="18" charset="0"/>
                <a:ea typeface="Cambria" panose="02040503050406030204" pitchFamily="18" charset="0"/>
              </a:rPr>
              <a:t>She was well prepared through her program at USF.</a:t>
            </a:r>
            <a:endParaRPr lang="en-US" dirty="0">
              <a:solidFill>
                <a:srgbClr val="002060"/>
              </a:solidFill>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b="0" i="1" dirty="0">
                <a:solidFill>
                  <a:srgbClr val="002060"/>
                </a:solidFill>
                <a:effectLst/>
                <a:latin typeface="Cambria" panose="02040503050406030204" pitchFamily="18" charset="0"/>
                <a:ea typeface="Cambria" panose="02040503050406030204" pitchFamily="18" charset="0"/>
              </a:rPr>
              <a:t>She was well prepared for the role of school counselor, and has done an exceptional job in this role at my school. She is hard working, organized, data-oriented, reflective, and is a contributing member to our student services team.</a:t>
            </a:r>
            <a:endParaRPr lang="en-US" i="1" dirty="0">
              <a:solidFill>
                <a:srgbClr val="002060"/>
              </a:solidFill>
              <a:latin typeface="Cambria" panose="02040503050406030204" pitchFamily="18" charset="0"/>
              <a:ea typeface="Cambria" panose="02040503050406030204" pitchFamily="18" charset="0"/>
            </a:endParaRP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22981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C522-8707-052D-D684-F2BB8882CAB5}"/>
              </a:ext>
            </a:extLst>
          </p:cNvPr>
          <p:cNvSpPr>
            <a:spLocks noGrp="1"/>
          </p:cNvSpPr>
          <p:nvPr>
            <p:ph type="title"/>
          </p:nvPr>
        </p:nvSpPr>
        <p:spPr>
          <a:xfrm>
            <a:off x="838200" y="365126"/>
            <a:ext cx="10515600" cy="531168"/>
          </a:xfrm>
        </p:spPr>
        <p:txBody>
          <a:bodyPr>
            <a:normAutofit fontScale="90000"/>
          </a:bodyPr>
          <a:lstStyle/>
          <a:p>
            <a:pPr algn="ctr"/>
            <a:br>
              <a:rPr lang="en-US" sz="2400" b="1" dirty="0">
                <a:solidFill>
                  <a:srgbClr val="002060"/>
                </a:solidFill>
                <a:effectLst/>
                <a:latin typeface="Cambria" panose="02040503050406030204" pitchFamily="18" charset="0"/>
                <a:ea typeface="Calibri" panose="020F0502020204030204" pitchFamily="34" charset="0"/>
              </a:rPr>
            </a:br>
            <a:r>
              <a:rPr lang="en-US" sz="2400" b="1" dirty="0">
                <a:solidFill>
                  <a:srgbClr val="002060"/>
                </a:solidFill>
                <a:effectLst/>
                <a:latin typeface="Cambria" panose="02040503050406030204" pitchFamily="18" charset="0"/>
                <a:ea typeface="Calibri" panose="020F0502020204030204" pitchFamily="34" charset="0"/>
              </a:rPr>
              <a:t>Advanced Graduate Programs Alumni and Employer Surveys</a:t>
            </a:r>
            <a:br>
              <a:rPr lang="en-US" sz="2400" b="1" dirty="0">
                <a:solidFill>
                  <a:srgbClr val="002060"/>
                </a:solidFill>
                <a:effectLst/>
                <a:latin typeface="Cambria" panose="02040503050406030204" pitchFamily="18"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95201B8-A99D-917B-4FA3-979AE97BF712}"/>
              </a:ext>
            </a:extLst>
          </p:cNvPr>
          <p:cNvSpPr>
            <a:spLocks noGrp="1"/>
          </p:cNvSpPr>
          <p:nvPr>
            <p:ph idx="1"/>
          </p:nvPr>
        </p:nvSpPr>
        <p:spPr>
          <a:xfrm>
            <a:off x="838200" y="974597"/>
            <a:ext cx="10515600" cy="5008759"/>
          </a:xfrm>
        </p:spPr>
        <p:txBody>
          <a:bodyPr>
            <a:normAutofit/>
          </a:bodyPr>
          <a:lstStyle/>
          <a:p>
            <a:pPr marL="0" indent="0">
              <a:buNone/>
            </a:pPr>
            <a:r>
              <a:rPr lang="en-US" sz="2200" dirty="0">
                <a:solidFill>
                  <a:srgbClr val="002060"/>
                </a:solidFill>
                <a:latin typeface="Cambria" panose="02040503050406030204" pitchFamily="18" charset="0"/>
                <a:ea typeface="Cambria" panose="02040503050406030204" pitchFamily="18" charset="0"/>
              </a:rPr>
              <a:t>Descriptive Statistics:  </a:t>
            </a:r>
            <a:r>
              <a:rPr lang="en-US" sz="2200" i="1" dirty="0">
                <a:solidFill>
                  <a:srgbClr val="002060"/>
                </a:solidFill>
                <a:latin typeface="Cambria" panose="02040503050406030204" pitchFamily="18" charset="0"/>
                <a:ea typeface="Cambria" panose="02040503050406030204" pitchFamily="18" charset="0"/>
              </a:rPr>
              <a:t>Advanced Graduate Programs Alumni Survey</a:t>
            </a:r>
          </a:p>
          <a:p>
            <a:pPr marL="0" indent="0">
              <a:buNone/>
            </a:pPr>
            <a:endParaRPr lang="en-US" sz="2200" dirty="0">
              <a:solidFill>
                <a:srgbClr val="002060"/>
              </a:solidFill>
              <a:latin typeface="Cambria" panose="02040503050406030204" pitchFamily="18" charset="0"/>
              <a:ea typeface="Cambria" panose="02040503050406030204" pitchFamily="18" charset="0"/>
            </a:endParaRPr>
          </a:p>
          <a:p>
            <a:pPr marL="0" indent="0">
              <a:buNone/>
            </a:pPr>
            <a:endParaRPr lang="en-US" sz="2200" dirty="0">
              <a:solidFill>
                <a:srgbClr val="002060"/>
              </a:solidFill>
              <a:latin typeface="Cambria" panose="02040503050406030204" pitchFamily="18" charset="0"/>
              <a:ea typeface="Cambria" panose="02040503050406030204" pitchFamily="18" charset="0"/>
            </a:endParaRPr>
          </a:p>
          <a:p>
            <a:pPr marL="0" indent="0">
              <a:buNone/>
            </a:pPr>
            <a:endParaRPr lang="en-US" sz="2200" dirty="0">
              <a:solidFill>
                <a:srgbClr val="002060"/>
              </a:solidFill>
              <a:latin typeface="Cambria" panose="02040503050406030204" pitchFamily="18" charset="0"/>
              <a:ea typeface="Cambria" panose="02040503050406030204" pitchFamily="18" charset="0"/>
            </a:endParaRPr>
          </a:p>
          <a:p>
            <a:pPr marL="0" indent="0">
              <a:buNone/>
            </a:pPr>
            <a:endParaRPr lang="en-US" sz="2200" dirty="0">
              <a:solidFill>
                <a:srgbClr val="002060"/>
              </a:solidFill>
              <a:latin typeface="Cambria" panose="02040503050406030204" pitchFamily="18" charset="0"/>
              <a:ea typeface="Cambria" panose="02040503050406030204" pitchFamily="18" charset="0"/>
            </a:endParaRPr>
          </a:p>
          <a:p>
            <a:pPr marL="0" indent="0">
              <a:buNone/>
            </a:pPr>
            <a:endParaRPr lang="en-US" sz="2200" dirty="0">
              <a:solidFill>
                <a:srgbClr val="002060"/>
              </a:solidFill>
              <a:latin typeface="Cambria" panose="02040503050406030204" pitchFamily="18" charset="0"/>
              <a:ea typeface="Cambria" panose="02040503050406030204" pitchFamily="18" charset="0"/>
            </a:endParaRPr>
          </a:p>
          <a:p>
            <a:pPr marL="0" indent="0">
              <a:buNone/>
            </a:pPr>
            <a:r>
              <a:rPr lang="en-US" sz="2200" dirty="0">
                <a:solidFill>
                  <a:srgbClr val="002060"/>
                </a:solidFill>
                <a:latin typeface="Cambria" panose="02040503050406030204" pitchFamily="18" charset="0"/>
                <a:ea typeface="Cambria" panose="02040503050406030204" pitchFamily="18" charset="0"/>
              </a:rPr>
              <a:t>Descriptive Statistics:  </a:t>
            </a:r>
            <a:r>
              <a:rPr lang="en-US" sz="2200" i="1" dirty="0">
                <a:solidFill>
                  <a:srgbClr val="002060"/>
                </a:solidFill>
                <a:latin typeface="Cambria" panose="02040503050406030204" pitchFamily="18" charset="0"/>
                <a:ea typeface="Cambria" panose="02040503050406030204" pitchFamily="18" charset="0"/>
              </a:rPr>
              <a:t>Advanced Graduate Programs Employer Survey </a:t>
            </a:r>
            <a:endParaRPr lang="en-US" sz="2200" i="1" dirty="0">
              <a:solidFill>
                <a:srgbClr val="002060"/>
              </a:solidFill>
              <a:highlight>
                <a:srgbClr val="00FF00"/>
              </a:highlight>
              <a:latin typeface="Cambria" panose="02040503050406030204" pitchFamily="18" charset="0"/>
              <a:ea typeface="Cambria" panose="02040503050406030204" pitchFamily="18" charset="0"/>
            </a:endParaRPr>
          </a:p>
        </p:txBody>
      </p:sp>
      <p:graphicFrame>
        <p:nvGraphicFramePr>
          <p:cNvPr id="5" name="Table 4">
            <a:extLst>
              <a:ext uri="{FF2B5EF4-FFF2-40B4-BE49-F238E27FC236}">
                <a16:creationId xmlns:a16="http://schemas.microsoft.com/office/drawing/2014/main" id="{2F05D65C-4E2A-732C-FCC9-6D2D8191E137}"/>
              </a:ext>
            </a:extLst>
          </p:cNvPr>
          <p:cNvGraphicFramePr>
            <a:graphicFrameLocks noGrp="1"/>
          </p:cNvGraphicFramePr>
          <p:nvPr>
            <p:extLst>
              <p:ext uri="{D42A27DB-BD31-4B8C-83A1-F6EECF244321}">
                <p14:modId xmlns:p14="http://schemas.microsoft.com/office/powerpoint/2010/main" val="2754091320"/>
              </p:ext>
            </p:extLst>
          </p:nvPr>
        </p:nvGraphicFramePr>
        <p:xfrm>
          <a:off x="966027" y="1651725"/>
          <a:ext cx="8013701" cy="1419225"/>
        </p:xfrm>
        <a:graphic>
          <a:graphicData uri="http://schemas.openxmlformats.org/drawingml/2006/table">
            <a:tbl>
              <a:tblPr/>
              <a:tblGrid>
                <a:gridCol w="5052598">
                  <a:extLst>
                    <a:ext uri="{9D8B030D-6E8A-4147-A177-3AD203B41FA5}">
                      <a16:colId xmlns:a16="http://schemas.microsoft.com/office/drawing/2014/main" val="207256546"/>
                    </a:ext>
                  </a:extLst>
                </a:gridCol>
                <a:gridCol w="571274">
                  <a:extLst>
                    <a:ext uri="{9D8B030D-6E8A-4147-A177-3AD203B41FA5}">
                      <a16:colId xmlns:a16="http://schemas.microsoft.com/office/drawing/2014/main" val="3194737300"/>
                    </a:ext>
                  </a:extLst>
                </a:gridCol>
                <a:gridCol w="637922">
                  <a:extLst>
                    <a:ext uri="{9D8B030D-6E8A-4147-A177-3AD203B41FA5}">
                      <a16:colId xmlns:a16="http://schemas.microsoft.com/office/drawing/2014/main" val="669272714"/>
                    </a:ext>
                  </a:extLst>
                </a:gridCol>
                <a:gridCol w="583969">
                  <a:extLst>
                    <a:ext uri="{9D8B030D-6E8A-4147-A177-3AD203B41FA5}">
                      <a16:colId xmlns:a16="http://schemas.microsoft.com/office/drawing/2014/main" val="1307987313"/>
                    </a:ext>
                  </a:extLst>
                </a:gridCol>
                <a:gridCol w="583969">
                  <a:extLst>
                    <a:ext uri="{9D8B030D-6E8A-4147-A177-3AD203B41FA5}">
                      <a16:colId xmlns:a16="http://schemas.microsoft.com/office/drawing/2014/main" val="316021359"/>
                    </a:ext>
                  </a:extLst>
                </a:gridCol>
                <a:gridCol w="583969">
                  <a:extLst>
                    <a:ext uri="{9D8B030D-6E8A-4147-A177-3AD203B41FA5}">
                      <a16:colId xmlns:a16="http://schemas.microsoft.com/office/drawing/2014/main" val="3969168205"/>
                    </a:ext>
                  </a:extLst>
                </a:gridCol>
              </a:tblGrid>
              <a:tr h="209550">
                <a:tc>
                  <a:txBody>
                    <a:bodyPr/>
                    <a:lstStyle/>
                    <a:p>
                      <a:pPr algn="l" fontAlgn="b"/>
                      <a:r>
                        <a:rPr lang="en-US" sz="1200" b="1" i="0" u="none" strike="noStrike">
                          <a:solidFill>
                            <a:srgbClr val="002060"/>
                          </a:solidFill>
                          <a:effectLst/>
                          <a:latin typeface="Cambria" panose="02040503050406030204" pitchFamily="18" charset="0"/>
                        </a:rPr>
                        <a:t>CAEP Advanced Graduate Programs Domain</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US" sz="1100" b="1" i="0" u="none" strike="noStrike">
                          <a:solidFill>
                            <a:srgbClr val="002060"/>
                          </a:solidFill>
                          <a:effectLst/>
                          <a:latin typeface="Cambria" panose="02040503050406030204" pitchFamily="18" charset="0"/>
                        </a:rPr>
                        <a:t>N</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US" sz="1100" b="1" i="0" u="none" strike="noStrike">
                          <a:solidFill>
                            <a:srgbClr val="002060"/>
                          </a:solidFill>
                          <a:effectLst/>
                          <a:latin typeface="Cambria" panose="02040503050406030204" pitchFamily="18" charset="0"/>
                        </a:rPr>
                        <a:t>Mean</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US" sz="1100" b="1" i="0" u="none" strike="noStrike">
                          <a:solidFill>
                            <a:srgbClr val="002060"/>
                          </a:solidFill>
                          <a:effectLst/>
                          <a:latin typeface="Cambria" panose="02040503050406030204" pitchFamily="18" charset="0"/>
                        </a:rPr>
                        <a:t>SD</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US" sz="1100" b="1" i="0" u="none" strike="noStrike">
                          <a:solidFill>
                            <a:srgbClr val="002060"/>
                          </a:solidFill>
                          <a:effectLst/>
                          <a:latin typeface="Cambria" panose="02040503050406030204" pitchFamily="18" charset="0"/>
                        </a:rPr>
                        <a:t>Min</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US" sz="1100" b="1" i="0" u="none" strike="noStrike">
                          <a:solidFill>
                            <a:srgbClr val="002060"/>
                          </a:solidFill>
                          <a:effectLst/>
                          <a:latin typeface="Cambria" panose="02040503050406030204" pitchFamily="18" charset="0"/>
                        </a:rPr>
                        <a:t>Max</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137004"/>
                  </a:ext>
                </a:extLst>
              </a:tr>
              <a:tr h="200025">
                <a:tc>
                  <a:txBody>
                    <a:bodyPr/>
                    <a:lstStyle/>
                    <a:p>
                      <a:pPr algn="l" fontAlgn="b"/>
                      <a:r>
                        <a:rPr lang="en-US" sz="1200" b="0" i="0" u="none" strike="noStrike">
                          <a:solidFill>
                            <a:srgbClr val="002060"/>
                          </a:solidFill>
                          <a:effectLst/>
                          <a:latin typeface="Cambria" panose="02040503050406030204" pitchFamily="18" charset="0"/>
                        </a:rPr>
                        <a:t>Domain 1: Applications of data literacy</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100" b="0" i="0" u="none" strike="noStrike">
                          <a:solidFill>
                            <a:srgbClr val="002060"/>
                          </a:solidFill>
                          <a:effectLst/>
                          <a:latin typeface="Cambria" panose="02040503050406030204" pitchFamily="18" charset="0"/>
                        </a:rPr>
                        <a:t>44</a:t>
                      </a:r>
                    </a:p>
                  </a:txBody>
                  <a:tcPr marL="9525" marR="9525" marT="9525"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100" b="0" i="0" u="none" strike="noStrike">
                          <a:solidFill>
                            <a:srgbClr val="002060"/>
                          </a:solidFill>
                          <a:effectLst/>
                          <a:latin typeface="Cambria" panose="02040503050406030204" pitchFamily="18" charset="0"/>
                        </a:rPr>
                        <a:t>4.4</a:t>
                      </a:r>
                    </a:p>
                  </a:txBody>
                  <a:tcPr marL="9525" marR="9525" marT="9525"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100" b="0" i="0" u="none" strike="noStrike">
                          <a:solidFill>
                            <a:srgbClr val="002060"/>
                          </a:solidFill>
                          <a:effectLst/>
                          <a:latin typeface="Cambria" panose="02040503050406030204" pitchFamily="18" charset="0"/>
                        </a:rPr>
                        <a:t>0.8</a:t>
                      </a:r>
                    </a:p>
                  </a:txBody>
                  <a:tcPr marL="9525" marR="9525" marT="9525"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100" b="0" i="0" u="none" strike="noStrike">
                          <a:solidFill>
                            <a:srgbClr val="002060"/>
                          </a:solidFill>
                          <a:effectLst/>
                          <a:latin typeface="Cambria" panose="02040503050406030204" pitchFamily="18" charset="0"/>
                        </a:rPr>
                        <a:t>1.1</a:t>
                      </a:r>
                    </a:p>
                  </a:txBody>
                  <a:tcPr marL="9525" marR="9525" marT="9525"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100" b="0" i="0" u="none" strike="noStrike">
                          <a:solidFill>
                            <a:srgbClr val="002060"/>
                          </a:solidFill>
                          <a:effectLst/>
                          <a:latin typeface="Cambria" panose="02040503050406030204" pitchFamily="18" charset="0"/>
                        </a:rPr>
                        <a:t>5.0</a:t>
                      </a:r>
                    </a:p>
                  </a:txBody>
                  <a:tcPr marL="9525" marR="9525" marT="9525"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6698971"/>
                  </a:ext>
                </a:extLst>
              </a:tr>
              <a:tr h="200025">
                <a:tc>
                  <a:txBody>
                    <a:bodyPr/>
                    <a:lstStyle/>
                    <a:p>
                      <a:pPr algn="l" fontAlgn="b"/>
                      <a:r>
                        <a:rPr lang="en-US" sz="1200" b="0" i="0" u="none" strike="noStrike">
                          <a:solidFill>
                            <a:srgbClr val="002060"/>
                          </a:solidFill>
                          <a:effectLst/>
                          <a:latin typeface="Cambria" panose="02040503050406030204" pitchFamily="18" charset="0"/>
                        </a:rPr>
                        <a:t>Domain 2: Understanding research</a:t>
                      </a:r>
                    </a:p>
                  </a:txBody>
                  <a:tcPr marL="9525" marR="9525" marT="9525" marB="0" anchor="b">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41</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4.0</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0.8</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2.0</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5.0</a:t>
                      </a:r>
                    </a:p>
                  </a:txBody>
                  <a:tcPr marL="9525" marR="9525" marT="9525" marB="0">
                    <a:lnL>
                      <a:noFill/>
                    </a:lnL>
                    <a:lnR>
                      <a:noFill/>
                    </a:lnR>
                    <a:lnT>
                      <a:noFill/>
                    </a:lnT>
                    <a:lnB>
                      <a:noFill/>
                    </a:lnB>
                    <a:noFill/>
                  </a:tcPr>
                </a:tc>
                <a:extLst>
                  <a:ext uri="{0D108BD9-81ED-4DB2-BD59-A6C34878D82A}">
                    <a16:rowId xmlns:a16="http://schemas.microsoft.com/office/drawing/2014/main" val="761008206"/>
                  </a:ext>
                </a:extLst>
              </a:tr>
              <a:tr h="200025">
                <a:tc>
                  <a:txBody>
                    <a:bodyPr/>
                    <a:lstStyle/>
                    <a:p>
                      <a:pPr algn="l" fontAlgn="b"/>
                      <a:r>
                        <a:rPr lang="en-US" sz="1200" b="0" i="0" u="none" strike="noStrike">
                          <a:solidFill>
                            <a:srgbClr val="002060"/>
                          </a:solidFill>
                          <a:effectLst/>
                          <a:latin typeface="Cambria" panose="02040503050406030204" pitchFamily="18" charset="0"/>
                        </a:rPr>
                        <a:t>Domain 3: Data analysis for supportive environments</a:t>
                      </a:r>
                    </a:p>
                  </a:txBody>
                  <a:tcPr marL="9525" marR="9525" marT="9525" marB="0" anchor="b">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41</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4.4</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0.7</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1.7</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5.0</a:t>
                      </a:r>
                    </a:p>
                  </a:txBody>
                  <a:tcPr marL="9525" marR="9525" marT="9525" marB="0">
                    <a:lnL>
                      <a:noFill/>
                    </a:lnL>
                    <a:lnR>
                      <a:noFill/>
                    </a:lnR>
                    <a:lnT>
                      <a:noFill/>
                    </a:lnT>
                    <a:lnB>
                      <a:noFill/>
                    </a:lnB>
                    <a:noFill/>
                  </a:tcPr>
                </a:tc>
                <a:extLst>
                  <a:ext uri="{0D108BD9-81ED-4DB2-BD59-A6C34878D82A}">
                    <a16:rowId xmlns:a16="http://schemas.microsoft.com/office/drawing/2014/main" val="1191316836"/>
                  </a:ext>
                </a:extLst>
              </a:tr>
              <a:tr h="200025">
                <a:tc>
                  <a:txBody>
                    <a:bodyPr/>
                    <a:lstStyle/>
                    <a:p>
                      <a:pPr algn="l" fontAlgn="b"/>
                      <a:r>
                        <a:rPr lang="en-US" sz="1200" b="0" i="0" u="none" strike="noStrike">
                          <a:solidFill>
                            <a:srgbClr val="002060"/>
                          </a:solidFill>
                          <a:effectLst/>
                          <a:latin typeface="Cambria" panose="02040503050406030204" pitchFamily="18" charset="0"/>
                        </a:rPr>
                        <a:t>Domain 4: Collaboration</a:t>
                      </a:r>
                    </a:p>
                  </a:txBody>
                  <a:tcPr marL="9525" marR="9525" marT="9525" marB="0" anchor="b">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41</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4.4</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0.6</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3.0</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5.0</a:t>
                      </a:r>
                    </a:p>
                  </a:txBody>
                  <a:tcPr marL="9525" marR="9525" marT="9525" marB="0">
                    <a:lnL>
                      <a:noFill/>
                    </a:lnL>
                    <a:lnR>
                      <a:noFill/>
                    </a:lnR>
                    <a:lnT>
                      <a:noFill/>
                    </a:lnT>
                    <a:lnB>
                      <a:noFill/>
                    </a:lnB>
                    <a:noFill/>
                  </a:tcPr>
                </a:tc>
                <a:extLst>
                  <a:ext uri="{0D108BD9-81ED-4DB2-BD59-A6C34878D82A}">
                    <a16:rowId xmlns:a16="http://schemas.microsoft.com/office/drawing/2014/main" val="3578398685"/>
                  </a:ext>
                </a:extLst>
              </a:tr>
              <a:tr h="200025">
                <a:tc>
                  <a:txBody>
                    <a:bodyPr/>
                    <a:lstStyle/>
                    <a:p>
                      <a:pPr algn="l" fontAlgn="b"/>
                      <a:r>
                        <a:rPr lang="en-US" sz="1200" b="0" i="0" u="none" strike="noStrike">
                          <a:solidFill>
                            <a:srgbClr val="002060"/>
                          </a:solidFill>
                          <a:effectLst/>
                          <a:latin typeface="Cambria" panose="02040503050406030204" pitchFamily="18" charset="0"/>
                        </a:rPr>
                        <a:t>Domain 5: Applications of technology</a:t>
                      </a:r>
                    </a:p>
                  </a:txBody>
                  <a:tcPr marL="9525" marR="9525" marT="9525" marB="0" anchor="b">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41</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4.3</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0.9</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2.0</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5.0</a:t>
                      </a:r>
                    </a:p>
                  </a:txBody>
                  <a:tcPr marL="9525" marR="9525" marT="9525" marB="0">
                    <a:lnL>
                      <a:noFill/>
                    </a:lnL>
                    <a:lnR>
                      <a:noFill/>
                    </a:lnR>
                    <a:lnT>
                      <a:noFill/>
                    </a:lnT>
                    <a:lnB>
                      <a:noFill/>
                    </a:lnB>
                    <a:noFill/>
                  </a:tcPr>
                </a:tc>
                <a:extLst>
                  <a:ext uri="{0D108BD9-81ED-4DB2-BD59-A6C34878D82A}">
                    <a16:rowId xmlns:a16="http://schemas.microsoft.com/office/drawing/2014/main" val="3683231810"/>
                  </a:ext>
                </a:extLst>
              </a:tr>
              <a:tr h="209550">
                <a:tc>
                  <a:txBody>
                    <a:bodyPr/>
                    <a:lstStyle/>
                    <a:p>
                      <a:pPr algn="l" fontAlgn="b"/>
                      <a:r>
                        <a:rPr lang="en-US" sz="1200" b="0" i="0" u="none" strike="noStrike">
                          <a:solidFill>
                            <a:srgbClr val="002060"/>
                          </a:solidFill>
                          <a:effectLst/>
                          <a:latin typeface="Cambria" panose="02040503050406030204" pitchFamily="18" charset="0"/>
                        </a:rPr>
                        <a:t>Domain 6: Ethics</a:t>
                      </a:r>
                    </a:p>
                  </a:txBody>
                  <a:tcPr marL="9525" marR="9525" marT="9525" marB="0" anchor="b">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a:solidFill>
                            <a:srgbClr val="002060"/>
                          </a:solidFill>
                          <a:effectLst/>
                          <a:latin typeface="Cambria" panose="02040503050406030204" pitchFamily="18" charset="0"/>
                        </a:rPr>
                        <a:t>41</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a:solidFill>
                            <a:srgbClr val="002060"/>
                          </a:solidFill>
                          <a:effectLst/>
                          <a:latin typeface="Cambria" panose="02040503050406030204" pitchFamily="18" charset="0"/>
                        </a:rPr>
                        <a:t>4.6</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a:solidFill>
                            <a:srgbClr val="002060"/>
                          </a:solidFill>
                          <a:effectLst/>
                          <a:latin typeface="Cambria" panose="02040503050406030204" pitchFamily="18" charset="0"/>
                        </a:rPr>
                        <a:t>0.6</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a:solidFill>
                            <a:srgbClr val="002060"/>
                          </a:solidFill>
                          <a:effectLst/>
                          <a:latin typeface="Cambria" panose="02040503050406030204" pitchFamily="18" charset="0"/>
                        </a:rPr>
                        <a:t>2.5</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2060"/>
                          </a:solidFill>
                          <a:effectLst/>
                          <a:latin typeface="Cambria" panose="02040503050406030204" pitchFamily="18" charset="0"/>
                        </a:rPr>
                        <a:t>5.0</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383814164"/>
                  </a:ext>
                </a:extLst>
              </a:tr>
            </a:tbl>
          </a:graphicData>
        </a:graphic>
      </p:graphicFrame>
      <p:graphicFrame>
        <p:nvGraphicFramePr>
          <p:cNvPr id="9" name="Table 8">
            <a:extLst>
              <a:ext uri="{FF2B5EF4-FFF2-40B4-BE49-F238E27FC236}">
                <a16:creationId xmlns:a16="http://schemas.microsoft.com/office/drawing/2014/main" id="{D3579E59-1ECD-3C2A-8CB0-966A9B1F1842}"/>
              </a:ext>
            </a:extLst>
          </p:cNvPr>
          <p:cNvGraphicFramePr>
            <a:graphicFrameLocks noGrp="1"/>
          </p:cNvGraphicFramePr>
          <p:nvPr>
            <p:extLst>
              <p:ext uri="{D42A27DB-BD31-4B8C-83A1-F6EECF244321}">
                <p14:modId xmlns:p14="http://schemas.microsoft.com/office/powerpoint/2010/main" val="3661846076"/>
              </p:ext>
            </p:extLst>
          </p:nvPr>
        </p:nvGraphicFramePr>
        <p:xfrm>
          <a:off x="966027" y="4225959"/>
          <a:ext cx="8166100" cy="1419225"/>
        </p:xfrm>
        <a:graphic>
          <a:graphicData uri="http://schemas.openxmlformats.org/drawingml/2006/table">
            <a:tbl>
              <a:tblPr/>
              <a:tblGrid>
                <a:gridCol w="4997970">
                  <a:extLst>
                    <a:ext uri="{9D8B030D-6E8A-4147-A177-3AD203B41FA5}">
                      <a16:colId xmlns:a16="http://schemas.microsoft.com/office/drawing/2014/main" val="3446665880"/>
                    </a:ext>
                  </a:extLst>
                </a:gridCol>
                <a:gridCol w="599376">
                  <a:extLst>
                    <a:ext uri="{9D8B030D-6E8A-4147-A177-3AD203B41FA5}">
                      <a16:colId xmlns:a16="http://schemas.microsoft.com/office/drawing/2014/main" val="1136756249"/>
                    </a:ext>
                  </a:extLst>
                </a:gridCol>
                <a:gridCol w="685001">
                  <a:extLst>
                    <a:ext uri="{9D8B030D-6E8A-4147-A177-3AD203B41FA5}">
                      <a16:colId xmlns:a16="http://schemas.microsoft.com/office/drawing/2014/main" val="2175760305"/>
                    </a:ext>
                  </a:extLst>
                </a:gridCol>
                <a:gridCol w="685001">
                  <a:extLst>
                    <a:ext uri="{9D8B030D-6E8A-4147-A177-3AD203B41FA5}">
                      <a16:colId xmlns:a16="http://schemas.microsoft.com/office/drawing/2014/main" val="3130904993"/>
                    </a:ext>
                  </a:extLst>
                </a:gridCol>
                <a:gridCol w="599376">
                  <a:extLst>
                    <a:ext uri="{9D8B030D-6E8A-4147-A177-3AD203B41FA5}">
                      <a16:colId xmlns:a16="http://schemas.microsoft.com/office/drawing/2014/main" val="3432707453"/>
                    </a:ext>
                  </a:extLst>
                </a:gridCol>
                <a:gridCol w="599376">
                  <a:extLst>
                    <a:ext uri="{9D8B030D-6E8A-4147-A177-3AD203B41FA5}">
                      <a16:colId xmlns:a16="http://schemas.microsoft.com/office/drawing/2014/main" val="2200274978"/>
                    </a:ext>
                  </a:extLst>
                </a:gridCol>
              </a:tblGrid>
              <a:tr h="209550">
                <a:tc>
                  <a:txBody>
                    <a:bodyPr/>
                    <a:lstStyle/>
                    <a:p>
                      <a:pPr algn="l" fontAlgn="t"/>
                      <a:r>
                        <a:rPr lang="en-US" sz="1200" b="1" i="0" u="none" strike="noStrike">
                          <a:solidFill>
                            <a:srgbClr val="002060"/>
                          </a:solidFill>
                          <a:effectLst/>
                          <a:latin typeface="Cambria" panose="02040503050406030204" pitchFamily="18" charset="0"/>
                        </a:rPr>
                        <a:t>CAEP Advanced Graduate Programs Domain</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US" sz="1200" b="1" i="0" u="none" strike="noStrike">
                          <a:solidFill>
                            <a:srgbClr val="002060"/>
                          </a:solidFill>
                          <a:effectLst/>
                          <a:latin typeface="Cambria" panose="02040503050406030204" pitchFamily="18" charset="0"/>
                        </a:rPr>
                        <a:t>N</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US" sz="1200" b="1" i="0" u="none" strike="noStrike">
                          <a:solidFill>
                            <a:srgbClr val="002060"/>
                          </a:solidFill>
                          <a:effectLst/>
                          <a:latin typeface="Cambria" panose="02040503050406030204" pitchFamily="18" charset="0"/>
                        </a:rPr>
                        <a:t>Mean</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US" sz="1200" b="1" i="0" u="none" strike="noStrike">
                          <a:solidFill>
                            <a:srgbClr val="002060"/>
                          </a:solidFill>
                          <a:effectLst/>
                          <a:latin typeface="Cambria" panose="02040503050406030204" pitchFamily="18" charset="0"/>
                        </a:rPr>
                        <a:t>SD</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US" sz="1200" b="1" i="0" u="none" strike="noStrike">
                          <a:solidFill>
                            <a:srgbClr val="002060"/>
                          </a:solidFill>
                          <a:effectLst/>
                          <a:latin typeface="Cambria" panose="02040503050406030204" pitchFamily="18" charset="0"/>
                        </a:rPr>
                        <a:t>Min</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r>
                        <a:rPr lang="en-US" sz="1200" b="1" i="0" u="none" strike="noStrike">
                          <a:solidFill>
                            <a:srgbClr val="002060"/>
                          </a:solidFill>
                          <a:effectLst/>
                          <a:latin typeface="Cambria" panose="02040503050406030204" pitchFamily="18" charset="0"/>
                        </a:rPr>
                        <a:t>Max</a:t>
                      </a:r>
                    </a:p>
                  </a:txBody>
                  <a:tcPr marL="9525" marR="9525" marT="952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6239570"/>
                  </a:ext>
                </a:extLst>
              </a:tr>
              <a:tr h="200025">
                <a:tc>
                  <a:txBody>
                    <a:bodyPr/>
                    <a:lstStyle/>
                    <a:p>
                      <a:pPr algn="l" fontAlgn="b"/>
                      <a:r>
                        <a:rPr lang="en-US" sz="1200" b="0" i="0" u="none" strike="noStrike">
                          <a:solidFill>
                            <a:srgbClr val="002060"/>
                          </a:solidFill>
                          <a:effectLst/>
                          <a:latin typeface="Cambria" panose="02040503050406030204" pitchFamily="18" charset="0"/>
                        </a:rPr>
                        <a:t>Domain 1: Applications of data literacy</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100" b="0" i="0" u="none" strike="noStrike">
                          <a:solidFill>
                            <a:srgbClr val="002060"/>
                          </a:solidFill>
                          <a:effectLst/>
                          <a:latin typeface="Cambria" panose="02040503050406030204" pitchFamily="18" charset="0"/>
                        </a:rPr>
                        <a:t>60</a:t>
                      </a:r>
                    </a:p>
                  </a:txBody>
                  <a:tcPr marL="9525" marR="9525" marT="9525"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100" b="0" i="0" u="none" strike="noStrike">
                          <a:solidFill>
                            <a:srgbClr val="002060"/>
                          </a:solidFill>
                          <a:effectLst/>
                          <a:latin typeface="Cambria" panose="02040503050406030204" pitchFamily="18" charset="0"/>
                        </a:rPr>
                        <a:t>4.3</a:t>
                      </a:r>
                    </a:p>
                  </a:txBody>
                  <a:tcPr marL="9525" marR="9525" marT="9525"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100" b="0" i="0" u="none" strike="noStrike">
                          <a:solidFill>
                            <a:srgbClr val="002060"/>
                          </a:solidFill>
                          <a:effectLst/>
                          <a:latin typeface="Cambria" panose="02040503050406030204" pitchFamily="18" charset="0"/>
                        </a:rPr>
                        <a:t>0.9</a:t>
                      </a:r>
                    </a:p>
                  </a:txBody>
                  <a:tcPr marL="9525" marR="9525" marT="9525"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100" b="0" i="0" u="none" strike="noStrike">
                          <a:solidFill>
                            <a:srgbClr val="002060"/>
                          </a:solidFill>
                          <a:effectLst/>
                          <a:latin typeface="Cambria" panose="02040503050406030204" pitchFamily="18" charset="0"/>
                        </a:rPr>
                        <a:t>1.7</a:t>
                      </a:r>
                    </a:p>
                  </a:txBody>
                  <a:tcPr marL="9525" marR="9525" marT="9525"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t"/>
                      <a:r>
                        <a:rPr lang="en-US" sz="1100" b="0" i="0" u="none" strike="noStrike">
                          <a:solidFill>
                            <a:srgbClr val="002060"/>
                          </a:solidFill>
                          <a:effectLst/>
                          <a:latin typeface="Cambria" panose="02040503050406030204" pitchFamily="18" charset="0"/>
                        </a:rPr>
                        <a:t>5.0</a:t>
                      </a:r>
                    </a:p>
                  </a:txBody>
                  <a:tcPr marL="9525" marR="9525" marT="9525"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1814760"/>
                  </a:ext>
                </a:extLst>
              </a:tr>
              <a:tr h="200025">
                <a:tc>
                  <a:txBody>
                    <a:bodyPr/>
                    <a:lstStyle/>
                    <a:p>
                      <a:pPr algn="l" fontAlgn="b"/>
                      <a:r>
                        <a:rPr lang="en-US" sz="1200" b="0" i="0" u="none" strike="noStrike">
                          <a:solidFill>
                            <a:srgbClr val="002060"/>
                          </a:solidFill>
                          <a:effectLst/>
                          <a:latin typeface="Cambria" panose="02040503050406030204" pitchFamily="18" charset="0"/>
                        </a:rPr>
                        <a:t>Domain 2: Understanding research</a:t>
                      </a:r>
                    </a:p>
                  </a:txBody>
                  <a:tcPr marL="9525" marR="9525" marT="9525" marB="0" anchor="b">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57</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4.0</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1.0</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1.0</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5.0</a:t>
                      </a:r>
                    </a:p>
                  </a:txBody>
                  <a:tcPr marL="9525" marR="9525" marT="9525" marB="0">
                    <a:lnL>
                      <a:noFill/>
                    </a:lnL>
                    <a:lnR>
                      <a:noFill/>
                    </a:lnR>
                    <a:lnT>
                      <a:noFill/>
                    </a:lnT>
                    <a:lnB>
                      <a:noFill/>
                    </a:lnB>
                    <a:noFill/>
                  </a:tcPr>
                </a:tc>
                <a:extLst>
                  <a:ext uri="{0D108BD9-81ED-4DB2-BD59-A6C34878D82A}">
                    <a16:rowId xmlns:a16="http://schemas.microsoft.com/office/drawing/2014/main" val="2541120798"/>
                  </a:ext>
                </a:extLst>
              </a:tr>
              <a:tr h="200025">
                <a:tc>
                  <a:txBody>
                    <a:bodyPr/>
                    <a:lstStyle/>
                    <a:p>
                      <a:pPr algn="l" fontAlgn="b"/>
                      <a:r>
                        <a:rPr lang="en-US" sz="1200" b="0" i="0" u="none" strike="noStrike">
                          <a:solidFill>
                            <a:srgbClr val="002060"/>
                          </a:solidFill>
                          <a:effectLst/>
                          <a:latin typeface="Cambria" panose="02040503050406030204" pitchFamily="18" charset="0"/>
                        </a:rPr>
                        <a:t>Domain 3: Data analysis for supportive environments</a:t>
                      </a:r>
                    </a:p>
                  </a:txBody>
                  <a:tcPr marL="9525" marR="9525" marT="9525" marB="0" anchor="b">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60</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4.4</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0.8</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2.0</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5.0</a:t>
                      </a:r>
                    </a:p>
                  </a:txBody>
                  <a:tcPr marL="9525" marR="9525" marT="9525" marB="0">
                    <a:lnL>
                      <a:noFill/>
                    </a:lnL>
                    <a:lnR>
                      <a:noFill/>
                    </a:lnR>
                    <a:lnT>
                      <a:noFill/>
                    </a:lnT>
                    <a:lnB>
                      <a:noFill/>
                    </a:lnB>
                    <a:noFill/>
                  </a:tcPr>
                </a:tc>
                <a:extLst>
                  <a:ext uri="{0D108BD9-81ED-4DB2-BD59-A6C34878D82A}">
                    <a16:rowId xmlns:a16="http://schemas.microsoft.com/office/drawing/2014/main" val="741146729"/>
                  </a:ext>
                </a:extLst>
              </a:tr>
              <a:tr h="200025">
                <a:tc>
                  <a:txBody>
                    <a:bodyPr/>
                    <a:lstStyle/>
                    <a:p>
                      <a:pPr algn="l" fontAlgn="b"/>
                      <a:r>
                        <a:rPr lang="en-US" sz="1200" b="0" i="0" u="none" strike="noStrike">
                          <a:solidFill>
                            <a:srgbClr val="002060"/>
                          </a:solidFill>
                          <a:effectLst/>
                          <a:latin typeface="Cambria" panose="02040503050406030204" pitchFamily="18" charset="0"/>
                        </a:rPr>
                        <a:t>Domain 4: Collaboration</a:t>
                      </a:r>
                    </a:p>
                  </a:txBody>
                  <a:tcPr marL="9525" marR="9525" marT="9525" marB="0" anchor="b">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60</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4.2</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1.0</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2.0</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5.0</a:t>
                      </a:r>
                    </a:p>
                  </a:txBody>
                  <a:tcPr marL="9525" marR="9525" marT="9525" marB="0">
                    <a:lnL>
                      <a:noFill/>
                    </a:lnL>
                    <a:lnR>
                      <a:noFill/>
                    </a:lnR>
                    <a:lnT>
                      <a:noFill/>
                    </a:lnT>
                    <a:lnB>
                      <a:noFill/>
                    </a:lnB>
                    <a:noFill/>
                  </a:tcPr>
                </a:tc>
                <a:extLst>
                  <a:ext uri="{0D108BD9-81ED-4DB2-BD59-A6C34878D82A}">
                    <a16:rowId xmlns:a16="http://schemas.microsoft.com/office/drawing/2014/main" val="3722869002"/>
                  </a:ext>
                </a:extLst>
              </a:tr>
              <a:tr h="200025">
                <a:tc>
                  <a:txBody>
                    <a:bodyPr/>
                    <a:lstStyle/>
                    <a:p>
                      <a:pPr algn="l" fontAlgn="b"/>
                      <a:r>
                        <a:rPr lang="en-US" sz="1200" b="0" i="0" u="none" strike="noStrike">
                          <a:solidFill>
                            <a:srgbClr val="002060"/>
                          </a:solidFill>
                          <a:effectLst/>
                          <a:latin typeface="Cambria" panose="02040503050406030204" pitchFamily="18" charset="0"/>
                        </a:rPr>
                        <a:t>Domain 5: Applications of technology</a:t>
                      </a:r>
                    </a:p>
                  </a:txBody>
                  <a:tcPr marL="9525" marR="9525" marT="9525" marB="0" anchor="b">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60</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4.5</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0.7</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2.0</a:t>
                      </a:r>
                    </a:p>
                  </a:txBody>
                  <a:tcPr marL="9525" marR="9525" marT="9525" marB="0">
                    <a:lnL>
                      <a:noFill/>
                    </a:lnL>
                    <a:lnR>
                      <a:noFill/>
                    </a:lnR>
                    <a:lnT>
                      <a:noFill/>
                    </a:lnT>
                    <a:lnB>
                      <a:noFill/>
                    </a:lnB>
                    <a:noFill/>
                  </a:tcPr>
                </a:tc>
                <a:tc>
                  <a:txBody>
                    <a:bodyPr/>
                    <a:lstStyle/>
                    <a:p>
                      <a:pPr algn="r" fontAlgn="t"/>
                      <a:r>
                        <a:rPr lang="en-US" sz="1100" b="0" i="0" u="none" strike="noStrike">
                          <a:solidFill>
                            <a:srgbClr val="002060"/>
                          </a:solidFill>
                          <a:effectLst/>
                          <a:latin typeface="Cambria" panose="02040503050406030204" pitchFamily="18" charset="0"/>
                        </a:rPr>
                        <a:t>5.0</a:t>
                      </a:r>
                    </a:p>
                  </a:txBody>
                  <a:tcPr marL="9525" marR="9525" marT="9525" marB="0">
                    <a:lnL>
                      <a:noFill/>
                    </a:lnL>
                    <a:lnR>
                      <a:noFill/>
                    </a:lnR>
                    <a:lnT>
                      <a:noFill/>
                    </a:lnT>
                    <a:lnB>
                      <a:noFill/>
                    </a:lnB>
                    <a:noFill/>
                  </a:tcPr>
                </a:tc>
                <a:extLst>
                  <a:ext uri="{0D108BD9-81ED-4DB2-BD59-A6C34878D82A}">
                    <a16:rowId xmlns:a16="http://schemas.microsoft.com/office/drawing/2014/main" val="2113720345"/>
                  </a:ext>
                </a:extLst>
              </a:tr>
              <a:tr h="209550">
                <a:tc>
                  <a:txBody>
                    <a:bodyPr/>
                    <a:lstStyle/>
                    <a:p>
                      <a:pPr algn="l" fontAlgn="b"/>
                      <a:r>
                        <a:rPr lang="en-US" sz="1200" b="0" i="0" u="none" strike="noStrike">
                          <a:solidFill>
                            <a:srgbClr val="002060"/>
                          </a:solidFill>
                          <a:effectLst/>
                          <a:latin typeface="Cambria" panose="02040503050406030204" pitchFamily="18" charset="0"/>
                        </a:rPr>
                        <a:t>Domain 6: Ethics</a:t>
                      </a:r>
                    </a:p>
                  </a:txBody>
                  <a:tcPr marL="9525" marR="9525" marT="9525" marB="0" anchor="b">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a:solidFill>
                            <a:srgbClr val="002060"/>
                          </a:solidFill>
                          <a:effectLst/>
                          <a:latin typeface="Cambria" panose="02040503050406030204" pitchFamily="18" charset="0"/>
                        </a:rPr>
                        <a:t>60</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a:solidFill>
                            <a:srgbClr val="002060"/>
                          </a:solidFill>
                          <a:effectLst/>
                          <a:latin typeface="Cambria" panose="02040503050406030204" pitchFamily="18" charset="0"/>
                        </a:rPr>
                        <a:t>4.5</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a:solidFill>
                            <a:srgbClr val="002060"/>
                          </a:solidFill>
                          <a:effectLst/>
                          <a:latin typeface="Cambria" panose="02040503050406030204" pitchFamily="18" charset="0"/>
                        </a:rPr>
                        <a:t>0.8</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a:solidFill>
                            <a:srgbClr val="002060"/>
                          </a:solidFill>
                          <a:effectLst/>
                          <a:latin typeface="Cambria" panose="02040503050406030204" pitchFamily="18" charset="0"/>
                        </a:rPr>
                        <a:t>2.0</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2060"/>
                          </a:solidFill>
                          <a:effectLst/>
                          <a:latin typeface="Cambria" panose="02040503050406030204" pitchFamily="18" charset="0"/>
                        </a:rPr>
                        <a:t>5.0</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143674533"/>
                  </a:ext>
                </a:extLst>
              </a:tr>
            </a:tbl>
          </a:graphicData>
        </a:graphic>
      </p:graphicFrame>
    </p:spTree>
    <p:extLst>
      <p:ext uri="{BB962C8B-B14F-4D97-AF65-F5344CB8AC3E}">
        <p14:creationId xmlns:p14="http://schemas.microsoft.com/office/powerpoint/2010/main" val="2333221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24064C-A10D-A990-D3A1-63AF8F69458C}"/>
              </a:ext>
            </a:extLst>
          </p:cNvPr>
          <p:cNvSpPr>
            <a:spLocks noGrp="1"/>
          </p:cNvSpPr>
          <p:nvPr>
            <p:ph type="title"/>
          </p:nvPr>
        </p:nvSpPr>
        <p:spPr>
          <a:xfrm>
            <a:off x="646744" y="640080"/>
            <a:ext cx="4173905" cy="5577818"/>
          </a:xfrm>
        </p:spPr>
        <p:txBody>
          <a:bodyPr vert="horz" lIns="91440" tIns="45720" rIns="91440" bIns="45720" rtlCol="0" anchor="ctr">
            <a:normAutofit/>
          </a:bodyPr>
          <a:lstStyle/>
          <a:p>
            <a:pPr algn="r"/>
            <a:br>
              <a:rPr lang="en-US" sz="3800" b="1" kern="1200" dirty="0">
                <a:solidFill>
                  <a:srgbClr val="FFFFFF"/>
                </a:solidFill>
                <a:effectLst/>
                <a:latin typeface="+mj-lt"/>
                <a:ea typeface="+mj-ea"/>
                <a:cs typeface="+mj-cs"/>
              </a:rPr>
            </a:br>
            <a:r>
              <a:rPr lang="en-US" sz="3800" b="1" kern="1200" dirty="0">
                <a:solidFill>
                  <a:srgbClr val="FFFFFF"/>
                </a:solidFill>
                <a:effectLst/>
                <a:latin typeface="Cambria" panose="02040503050406030204" pitchFamily="18" charset="0"/>
                <a:ea typeface="Cambria" panose="02040503050406030204" pitchFamily="18" charset="0"/>
              </a:rPr>
              <a:t>Advanced Graduate Programs Alumni and Employer Surveys</a:t>
            </a:r>
            <a:br>
              <a:rPr lang="en-US" sz="3800" b="1" kern="1200" dirty="0">
                <a:solidFill>
                  <a:srgbClr val="FFFFFF"/>
                </a:solidFill>
                <a:effectLst/>
                <a:latin typeface="Cambria" panose="02040503050406030204" pitchFamily="18" charset="0"/>
                <a:ea typeface="Cambria" panose="02040503050406030204" pitchFamily="18" charset="0"/>
              </a:rPr>
            </a:br>
            <a:br>
              <a:rPr lang="en-US" sz="3800" b="1" kern="1200" dirty="0">
                <a:solidFill>
                  <a:srgbClr val="FFFFFF"/>
                </a:solidFill>
                <a:effectLst/>
                <a:latin typeface="Cambria" panose="02040503050406030204" pitchFamily="18" charset="0"/>
                <a:ea typeface="Cambria" panose="02040503050406030204" pitchFamily="18" charset="0"/>
              </a:rPr>
            </a:br>
            <a:br>
              <a:rPr lang="en-US" sz="3800" b="1" kern="1200" dirty="0">
                <a:solidFill>
                  <a:srgbClr val="FFFFFF"/>
                </a:solidFill>
                <a:effectLst/>
                <a:latin typeface="+mj-lt"/>
                <a:ea typeface="+mj-ea"/>
                <a:cs typeface="+mj-cs"/>
              </a:rPr>
            </a:br>
            <a:endParaRPr lang="en-US" sz="3800" kern="1200" dirty="0">
              <a:solidFill>
                <a:srgbClr val="FFFFFF"/>
              </a:solidFill>
              <a:highlight>
                <a:srgbClr val="00FF00"/>
              </a:highlight>
              <a:latin typeface="+mj-lt"/>
              <a:ea typeface="+mj-ea"/>
              <a:cs typeface="+mj-cs"/>
            </a:endParaRPr>
          </a:p>
        </p:txBody>
      </p:sp>
      <p:cxnSp>
        <p:nvCxnSpPr>
          <p:cNvPr id="30" name="Straight Connector 29">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34D078C1-E6E1-F7B9-9B60-39CF9EFC662C}"/>
              </a:ext>
            </a:extLst>
          </p:cNvPr>
          <p:cNvGraphicFramePr>
            <a:graphicFrameLocks/>
          </p:cNvGraphicFramePr>
          <p:nvPr>
            <p:extLst>
              <p:ext uri="{D42A27DB-BD31-4B8C-83A1-F6EECF244321}">
                <p14:modId xmlns:p14="http://schemas.microsoft.com/office/powerpoint/2010/main" val="2780630382"/>
              </p:ext>
            </p:extLst>
          </p:nvPr>
        </p:nvGraphicFramePr>
        <p:xfrm>
          <a:off x="5706558" y="368480"/>
          <a:ext cx="5838698" cy="6012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835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C522-8707-052D-D684-F2BB8882CAB5}"/>
              </a:ext>
            </a:extLst>
          </p:cNvPr>
          <p:cNvSpPr>
            <a:spLocks noGrp="1"/>
          </p:cNvSpPr>
          <p:nvPr>
            <p:ph type="title"/>
          </p:nvPr>
        </p:nvSpPr>
        <p:spPr>
          <a:xfrm>
            <a:off x="838200" y="365126"/>
            <a:ext cx="10515600" cy="531168"/>
          </a:xfrm>
        </p:spPr>
        <p:txBody>
          <a:bodyPr>
            <a:normAutofit fontScale="90000"/>
          </a:bodyPr>
          <a:lstStyle/>
          <a:p>
            <a:pPr algn="ctr"/>
            <a:br>
              <a:rPr lang="en-US" sz="2700" b="1" dirty="0">
                <a:solidFill>
                  <a:srgbClr val="002060"/>
                </a:solidFill>
                <a:effectLst/>
                <a:latin typeface="Cambria" panose="02040503050406030204" pitchFamily="18" charset="0"/>
                <a:ea typeface="Calibri" panose="020F0502020204030204" pitchFamily="34" charset="0"/>
              </a:rPr>
            </a:br>
            <a:r>
              <a:rPr lang="en-US" sz="2700" b="1" dirty="0">
                <a:solidFill>
                  <a:srgbClr val="002060"/>
                </a:solidFill>
                <a:effectLst/>
                <a:latin typeface="Cambria" panose="02040503050406030204" pitchFamily="18" charset="0"/>
                <a:ea typeface="Calibri" panose="020F0502020204030204" pitchFamily="34" charset="0"/>
              </a:rPr>
              <a:t>Advanced Graduate Programs Alumni and Employer Surveys</a:t>
            </a:r>
            <a:br>
              <a:rPr lang="en-US" sz="2700" b="1" dirty="0">
                <a:solidFill>
                  <a:srgbClr val="002060"/>
                </a:solidFill>
                <a:effectLst/>
                <a:latin typeface="Cambria" panose="02040503050406030204" pitchFamily="18" charset="0"/>
                <a:ea typeface="Calibri" panose="020F0502020204030204" pitchFamily="34" charset="0"/>
              </a:rPr>
            </a:br>
            <a:br>
              <a:rPr lang="en-US" sz="180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95201B8-A99D-917B-4FA3-979AE97BF712}"/>
              </a:ext>
            </a:extLst>
          </p:cNvPr>
          <p:cNvSpPr>
            <a:spLocks noGrp="1"/>
          </p:cNvSpPr>
          <p:nvPr>
            <p:ph idx="1"/>
          </p:nvPr>
        </p:nvSpPr>
        <p:spPr>
          <a:xfrm>
            <a:off x="838200" y="974598"/>
            <a:ext cx="10515600" cy="4351338"/>
          </a:xfrm>
        </p:spPr>
        <p:txBody>
          <a:bodyPr>
            <a:normAutofit fontScale="55000" lnSpcReduction="20000"/>
          </a:bodyPr>
          <a:lstStyle/>
          <a:p>
            <a:pPr marL="0" indent="0">
              <a:buNone/>
            </a:pPr>
            <a:endParaRPr lang="en-US" sz="3100" dirty="0">
              <a:solidFill>
                <a:srgbClr val="002060"/>
              </a:solidFill>
              <a:latin typeface="Cambria" panose="02040503050406030204" pitchFamily="18" charset="0"/>
              <a:ea typeface="Cambria" panose="02040503050406030204" pitchFamily="18" charset="0"/>
            </a:endParaRPr>
          </a:p>
          <a:p>
            <a:pPr marL="0" indent="0">
              <a:buNone/>
            </a:pPr>
            <a:r>
              <a:rPr lang="en-US" sz="4000" i="1" dirty="0">
                <a:solidFill>
                  <a:srgbClr val="002060"/>
                </a:solidFill>
                <a:latin typeface="Cambria" panose="02040503050406030204" pitchFamily="18" charset="0"/>
                <a:ea typeface="Cambria" panose="02040503050406030204" pitchFamily="18" charset="0"/>
              </a:rPr>
              <a:t>Advanced Graduate Programs:  Alumni Survey</a:t>
            </a:r>
          </a:p>
          <a:p>
            <a:pPr marL="0" indent="0">
              <a:buNone/>
            </a:pPr>
            <a:endParaRPr lang="en-US" sz="3100" i="1" dirty="0">
              <a:solidFill>
                <a:srgbClr val="002060"/>
              </a:solidFill>
              <a:latin typeface="Cambria" panose="02040503050406030204" pitchFamily="18" charset="0"/>
              <a:ea typeface="Cambria" panose="02040503050406030204" pitchFamily="18" charset="0"/>
            </a:endParaRPr>
          </a:p>
          <a:p>
            <a:pPr marL="0" indent="0">
              <a:buNone/>
            </a:pPr>
            <a:r>
              <a:rPr lang="en-US" sz="2900" dirty="0">
                <a:solidFill>
                  <a:srgbClr val="002060"/>
                </a:solidFill>
                <a:latin typeface="Cambria" panose="02040503050406030204" pitchFamily="18" charset="0"/>
                <a:ea typeface="Cambria" panose="02040503050406030204" pitchFamily="18" charset="0"/>
              </a:rPr>
              <a:t>The results were overwhelmingly positive, with many of our Advanced Graduate Programs Alumni rating their performance as </a:t>
            </a:r>
            <a:r>
              <a:rPr lang="en-US" sz="2900" i="1" dirty="0">
                <a:solidFill>
                  <a:srgbClr val="002060"/>
                </a:solidFill>
                <a:latin typeface="Cambria" panose="02040503050406030204" pitchFamily="18" charset="0"/>
                <a:ea typeface="Cambria" panose="02040503050406030204" pitchFamily="18" charset="0"/>
              </a:rPr>
              <a:t>quite well </a:t>
            </a:r>
            <a:r>
              <a:rPr lang="en-US" sz="2900" dirty="0">
                <a:solidFill>
                  <a:srgbClr val="002060"/>
                </a:solidFill>
                <a:latin typeface="Cambria" panose="02040503050406030204" pitchFamily="18" charset="0"/>
                <a:ea typeface="Cambria" panose="02040503050406030204" pitchFamily="18" charset="0"/>
              </a:rPr>
              <a:t>or </a:t>
            </a:r>
            <a:r>
              <a:rPr lang="en-US" sz="2900" i="1" dirty="0">
                <a:solidFill>
                  <a:srgbClr val="002060"/>
                </a:solidFill>
                <a:latin typeface="Cambria" panose="02040503050406030204" pitchFamily="18" charset="0"/>
                <a:ea typeface="Cambria" panose="02040503050406030204" pitchFamily="18" charset="0"/>
              </a:rPr>
              <a:t>extremely well </a:t>
            </a:r>
            <a:r>
              <a:rPr lang="en-US" sz="2900" dirty="0">
                <a:solidFill>
                  <a:srgbClr val="002060"/>
                </a:solidFill>
                <a:latin typeface="Cambria" panose="02040503050406030204" pitchFamily="18" charset="0"/>
                <a:ea typeface="Cambria" panose="02040503050406030204" pitchFamily="18" charset="0"/>
              </a:rPr>
              <a:t>on many of the survey items.</a:t>
            </a:r>
          </a:p>
          <a:p>
            <a:pPr marL="0" indent="0">
              <a:buNone/>
            </a:pPr>
            <a:r>
              <a:rPr lang="en-US" sz="2900" dirty="0">
                <a:solidFill>
                  <a:srgbClr val="002060"/>
                </a:solidFill>
                <a:latin typeface="Cambria" panose="02040503050406030204" pitchFamily="18" charset="0"/>
                <a:ea typeface="Cambria" panose="02040503050406030204" pitchFamily="18" charset="0"/>
              </a:rPr>
              <a:t>The only area where our Advanced Graduate Programs Alumni rated themselves less than 80%, as performing </a:t>
            </a:r>
            <a:r>
              <a:rPr lang="en-US" sz="2900" i="1" dirty="0">
                <a:solidFill>
                  <a:srgbClr val="002060"/>
                </a:solidFill>
                <a:latin typeface="Cambria" panose="02040503050406030204" pitchFamily="18" charset="0"/>
                <a:ea typeface="Cambria" panose="02040503050406030204" pitchFamily="18" charset="0"/>
              </a:rPr>
              <a:t>quite well </a:t>
            </a:r>
            <a:r>
              <a:rPr lang="en-US" sz="2900" dirty="0">
                <a:solidFill>
                  <a:srgbClr val="002060"/>
                </a:solidFill>
                <a:latin typeface="Cambria" panose="02040503050406030204" pitchFamily="18" charset="0"/>
                <a:ea typeface="Cambria" panose="02040503050406030204" pitchFamily="18" charset="0"/>
              </a:rPr>
              <a:t>or </a:t>
            </a:r>
            <a:r>
              <a:rPr lang="en-US" sz="2900" i="1" dirty="0">
                <a:solidFill>
                  <a:srgbClr val="002060"/>
                </a:solidFill>
                <a:latin typeface="Cambria" panose="02040503050406030204" pitchFamily="18" charset="0"/>
                <a:ea typeface="Cambria" panose="02040503050406030204" pitchFamily="18" charset="0"/>
              </a:rPr>
              <a:t>extremely well </a:t>
            </a:r>
            <a:r>
              <a:rPr lang="en-US" sz="2900" dirty="0">
                <a:solidFill>
                  <a:srgbClr val="002060"/>
                </a:solidFill>
                <a:latin typeface="Cambria" panose="02040503050406030204" pitchFamily="18" charset="0"/>
                <a:ea typeface="Cambria" panose="02040503050406030204" pitchFamily="18" charset="0"/>
              </a:rPr>
              <a:t>was with respect to </a:t>
            </a:r>
            <a:r>
              <a:rPr lang="en-US" sz="2900" i="1" dirty="0">
                <a:solidFill>
                  <a:srgbClr val="002060"/>
                </a:solidFill>
                <a:latin typeface="Cambria" panose="02040503050406030204" pitchFamily="18" charset="0"/>
                <a:ea typeface="Cambria" panose="02040503050406030204" pitchFamily="18" charset="0"/>
              </a:rPr>
              <a:t>Understanding qualitative research methods </a:t>
            </a:r>
            <a:r>
              <a:rPr lang="en-US" sz="2900" dirty="0">
                <a:solidFill>
                  <a:srgbClr val="002060"/>
                </a:solidFill>
                <a:latin typeface="Cambria" panose="02040503050406030204" pitchFamily="18" charset="0"/>
                <a:ea typeface="Cambria" panose="02040503050406030204" pitchFamily="18" charset="0"/>
              </a:rPr>
              <a:t>and </a:t>
            </a:r>
            <a:r>
              <a:rPr lang="en-US" sz="2900" i="1" dirty="0">
                <a:solidFill>
                  <a:srgbClr val="002060"/>
                </a:solidFill>
                <a:latin typeface="Cambria" panose="02040503050406030204" pitchFamily="18" charset="0"/>
                <a:ea typeface="Cambria" panose="02040503050406030204" pitchFamily="18" charset="0"/>
              </a:rPr>
              <a:t>Understanding mixed research methods (i.e., integration of both qualitative and quantitative research methods</a:t>
            </a:r>
            <a:r>
              <a:rPr lang="en-US" sz="2900" dirty="0">
                <a:solidFill>
                  <a:srgbClr val="002060"/>
                </a:solidFill>
                <a:latin typeface="Cambria" panose="02040503050406030204" pitchFamily="18" charset="0"/>
                <a:ea typeface="Cambria" panose="02040503050406030204" pitchFamily="18" charset="0"/>
              </a:rPr>
              <a:t>) both 76%. </a:t>
            </a:r>
          </a:p>
          <a:p>
            <a:pPr marL="0" indent="0">
              <a:buNone/>
            </a:pPr>
            <a:endParaRPr lang="en-US" sz="2600" i="1" dirty="0">
              <a:solidFill>
                <a:srgbClr val="002060"/>
              </a:solidFill>
              <a:latin typeface="Cambria" panose="02040503050406030204" pitchFamily="18" charset="0"/>
              <a:ea typeface="Cambria" panose="02040503050406030204" pitchFamily="18" charset="0"/>
            </a:endParaRPr>
          </a:p>
          <a:p>
            <a:pPr marL="0" indent="0">
              <a:buNone/>
            </a:pPr>
            <a:r>
              <a:rPr lang="en-US" sz="4000" i="1" dirty="0">
                <a:solidFill>
                  <a:srgbClr val="002060"/>
                </a:solidFill>
                <a:latin typeface="Cambria" panose="02040503050406030204" pitchFamily="18" charset="0"/>
                <a:ea typeface="Cambria" panose="02040503050406030204" pitchFamily="18" charset="0"/>
              </a:rPr>
              <a:t>Advanced Graduate Programs:  Employer Survey</a:t>
            </a:r>
            <a:endParaRPr lang="en-US" sz="4000" dirty="0">
              <a:solidFill>
                <a:srgbClr val="002060"/>
              </a:solidFill>
              <a:highlight>
                <a:srgbClr val="00FF00"/>
              </a:highlight>
              <a:latin typeface="Cambria" panose="02040503050406030204" pitchFamily="18" charset="0"/>
              <a:ea typeface="Cambria" panose="02040503050406030204" pitchFamily="18" charset="0"/>
            </a:endParaRPr>
          </a:p>
          <a:p>
            <a:pPr marL="0" indent="0">
              <a:buNone/>
            </a:pPr>
            <a:r>
              <a:rPr lang="en-US" sz="2900" dirty="0">
                <a:solidFill>
                  <a:srgbClr val="002060"/>
                </a:solidFill>
                <a:latin typeface="Cambria" panose="02040503050406030204" pitchFamily="18" charset="0"/>
                <a:ea typeface="Cambria" panose="02040503050406030204" pitchFamily="18" charset="0"/>
              </a:rPr>
              <a:t>Once again, the results were overwhelmingly positive, with many of our Advanced Graduate Programs Employers rating our alumni as performing </a:t>
            </a:r>
            <a:r>
              <a:rPr lang="en-US" sz="2900" i="1" dirty="0">
                <a:solidFill>
                  <a:srgbClr val="002060"/>
                </a:solidFill>
                <a:latin typeface="Cambria" panose="02040503050406030204" pitchFamily="18" charset="0"/>
                <a:ea typeface="Cambria" panose="02040503050406030204" pitchFamily="18" charset="0"/>
              </a:rPr>
              <a:t>quite well </a:t>
            </a:r>
            <a:r>
              <a:rPr lang="en-US" sz="2900" dirty="0">
                <a:solidFill>
                  <a:srgbClr val="002060"/>
                </a:solidFill>
                <a:latin typeface="Cambria" panose="02040503050406030204" pitchFamily="18" charset="0"/>
                <a:ea typeface="Cambria" panose="02040503050406030204" pitchFamily="18" charset="0"/>
              </a:rPr>
              <a:t>or </a:t>
            </a:r>
            <a:r>
              <a:rPr lang="en-US" sz="2900" i="1" dirty="0">
                <a:solidFill>
                  <a:srgbClr val="002060"/>
                </a:solidFill>
                <a:latin typeface="Cambria" panose="02040503050406030204" pitchFamily="18" charset="0"/>
                <a:ea typeface="Cambria" panose="02040503050406030204" pitchFamily="18" charset="0"/>
              </a:rPr>
              <a:t>extremely well </a:t>
            </a:r>
            <a:r>
              <a:rPr lang="en-US" sz="2900" dirty="0">
                <a:solidFill>
                  <a:srgbClr val="002060"/>
                </a:solidFill>
                <a:latin typeface="Cambria" panose="02040503050406030204" pitchFamily="18" charset="0"/>
                <a:ea typeface="Cambria" panose="02040503050406030204" pitchFamily="18" charset="0"/>
              </a:rPr>
              <a:t>on most of the survey items.</a:t>
            </a:r>
          </a:p>
          <a:p>
            <a:pPr marL="0" indent="0">
              <a:buNone/>
            </a:pPr>
            <a:r>
              <a:rPr lang="en-US" sz="2900" dirty="0">
                <a:solidFill>
                  <a:srgbClr val="002060"/>
                </a:solidFill>
                <a:latin typeface="Cambria" panose="02040503050406030204" pitchFamily="18" charset="0"/>
                <a:ea typeface="Cambria" panose="02040503050406030204" pitchFamily="18" charset="0"/>
              </a:rPr>
              <a:t>The only area where our Advanced Graduate Programs Employers rated our alumni less than 75% as performing </a:t>
            </a:r>
            <a:r>
              <a:rPr lang="en-US" sz="2900" i="1" dirty="0">
                <a:solidFill>
                  <a:srgbClr val="002060"/>
                </a:solidFill>
                <a:latin typeface="Cambria" panose="02040503050406030204" pitchFamily="18" charset="0"/>
                <a:ea typeface="Cambria" panose="02040503050406030204" pitchFamily="18" charset="0"/>
              </a:rPr>
              <a:t>quite well </a:t>
            </a:r>
            <a:r>
              <a:rPr lang="en-US" sz="2900" dirty="0">
                <a:solidFill>
                  <a:srgbClr val="002060"/>
                </a:solidFill>
                <a:latin typeface="Cambria" panose="02040503050406030204" pitchFamily="18" charset="0"/>
                <a:ea typeface="Cambria" panose="02040503050406030204" pitchFamily="18" charset="0"/>
              </a:rPr>
              <a:t>or </a:t>
            </a:r>
            <a:r>
              <a:rPr lang="en-US" sz="2900" i="1" dirty="0">
                <a:solidFill>
                  <a:srgbClr val="002060"/>
                </a:solidFill>
                <a:latin typeface="Cambria" panose="02040503050406030204" pitchFamily="18" charset="0"/>
                <a:ea typeface="Cambria" panose="02040503050406030204" pitchFamily="18" charset="0"/>
              </a:rPr>
              <a:t>extremely well </a:t>
            </a:r>
            <a:r>
              <a:rPr lang="en-US" sz="2900" dirty="0">
                <a:solidFill>
                  <a:srgbClr val="002060"/>
                </a:solidFill>
                <a:latin typeface="Cambria" panose="02040503050406030204" pitchFamily="18" charset="0"/>
                <a:ea typeface="Cambria" panose="02040503050406030204" pitchFamily="18" charset="0"/>
              </a:rPr>
              <a:t>was with respect to </a:t>
            </a:r>
            <a:r>
              <a:rPr lang="en-US" sz="2900" i="1" dirty="0">
                <a:solidFill>
                  <a:srgbClr val="002060"/>
                </a:solidFill>
                <a:latin typeface="Cambria" panose="02040503050406030204" pitchFamily="18" charset="0"/>
                <a:ea typeface="Cambria" panose="02040503050406030204" pitchFamily="18" charset="0"/>
              </a:rPr>
              <a:t>Understanding qualitative research methods </a:t>
            </a:r>
            <a:r>
              <a:rPr lang="en-US" sz="2900" dirty="0">
                <a:solidFill>
                  <a:srgbClr val="002060"/>
                </a:solidFill>
                <a:latin typeface="Cambria" panose="02040503050406030204" pitchFamily="18" charset="0"/>
                <a:ea typeface="Cambria" panose="02040503050406030204" pitchFamily="18" charset="0"/>
              </a:rPr>
              <a:t>and </a:t>
            </a:r>
            <a:r>
              <a:rPr lang="en-US" sz="2900" i="1" dirty="0">
                <a:solidFill>
                  <a:srgbClr val="002060"/>
                </a:solidFill>
                <a:latin typeface="Cambria" panose="02040503050406030204" pitchFamily="18" charset="0"/>
                <a:ea typeface="Cambria" panose="02040503050406030204" pitchFamily="18" charset="0"/>
              </a:rPr>
              <a:t>Understanding mixed research methods (i.e., integration of both qualitative and quantitative research methods</a:t>
            </a:r>
            <a:r>
              <a:rPr lang="en-US" sz="2900" dirty="0">
                <a:solidFill>
                  <a:srgbClr val="002060"/>
                </a:solidFill>
                <a:latin typeface="Cambria" panose="02040503050406030204" pitchFamily="18" charset="0"/>
                <a:ea typeface="Cambria" panose="02040503050406030204" pitchFamily="18" charset="0"/>
              </a:rPr>
              <a:t>) both 72%. </a:t>
            </a:r>
          </a:p>
          <a:p>
            <a:pPr marL="0" indent="0">
              <a:buNone/>
            </a:pPr>
            <a:endParaRPr lang="en-US" sz="2600" dirty="0">
              <a:solidFill>
                <a:srgbClr val="002060"/>
              </a:solidFill>
              <a:latin typeface="Cambria" panose="02040503050406030204" pitchFamily="18" charset="0"/>
              <a:ea typeface="Cambria" panose="02040503050406030204" pitchFamily="18" charset="0"/>
            </a:endParaRPr>
          </a:p>
          <a:p>
            <a:pPr marL="0" indent="0">
              <a:buNone/>
            </a:pPr>
            <a:r>
              <a:rPr lang="en-US" sz="2600" dirty="0">
                <a:solidFill>
                  <a:srgbClr val="002060"/>
                </a:solidFill>
                <a:latin typeface="Cambria" panose="02040503050406030204" pitchFamily="18" charset="0"/>
                <a:ea typeface="Cambria" panose="02040503050406030204" pitchFamily="18" charset="0"/>
              </a:rPr>
              <a:t>These results are parallel in nature across time.</a:t>
            </a:r>
          </a:p>
          <a:p>
            <a:pPr marL="0" indent="0">
              <a:buNone/>
            </a:pPr>
            <a:endParaRPr lang="en-US" sz="2600" i="1" dirty="0">
              <a:solidFill>
                <a:srgbClr val="002060"/>
              </a:solidFill>
              <a:latin typeface="Cambria" panose="02040503050406030204" pitchFamily="18" charset="0"/>
              <a:ea typeface="Cambria" panose="02040503050406030204" pitchFamily="18" charset="0"/>
            </a:endParaRPr>
          </a:p>
          <a:p>
            <a:pPr marL="0" indent="0">
              <a:buNone/>
            </a:pPr>
            <a:endParaRPr lang="en-US" sz="2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78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97691"/>
            <a:ext cx="5378624" cy="6402614"/>
            <a:chOff x="-19221" y="197691"/>
            <a:chExt cx="5378624" cy="6402614"/>
          </a:xfrm>
        </p:grpSpPr>
        <p:sp>
          <p:nvSpPr>
            <p:cNvPr id="29" name="Freeform: Shape 28">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591944A-2C4A-AF2A-77B9-87EDE2AEBF8E}"/>
              </a:ext>
            </a:extLst>
          </p:cNvPr>
          <p:cNvSpPr>
            <a:spLocks noGrp="1"/>
          </p:cNvSpPr>
          <p:nvPr>
            <p:ph type="title"/>
          </p:nvPr>
        </p:nvSpPr>
        <p:spPr>
          <a:xfrm>
            <a:off x="512822" y="1819373"/>
            <a:ext cx="4674376" cy="3088843"/>
          </a:xfrm>
        </p:spPr>
        <p:txBody>
          <a:bodyPr vert="horz" lIns="91440" tIns="45720" rIns="91440" bIns="45720" rtlCol="0" anchor="t">
            <a:normAutofit fontScale="90000"/>
          </a:bodyPr>
          <a:lstStyle/>
          <a:p>
            <a:r>
              <a:rPr lang="en-US" sz="4000" b="1" kern="1200" dirty="0">
                <a:solidFill>
                  <a:srgbClr val="002060"/>
                </a:solidFill>
                <a:effectLst/>
                <a:latin typeface="Cambria" panose="02040503050406030204" pitchFamily="18" charset="0"/>
                <a:ea typeface="Cambria" panose="02040503050406030204" pitchFamily="18" charset="0"/>
              </a:rPr>
              <a:t>Initial Teacher Preparation Programs </a:t>
            </a:r>
            <a:br>
              <a:rPr lang="en-US" sz="4000" b="1" kern="1200" dirty="0">
                <a:solidFill>
                  <a:srgbClr val="002060"/>
                </a:solidFill>
                <a:effectLst/>
                <a:latin typeface="Cambria" panose="02040503050406030204" pitchFamily="18" charset="0"/>
                <a:ea typeface="Cambria" panose="02040503050406030204" pitchFamily="18" charset="0"/>
              </a:rPr>
            </a:br>
            <a:r>
              <a:rPr lang="en-US" sz="4000" b="1" kern="1200" dirty="0">
                <a:solidFill>
                  <a:srgbClr val="002060"/>
                </a:solidFill>
                <a:effectLst/>
                <a:latin typeface="Cambria" panose="02040503050406030204" pitchFamily="18" charset="0"/>
                <a:ea typeface="Cambria" panose="02040503050406030204" pitchFamily="18" charset="0"/>
              </a:rPr>
              <a:t>Alumni and </a:t>
            </a:r>
            <a:br>
              <a:rPr lang="en-US" sz="4000" b="1" kern="1200" dirty="0">
                <a:solidFill>
                  <a:srgbClr val="002060"/>
                </a:solidFill>
                <a:effectLst/>
                <a:latin typeface="Cambria" panose="02040503050406030204" pitchFamily="18" charset="0"/>
                <a:ea typeface="Cambria" panose="02040503050406030204" pitchFamily="18" charset="0"/>
              </a:rPr>
            </a:br>
            <a:r>
              <a:rPr lang="en-US" sz="4000" b="1" kern="1200" dirty="0">
                <a:solidFill>
                  <a:srgbClr val="002060"/>
                </a:solidFill>
                <a:effectLst/>
                <a:latin typeface="Cambria" panose="02040503050406030204" pitchFamily="18" charset="0"/>
                <a:ea typeface="Cambria" panose="02040503050406030204" pitchFamily="18" charset="0"/>
              </a:rPr>
              <a:t>Principal Surveys</a:t>
            </a:r>
            <a:br>
              <a:rPr lang="en-US" sz="2800" kern="1200" dirty="0">
                <a:solidFill>
                  <a:schemeClr val="tx2"/>
                </a:solidFill>
                <a:effectLst/>
                <a:latin typeface="+mj-lt"/>
                <a:ea typeface="+mj-ea"/>
                <a:cs typeface="+mj-cs"/>
              </a:rPr>
            </a:br>
            <a:endParaRPr lang="en-US" sz="2800" kern="1200" dirty="0">
              <a:solidFill>
                <a:schemeClr val="tx2"/>
              </a:solidFill>
              <a:latin typeface="+mj-lt"/>
              <a:ea typeface="+mj-ea"/>
              <a:cs typeface="+mj-cs"/>
            </a:endParaRPr>
          </a:p>
        </p:txBody>
      </p:sp>
      <p:graphicFrame>
        <p:nvGraphicFramePr>
          <p:cNvPr id="6" name="Content Placeholder 2">
            <a:extLst>
              <a:ext uri="{FF2B5EF4-FFF2-40B4-BE49-F238E27FC236}">
                <a16:creationId xmlns:a16="http://schemas.microsoft.com/office/drawing/2014/main" id="{39B44C24-2FFB-4EE0-9C44-D56721AED67A}"/>
              </a:ext>
            </a:extLst>
          </p:cNvPr>
          <p:cNvGraphicFramePr>
            <a:graphicFrameLocks noGrp="1"/>
          </p:cNvGraphicFramePr>
          <p:nvPr>
            <p:ph idx="1"/>
            <p:extLst>
              <p:ext uri="{D42A27DB-BD31-4B8C-83A1-F6EECF244321}">
                <p14:modId xmlns:p14="http://schemas.microsoft.com/office/powerpoint/2010/main" val="586477160"/>
              </p:ext>
            </p:extLst>
          </p:nvPr>
        </p:nvGraphicFramePr>
        <p:xfrm>
          <a:off x="6133711" y="1268927"/>
          <a:ext cx="4977578" cy="3639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57B7D11F-0464-76E5-FCAC-CD7AB66FCC69}"/>
              </a:ext>
            </a:extLst>
          </p:cNvPr>
          <p:cNvGrpSpPr/>
          <p:nvPr/>
        </p:nvGrpSpPr>
        <p:grpSpPr>
          <a:xfrm>
            <a:off x="6133710" y="4747650"/>
            <a:ext cx="4977578" cy="1020299"/>
            <a:chOff x="0" y="2372994"/>
            <a:chExt cx="4977578" cy="1020299"/>
          </a:xfrm>
        </p:grpSpPr>
        <p:sp>
          <p:nvSpPr>
            <p:cNvPr id="4" name="Rectangle: Rounded Corners 3">
              <a:extLst>
                <a:ext uri="{FF2B5EF4-FFF2-40B4-BE49-F238E27FC236}">
                  <a16:creationId xmlns:a16="http://schemas.microsoft.com/office/drawing/2014/main" id="{2C1C8070-7237-D7FB-F245-C00B36E13577}"/>
                </a:ext>
              </a:extLst>
            </p:cNvPr>
            <p:cNvSpPr/>
            <p:nvPr/>
          </p:nvSpPr>
          <p:spPr>
            <a:xfrm>
              <a:off x="0" y="2372994"/>
              <a:ext cx="4977578" cy="1020299"/>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en-US" dirty="0"/>
            </a:p>
          </p:txBody>
        </p:sp>
        <p:sp>
          <p:nvSpPr>
            <p:cNvPr id="5" name="Rectangle: Rounded Corners 4">
              <a:extLst>
                <a:ext uri="{FF2B5EF4-FFF2-40B4-BE49-F238E27FC236}">
                  <a16:creationId xmlns:a16="http://schemas.microsoft.com/office/drawing/2014/main" id="{8E7D9CC2-E4AB-D8F0-124F-9450D1D7F4CF}"/>
                </a:ext>
              </a:extLst>
            </p:cNvPr>
            <p:cNvSpPr txBox="1"/>
            <p:nvPr/>
          </p:nvSpPr>
          <p:spPr>
            <a:xfrm>
              <a:off x="49807" y="2422801"/>
              <a:ext cx="4877964" cy="9206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dirty="0">
                  <a:latin typeface="Cambria" panose="02040503050406030204" pitchFamily="18" charset="0"/>
                  <a:ea typeface="Cambria" panose="02040503050406030204" pitchFamily="18" charset="0"/>
                </a:rPr>
                <a:t>T</a:t>
              </a:r>
              <a:r>
                <a:rPr lang="en-US" sz="1500" kern="1200" dirty="0">
                  <a:latin typeface="Cambria" panose="02040503050406030204" pitchFamily="18" charset="0"/>
                  <a:ea typeface="Cambria" panose="02040503050406030204" pitchFamily="18" charset="0"/>
                </a:rPr>
                <a:t>eam members in the Office of Continuous Improvement Support (OCIS) meet with program faculty to do a deep dive into other data sources and collaboratively develop distinct student-learner and program outcomes. </a:t>
              </a:r>
            </a:p>
          </p:txBody>
        </p:sp>
      </p:grpSp>
    </p:spTree>
    <p:extLst>
      <p:ext uri="{BB962C8B-B14F-4D97-AF65-F5344CB8AC3E}">
        <p14:creationId xmlns:p14="http://schemas.microsoft.com/office/powerpoint/2010/main" val="291572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0904-C275-4E8D-3394-345E0970E867}"/>
              </a:ext>
            </a:extLst>
          </p:cNvPr>
          <p:cNvSpPr>
            <a:spLocks noGrp="1"/>
          </p:cNvSpPr>
          <p:nvPr>
            <p:ph type="title"/>
          </p:nvPr>
        </p:nvSpPr>
        <p:spPr>
          <a:xfrm>
            <a:off x="838200" y="216038"/>
            <a:ext cx="10515600" cy="1325563"/>
          </a:xfrm>
        </p:spPr>
        <p:txBody>
          <a:bodyPr>
            <a:normAutofit/>
          </a:bodyPr>
          <a:lstStyle/>
          <a:p>
            <a:pPr algn="ctr"/>
            <a:r>
              <a:rPr lang="en-US" sz="2400" b="1" dirty="0">
                <a:solidFill>
                  <a:srgbClr val="002060"/>
                </a:solidFill>
                <a:effectLst/>
                <a:latin typeface="Cambria" panose="02040503050406030204" pitchFamily="18" charset="0"/>
                <a:ea typeface="Calibri" panose="020F0502020204030204" pitchFamily="34" charset="0"/>
              </a:rPr>
              <a:t>Advanced Graduate Programs Alumni Survey</a:t>
            </a:r>
            <a:br>
              <a:rPr lang="en-US" sz="2400" b="1" dirty="0">
                <a:solidFill>
                  <a:srgbClr val="002060"/>
                </a:solidFill>
                <a:effectLst/>
                <a:latin typeface="Cambria" panose="02040503050406030204" pitchFamily="18" charset="0"/>
                <a:ea typeface="Calibri" panose="020F0502020204030204" pitchFamily="34" charset="0"/>
              </a:rPr>
            </a:br>
            <a:endParaRPr lang="en-US" sz="2400" dirty="0">
              <a:highlight>
                <a:srgbClr val="00FF00"/>
              </a:highlight>
            </a:endParaRPr>
          </a:p>
        </p:txBody>
      </p:sp>
      <p:sp>
        <p:nvSpPr>
          <p:cNvPr id="3" name="Content Placeholder 2">
            <a:extLst>
              <a:ext uri="{FF2B5EF4-FFF2-40B4-BE49-F238E27FC236}">
                <a16:creationId xmlns:a16="http://schemas.microsoft.com/office/drawing/2014/main" id="{526C2AFD-F9A6-11CD-B15E-76B2748D17BA}"/>
              </a:ext>
            </a:extLst>
          </p:cNvPr>
          <p:cNvSpPr>
            <a:spLocks noGrp="1"/>
          </p:cNvSpPr>
          <p:nvPr>
            <p:ph idx="1"/>
          </p:nvPr>
        </p:nvSpPr>
        <p:spPr>
          <a:xfrm>
            <a:off x="838200" y="1451344"/>
            <a:ext cx="10515600" cy="4756244"/>
          </a:xfrm>
        </p:spPr>
        <p:txBody>
          <a:bodyPr>
            <a:normAutofit/>
          </a:bodyPr>
          <a:lstStyle/>
          <a:p>
            <a:pPr marL="0" indent="0">
              <a:buNone/>
            </a:pPr>
            <a:r>
              <a:rPr lang="en-US" sz="2400" b="1" dirty="0">
                <a:solidFill>
                  <a:srgbClr val="002060"/>
                </a:solidFill>
                <a:effectLst/>
                <a:latin typeface="Cambria" panose="02040503050406030204" pitchFamily="18" charset="0"/>
                <a:ea typeface="Cambria" panose="02040503050406030204" pitchFamily="18" charset="0"/>
              </a:rPr>
              <a:t>Psychometrically Speaking: Alumni Survey</a:t>
            </a:r>
            <a:endParaRPr lang="en-US" sz="2400" b="1" dirty="0">
              <a:solidFill>
                <a:srgbClr val="C00000"/>
              </a:solidFill>
              <a:effectLst/>
              <a:latin typeface="Cambria" panose="02040503050406030204" pitchFamily="18" charset="0"/>
              <a:ea typeface="Cambria" panose="02040503050406030204" pitchFamily="18" charset="0"/>
            </a:endParaRPr>
          </a:p>
          <a:p>
            <a:pPr marL="0" indent="0">
              <a:buNone/>
            </a:pPr>
            <a:r>
              <a:rPr lang="en-US" sz="1800" dirty="0">
                <a:solidFill>
                  <a:srgbClr val="002060"/>
                </a:solidFill>
                <a:effectLst/>
                <a:latin typeface="Cambria" panose="02040503050406030204" pitchFamily="18" charset="0"/>
                <a:ea typeface="Cambria" panose="02040503050406030204" pitchFamily="18" charset="0"/>
              </a:rPr>
              <a:t>Cronbach’s alpha was estimated to ranged from .</a:t>
            </a:r>
            <a:r>
              <a:rPr lang="en-US" sz="1800" dirty="0">
                <a:solidFill>
                  <a:srgbClr val="002060"/>
                </a:solidFill>
                <a:latin typeface="Cambria" panose="02040503050406030204" pitchFamily="18" charset="0"/>
                <a:ea typeface="Cambria" panose="02040503050406030204" pitchFamily="18" charset="0"/>
              </a:rPr>
              <a:t>70</a:t>
            </a:r>
            <a:r>
              <a:rPr lang="en-US" sz="1800" dirty="0">
                <a:solidFill>
                  <a:srgbClr val="002060"/>
                </a:solidFill>
                <a:effectLst/>
                <a:latin typeface="Cambria" panose="02040503050406030204" pitchFamily="18" charset="0"/>
                <a:ea typeface="Cambria" panose="02040503050406030204" pitchFamily="18" charset="0"/>
              </a:rPr>
              <a:t> to .96, suggesting an acceptable level of internal consistency across the six domains (reliability)</a:t>
            </a:r>
          </a:p>
          <a:p>
            <a:pPr marL="0" indent="0">
              <a:buNone/>
            </a:pPr>
            <a:r>
              <a:rPr lang="en-US" sz="1800" dirty="0">
                <a:solidFill>
                  <a:srgbClr val="002060"/>
                </a:solidFill>
                <a:latin typeface="Cambria" panose="02040503050406030204" pitchFamily="18" charset="0"/>
                <a:ea typeface="Cambria" panose="02040503050406030204" pitchFamily="18" charset="0"/>
              </a:rPr>
              <a:t>Correlations between CAEP domains ranged from .27 to .81 demonstrating some degree of construct validity of the inferences made based on these ratings</a:t>
            </a:r>
          </a:p>
          <a:p>
            <a:pPr marL="0" indent="0">
              <a:buNone/>
            </a:pPr>
            <a:endParaRPr lang="en-US" sz="1800" dirty="0">
              <a:solidFill>
                <a:srgbClr val="002060"/>
              </a:solidFill>
              <a:latin typeface="Cambria" panose="02040503050406030204" pitchFamily="18" charset="0"/>
              <a:ea typeface="Cambria" panose="02040503050406030204" pitchFamily="18" charset="0"/>
            </a:endParaRPr>
          </a:p>
          <a:p>
            <a:pPr marL="0" indent="0">
              <a:buNone/>
            </a:pPr>
            <a:endParaRPr lang="en-US" sz="2200" dirty="0">
              <a:solidFill>
                <a:srgbClr val="002060"/>
              </a:solidFill>
              <a:effectLst/>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D43FE36D-C2B2-713F-AE8A-37FBECE8967C}"/>
              </a:ext>
            </a:extLst>
          </p:cNvPr>
          <p:cNvGraphicFramePr>
            <a:graphicFrameLocks noGrp="1"/>
          </p:cNvGraphicFramePr>
          <p:nvPr>
            <p:extLst>
              <p:ext uri="{D42A27DB-BD31-4B8C-83A1-F6EECF244321}">
                <p14:modId xmlns:p14="http://schemas.microsoft.com/office/powerpoint/2010/main" val="3036290373"/>
              </p:ext>
            </p:extLst>
          </p:nvPr>
        </p:nvGraphicFramePr>
        <p:xfrm>
          <a:off x="838197" y="3274686"/>
          <a:ext cx="10515603" cy="3108859"/>
        </p:xfrm>
        <a:graphic>
          <a:graphicData uri="http://schemas.openxmlformats.org/drawingml/2006/table">
            <a:tbl>
              <a:tblPr/>
              <a:tblGrid>
                <a:gridCol w="3381573">
                  <a:extLst>
                    <a:ext uri="{9D8B030D-6E8A-4147-A177-3AD203B41FA5}">
                      <a16:colId xmlns:a16="http://schemas.microsoft.com/office/drawing/2014/main" val="4092867473"/>
                    </a:ext>
                  </a:extLst>
                </a:gridCol>
                <a:gridCol w="1189005">
                  <a:extLst>
                    <a:ext uri="{9D8B030D-6E8A-4147-A177-3AD203B41FA5}">
                      <a16:colId xmlns:a16="http://schemas.microsoft.com/office/drawing/2014/main" val="2777044467"/>
                    </a:ext>
                  </a:extLst>
                </a:gridCol>
                <a:gridCol w="1189005">
                  <a:extLst>
                    <a:ext uri="{9D8B030D-6E8A-4147-A177-3AD203B41FA5}">
                      <a16:colId xmlns:a16="http://schemas.microsoft.com/office/drawing/2014/main" val="1461871254"/>
                    </a:ext>
                  </a:extLst>
                </a:gridCol>
                <a:gridCol w="1189005">
                  <a:extLst>
                    <a:ext uri="{9D8B030D-6E8A-4147-A177-3AD203B41FA5}">
                      <a16:colId xmlns:a16="http://schemas.microsoft.com/office/drawing/2014/main" val="3367252484"/>
                    </a:ext>
                  </a:extLst>
                </a:gridCol>
                <a:gridCol w="1189005">
                  <a:extLst>
                    <a:ext uri="{9D8B030D-6E8A-4147-A177-3AD203B41FA5}">
                      <a16:colId xmlns:a16="http://schemas.microsoft.com/office/drawing/2014/main" val="3737185843"/>
                    </a:ext>
                  </a:extLst>
                </a:gridCol>
                <a:gridCol w="1189005">
                  <a:extLst>
                    <a:ext uri="{9D8B030D-6E8A-4147-A177-3AD203B41FA5}">
                      <a16:colId xmlns:a16="http://schemas.microsoft.com/office/drawing/2014/main" val="1293636249"/>
                    </a:ext>
                  </a:extLst>
                </a:gridCol>
                <a:gridCol w="1189005">
                  <a:extLst>
                    <a:ext uri="{9D8B030D-6E8A-4147-A177-3AD203B41FA5}">
                      <a16:colId xmlns:a16="http://schemas.microsoft.com/office/drawing/2014/main" val="3156539604"/>
                    </a:ext>
                  </a:extLst>
                </a:gridCol>
              </a:tblGrid>
              <a:tr h="163624">
                <a:tc gridSpan="7">
                  <a:txBody>
                    <a:bodyPr/>
                    <a:lstStyle/>
                    <a:p>
                      <a:pPr algn="ctr" fontAlgn="t"/>
                      <a:r>
                        <a:rPr lang="en-US" sz="900" b="1" i="0" u="none" strike="noStrike">
                          <a:solidFill>
                            <a:srgbClr val="002060"/>
                          </a:solidFill>
                          <a:effectLst/>
                          <a:latin typeface="Cambria" panose="02040503050406030204" pitchFamily="18" charset="0"/>
                        </a:rPr>
                        <a:t>Pearson Correlation Coefficients N=41</a:t>
                      </a:r>
                    </a:p>
                  </a:txBody>
                  <a:tcPr marL="8181" marR="8181" marT="8181" marB="0">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6399052"/>
                  </a:ext>
                </a:extLst>
              </a:tr>
              <a:tr h="163624">
                <a:tc gridSpan="7">
                  <a:txBody>
                    <a:bodyPr/>
                    <a:lstStyle/>
                    <a:p>
                      <a:pPr algn="ctr" fontAlgn="t"/>
                      <a:r>
                        <a:rPr lang="en-US" sz="900" b="1" i="0" u="none" strike="noStrike">
                          <a:solidFill>
                            <a:srgbClr val="002060"/>
                          </a:solidFill>
                          <a:effectLst/>
                          <a:latin typeface="Cambria" panose="02040503050406030204" pitchFamily="18" charset="0"/>
                        </a:rPr>
                        <a:t>Prob &gt; |r| under H0: Rho=0</a:t>
                      </a:r>
                    </a:p>
                  </a:txBody>
                  <a:tcPr marL="8181" marR="8181" marT="8181" marB="0">
                    <a:lnL w="12700" cap="flat" cmpd="sng" algn="ctr">
                      <a:solidFill>
                        <a:srgbClr val="C1C1C1"/>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8228130"/>
                  </a:ext>
                </a:extLst>
              </a:tr>
              <a:tr h="171806">
                <a:tc gridSpan="7">
                  <a:txBody>
                    <a:bodyPr/>
                    <a:lstStyle/>
                    <a:p>
                      <a:pPr algn="ctr" fontAlgn="t"/>
                      <a:r>
                        <a:rPr lang="en-US" sz="900" b="1" i="0" u="none" strike="noStrike">
                          <a:solidFill>
                            <a:srgbClr val="002060"/>
                          </a:solidFill>
                          <a:effectLst/>
                          <a:latin typeface="Cambria" panose="02040503050406030204" pitchFamily="18" charset="0"/>
                        </a:rPr>
                        <a:t> </a:t>
                      </a:r>
                    </a:p>
                  </a:txBody>
                  <a:tcPr marL="8181" marR="8181" marT="8181" marB="0">
                    <a:lnL w="12700" cap="flat" cmpd="sng" algn="ctr">
                      <a:solidFill>
                        <a:srgbClr val="C1C1C1"/>
                      </a:solidFill>
                      <a:prstDash val="solid"/>
                      <a:round/>
                      <a:headEnd type="none" w="med" len="med"/>
                      <a:tailEnd type="none" w="med" len="med"/>
                    </a:lnL>
                    <a:lnR>
                      <a:noFill/>
                    </a:lnR>
                    <a:lnT>
                      <a:noFill/>
                    </a:lnT>
                    <a:lnB w="12700" cap="flat" cmpd="sng" algn="ctr">
                      <a:solidFill>
                        <a:srgbClr val="00206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3657460"/>
                  </a:ext>
                </a:extLst>
              </a:tr>
              <a:tr h="163624">
                <a:tc>
                  <a:txBody>
                    <a:bodyPr/>
                    <a:lstStyle/>
                    <a:p>
                      <a:pPr algn="l" fontAlgn="t"/>
                      <a:r>
                        <a:rPr lang="en-US" sz="900" b="1" i="0" u="none" strike="noStrike">
                          <a:solidFill>
                            <a:srgbClr val="002060"/>
                          </a:solidFill>
                          <a:effectLst/>
                          <a:latin typeface="Cambria" panose="02040503050406030204" pitchFamily="18" charset="0"/>
                        </a:rPr>
                        <a:t> </a:t>
                      </a:r>
                    </a:p>
                  </a:txBody>
                  <a:tcPr marL="8181" marR="8181" marT="8181"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ctr" fontAlgn="t"/>
                      <a:r>
                        <a:rPr lang="en-US" sz="900" b="1" i="0" u="none" strike="noStrike">
                          <a:solidFill>
                            <a:srgbClr val="002060"/>
                          </a:solidFill>
                          <a:effectLst/>
                          <a:latin typeface="Cambria" panose="02040503050406030204" pitchFamily="18" charset="0"/>
                        </a:rPr>
                        <a:t>Domain 1</a:t>
                      </a:r>
                    </a:p>
                  </a:txBody>
                  <a:tcPr marL="8181" marR="8181" marT="8181"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ctr" fontAlgn="t"/>
                      <a:r>
                        <a:rPr lang="en-US" sz="900" b="1" i="0" u="none" strike="noStrike">
                          <a:solidFill>
                            <a:srgbClr val="002060"/>
                          </a:solidFill>
                          <a:effectLst/>
                          <a:latin typeface="Cambria" panose="02040503050406030204" pitchFamily="18" charset="0"/>
                        </a:rPr>
                        <a:t>Domain 2</a:t>
                      </a:r>
                    </a:p>
                  </a:txBody>
                  <a:tcPr marL="8181" marR="8181" marT="8181"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ctr" fontAlgn="t"/>
                      <a:r>
                        <a:rPr lang="en-US" sz="900" b="1" i="0" u="none" strike="noStrike">
                          <a:solidFill>
                            <a:srgbClr val="002060"/>
                          </a:solidFill>
                          <a:effectLst/>
                          <a:latin typeface="Cambria" panose="02040503050406030204" pitchFamily="18" charset="0"/>
                        </a:rPr>
                        <a:t>Domain 3</a:t>
                      </a:r>
                    </a:p>
                  </a:txBody>
                  <a:tcPr marL="8181" marR="8181" marT="8181"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ctr" fontAlgn="t"/>
                      <a:r>
                        <a:rPr lang="en-US" sz="900" b="1" i="0" u="none" strike="noStrike">
                          <a:solidFill>
                            <a:srgbClr val="002060"/>
                          </a:solidFill>
                          <a:effectLst/>
                          <a:latin typeface="Cambria" panose="02040503050406030204" pitchFamily="18" charset="0"/>
                        </a:rPr>
                        <a:t>Domain 4</a:t>
                      </a:r>
                    </a:p>
                  </a:txBody>
                  <a:tcPr marL="8181" marR="8181" marT="8181"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ctr" fontAlgn="t"/>
                      <a:r>
                        <a:rPr lang="en-US" sz="900" b="1" i="0" u="none" strike="noStrike">
                          <a:solidFill>
                            <a:srgbClr val="002060"/>
                          </a:solidFill>
                          <a:effectLst/>
                          <a:latin typeface="Cambria" panose="02040503050406030204" pitchFamily="18" charset="0"/>
                        </a:rPr>
                        <a:t>Domain 5</a:t>
                      </a:r>
                    </a:p>
                  </a:txBody>
                  <a:tcPr marL="8181" marR="8181" marT="8181"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ctr" fontAlgn="t"/>
                      <a:r>
                        <a:rPr lang="en-US" sz="900" b="1" i="0" u="none" strike="noStrike">
                          <a:solidFill>
                            <a:srgbClr val="002060"/>
                          </a:solidFill>
                          <a:effectLst/>
                          <a:latin typeface="Cambria" panose="02040503050406030204" pitchFamily="18" charset="0"/>
                        </a:rPr>
                        <a:t>Domain 6</a:t>
                      </a:r>
                    </a:p>
                  </a:txBody>
                  <a:tcPr marL="8181" marR="8181" marT="8181" marB="0">
                    <a:lnL>
                      <a:noFill/>
                    </a:lnL>
                    <a:lnR>
                      <a:noFill/>
                    </a:lnR>
                    <a:lnT w="12700" cap="flat" cmpd="sng" algn="ctr">
                      <a:solidFill>
                        <a:srgbClr val="002060"/>
                      </a:solidFill>
                      <a:prstDash val="solid"/>
                      <a:round/>
                      <a:headEnd type="none" w="med" len="med"/>
                      <a:tailEnd type="none" w="med" len="med"/>
                    </a:lnT>
                    <a:lnB>
                      <a:noFill/>
                    </a:lnB>
                    <a:noFill/>
                  </a:tcPr>
                </a:tc>
                <a:extLst>
                  <a:ext uri="{0D108BD9-81ED-4DB2-BD59-A6C34878D82A}">
                    <a16:rowId xmlns:a16="http://schemas.microsoft.com/office/drawing/2014/main" val="561104519"/>
                  </a:ext>
                </a:extLst>
              </a:tr>
              <a:tr h="474511">
                <a:tc>
                  <a:txBody>
                    <a:bodyPr/>
                    <a:lstStyle/>
                    <a:p>
                      <a:pPr algn="l" fontAlgn="t"/>
                      <a:r>
                        <a:rPr lang="en-US" sz="900" b="1" i="0" u="none" strike="noStrike">
                          <a:solidFill>
                            <a:srgbClr val="002060"/>
                          </a:solidFill>
                          <a:effectLst/>
                          <a:latin typeface="Cambria" panose="02040503050406030204" pitchFamily="18" charset="0"/>
                        </a:rPr>
                        <a:t> </a:t>
                      </a:r>
                    </a:p>
                  </a:txBody>
                  <a:tcPr marL="8181" marR="8181" marT="8181"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r>
                        <a:rPr lang="en-US" sz="900" b="1" i="0" u="none" strike="noStrike">
                          <a:solidFill>
                            <a:srgbClr val="002060"/>
                          </a:solidFill>
                          <a:effectLst/>
                          <a:latin typeface="Cambria" panose="02040503050406030204" pitchFamily="18" charset="0"/>
                        </a:rPr>
                        <a:t> Applications of data literacy</a:t>
                      </a:r>
                    </a:p>
                  </a:txBody>
                  <a:tcPr marL="8181" marR="8181" marT="8181"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r>
                        <a:rPr lang="en-US" sz="900" b="1" i="0" u="none" strike="noStrike">
                          <a:solidFill>
                            <a:srgbClr val="002060"/>
                          </a:solidFill>
                          <a:effectLst/>
                          <a:latin typeface="Cambria" panose="02040503050406030204" pitchFamily="18" charset="0"/>
                        </a:rPr>
                        <a:t>Use of research</a:t>
                      </a:r>
                    </a:p>
                  </a:txBody>
                  <a:tcPr marL="8181" marR="8181" marT="8181"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r>
                        <a:rPr lang="en-US" sz="900" b="1" i="0" u="none" strike="noStrike">
                          <a:solidFill>
                            <a:srgbClr val="002060"/>
                          </a:solidFill>
                          <a:effectLst/>
                          <a:latin typeface="Cambria" panose="02040503050406030204" pitchFamily="18" charset="0"/>
                        </a:rPr>
                        <a:t>Data analysis for supportive environments</a:t>
                      </a:r>
                    </a:p>
                  </a:txBody>
                  <a:tcPr marL="8181" marR="8181" marT="8181"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r>
                        <a:rPr lang="en-US" sz="900" b="1" i="0" u="none" strike="noStrike">
                          <a:solidFill>
                            <a:srgbClr val="002060"/>
                          </a:solidFill>
                          <a:effectLst/>
                          <a:latin typeface="Cambria" panose="02040503050406030204" pitchFamily="18" charset="0"/>
                        </a:rPr>
                        <a:t>Collaboration</a:t>
                      </a:r>
                    </a:p>
                  </a:txBody>
                  <a:tcPr marL="8181" marR="8181" marT="8181"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r>
                        <a:rPr lang="en-US" sz="900" b="1" i="0" u="none" strike="noStrike">
                          <a:solidFill>
                            <a:srgbClr val="002060"/>
                          </a:solidFill>
                          <a:effectLst/>
                          <a:latin typeface="Cambria" panose="02040503050406030204" pitchFamily="18" charset="0"/>
                        </a:rPr>
                        <a:t>Applications of technology</a:t>
                      </a:r>
                    </a:p>
                  </a:txBody>
                  <a:tcPr marL="8181" marR="8181" marT="8181"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r>
                        <a:rPr lang="en-US" sz="900" b="1" i="0" u="none" strike="noStrike">
                          <a:solidFill>
                            <a:srgbClr val="002060"/>
                          </a:solidFill>
                          <a:effectLst/>
                          <a:latin typeface="Cambria" panose="02040503050406030204" pitchFamily="18" charset="0"/>
                        </a:rPr>
                        <a:t> Ethics</a:t>
                      </a:r>
                    </a:p>
                  </a:txBody>
                  <a:tcPr marL="8181" marR="8181" marT="8181" marB="0">
                    <a:lnL>
                      <a:noFill/>
                    </a:lnL>
                    <a:lnR>
                      <a:noFill/>
                    </a:lnR>
                    <a:lnT>
                      <a:noFill/>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671091336"/>
                  </a:ext>
                </a:extLst>
              </a:tr>
              <a:tr h="163624">
                <a:tc>
                  <a:txBody>
                    <a:bodyPr/>
                    <a:lstStyle/>
                    <a:p>
                      <a:pPr algn="l" fontAlgn="t"/>
                      <a:r>
                        <a:rPr lang="en-US" sz="900" b="1" i="0" u="none" strike="noStrike">
                          <a:solidFill>
                            <a:srgbClr val="002060"/>
                          </a:solidFill>
                          <a:effectLst/>
                          <a:latin typeface="Cambria" panose="02040503050406030204" pitchFamily="18" charset="0"/>
                        </a:rPr>
                        <a:t>Domain 1: Applications of data literacy</a:t>
                      </a:r>
                    </a:p>
                  </a:txBody>
                  <a:tcPr marL="8181" marR="8181" marT="8181"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r>
                        <a:rPr lang="en-US" sz="900" b="0" i="0" u="none" strike="noStrike">
                          <a:solidFill>
                            <a:srgbClr val="000000"/>
                          </a:solidFill>
                          <a:effectLst/>
                          <a:latin typeface="Cambria" panose="02040503050406030204" pitchFamily="18" charset="0"/>
                        </a:rPr>
                        <a:t>1.00</a:t>
                      </a:r>
                    </a:p>
                  </a:txBody>
                  <a:tcPr marL="8181" marR="8181" marT="8181"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w="12700" cap="flat" cmpd="sng" algn="ctr">
                      <a:solidFill>
                        <a:srgbClr val="002060"/>
                      </a:solidFill>
                      <a:prstDash val="solid"/>
                      <a:round/>
                      <a:headEnd type="none" w="med" len="med"/>
                      <a:tailEnd type="none" w="med" len="med"/>
                    </a:lnT>
                    <a:lnB>
                      <a:noFill/>
                    </a:lnB>
                    <a:noFill/>
                  </a:tcPr>
                </a:tc>
                <a:extLst>
                  <a:ext uri="{0D108BD9-81ED-4DB2-BD59-A6C34878D82A}">
                    <a16:rowId xmlns:a16="http://schemas.microsoft.com/office/drawing/2014/main" val="3271514070"/>
                  </a:ext>
                </a:extLst>
              </a:tr>
              <a:tr h="163624">
                <a:tc>
                  <a:txBody>
                    <a:bodyPr/>
                    <a:lstStyle/>
                    <a:p>
                      <a:pPr algn="l" fontAlgn="t"/>
                      <a:endParaRPr lang="en-US" sz="900" b="1" i="0" u="none" strike="noStrike">
                        <a:solidFill>
                          <a:srgbClr val="00206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extLst>
                  <a:ext uri="{0D108BD9-81ED-4DB2-BD59-A6C34878D82A}">
                    <a16:rowId xmlns:a16="http://schemas.microsoft.com/office/drawing/2014/main" val="1956015102"/>
                  </a:ext>
                </a:extLst>
              </a:tr>
              <a:tr h="163624">
                <a:tc>
                  <a:txBody>
                    <a:bodyPr/>
                    <a:lstStyle/>
                    <a:p>
                      <a:pPr algn="l" fontAlgn="t"/>
                      <a:r>
                        <a:rPr lang="en-US" sz="900" b="1" i="0" u="none" strike="noStrike">
                          <a:solidFill>
                            <a:srgbClr val="002060"/>
                          </a:solidFill>
                          <a:effectLst/>
                          <a:latin typeface="Cambria" panose="02040503050406030204" pitchFamily="18" charset="0"/>
                        </a:rPr>
                        <a:t>Domain 2: Use of research</a:t>
                      </a:r>
                    </a:p>
                  </a:txBody>
                  <a:tcPr marL="8181" marR="8181" marT="8181" marB="0">
                    <a:lnL>
                      <a:noFill/>
                    </a:lnL>
                    <a:lnR>
                      <a:noFill/>
                    </a:lnR>
                    <a:lnT>
                      <a:noFill/>
                    </a:lnT>
                    <a:lnB>
                      <a:noFill/>
                    </a:lnB>
                    <a:noFill/>
                  </a:tcPr>
                </a:tc>
                <a:tc>
                  <a:txBody>
                    <a:bodyPr/>
                    <a:lstStyle/>
                    <a:p>
                      <a:pPr algn="r" fontAlgn="t"/>
                      <a:r>
                        <a:rPr lang="en-US" sz="900" b="0" i="0" u="none" strike="noStrike">
                          <a:solidFill>
                            <a:srgbClr val="000000"/>
                          </a:solidFill>
                          <a:effectLst/>
                          <a:latin typeface="Cambria" panose="02040503050406030204" pitchFamily="18" charset="0"/>
                        </a:rPr>
                        <a:t>0.46</a:t>
                      </a:r>
                    </a:p>
                  </a:txBody>
                  <a:tcPr marL="8181" marR="8181" marT="8181" marB="0">
                    <a:lnL>
                      <a:noFill/>
                    </a:lnL>
                    <a:lnR>
                      <a:noFill/>
                    </a:lnR>
                    <a:lnT>
                      <a:noFill/>
                    </a:lnT>
                    <a:lnB>
                      <a:noFill/>
                    </a:lnB>
                    <a:solidFill>
                      <a:srgbClr val="FCBF7B"/>
                    </a:solidFill>
                  </a:tcPr>
                </a:tc>
                <a:tc>
                  <a:txBody>
                    <a:bodyPr/>
                    <a:lstStyle/>
                    <a:p>
                      <a:pPr algn="r" fontAlgn="t"/>
                      <a:r>
                        <a:rPr lang="en-US" sz="900" b="0" i="0" u="none" strike="noStrike">
                          <a:solidFill>
                            <a:srgbClr val="000000"/>
                          </a:solidFill>
                          <a:effectLst/>
                          <a:latin typeface="Cambria" panose="02040503050406030204" pitchFamily="18" charset="0"/>
                        </a:rPr>
                        <a:t>1.00</a:t>
                      </a: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extLst>
                  <a:ext uri="{0D108BD9-81ED-4DB2-BD59-A6C34878D82A}">
                    <a16:rowId xmlns:a16="http://schemas.microsoft.com/office/drawing/2014/main" val="3018239372"/>
                  </a:ext>
                </a:extLst>
              </a:tr>
              <a:tr h="163624">
                <a:tc>
                  <a:txBody>
                    <a:bodyPr/>
                    <a:lstStyle/>
                    <a:p>
                      <a:pPr algn="l" fontAlgn="t"/>
                      <a:endParaRPr lang="en-US" sz="900" b="1" i="0" u="none" strike="noStrike">
                        <a:solidFill>
                          <a:srgbClr val="00206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r>
                        <a:rPr lang="en-US" sz="900" b="0" i="0" u="none" strike="noStrike">
                          <a:solidFill>
                            <a:srgbClr val="000000"/>
                          </a:solidFill>
                          <a:effectLst/>
                          <a:latin typeface="Cambria" panose="02040503050406030204" pitchFamily="18" charset="0"/>
                        </a:rPr>
                        <a:t>0.00</a:t>
                      </a: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extLst>
                  <a:ext uri="{0D108BD9-81ED-4DB2-BD59-A6C34878D82A}">
                    <a16:rowId xmlns:a16="http://schemas.microsoft.com/office/drawing/2014/main" val="3546163475"/>
                  </a:ext>
                </a:extLst>
              </a:tr>
              <a:tr h="163624">
                <a:tc>
                  <a:txBody>
                    <a:bodyPr/>
                    <a:lstStyle/>
                    <a:p>
                      <a:pPr algn="l" fontAlgn="t"/>
                      <a:r>
                        <a:rPr lang="en-US" sz="900" b="1" i="0" u="none" strike="noStrike">
                          <a:solidFill>
                            <a:srgbClr val="002060"/>
                          </a:solidFill>
                          <a:effectLst/>
                          <a:latin typeface="Cambria" panose="02040503050406030204" pitchFamily="18" charset="0"/>
                        </a:rPr>
                        <a:t>Domain 3: Data analysis for supportive environments</a:t>
                      </a:r>
                    </a:p>
                  </a:txBody>
                  <a:tcPr marL="8181" marR="8181" marT="8181" marB="0">
                    <a:lnL>
                      <a:noFill/>
                    </a:lnL>
                    <a:lnR>
                      <a:noFill/>
                    </a:lnR>
                    <a:lnT>
                      <a:noFill/>
                    </a:lnT>
                    <a:lnB>
                      <a:noFill/>
                    </a:lnB>
                    <a:noFill/>
                  </a:tcPr>
                </a:tc>
                <a:tc>
                  <a:txBody>
                    <a:bodyPr/>
                    <a:lstStyle/>
                    <a:p>
                      <a:pPr algn="r" fontAlgn="t"/>
                      <a:r>
                        <a:rPr lang="en-US" sz="900" b="0" i="0" u="none" strike="noStrike">
                          <a:solidFill>
                            <a:srgbClr val="000000"/>
                          </a:solidFill>
                          <a:effectLst/>
                          <a:latin typeface="Cambria" panose="02040503050406030204" pitchFamily="18" charset="0"/>
                        </a:rPr>
                        <a:t>0.73</a:t>
                      </a:r>
                    </a:p>
                  </a:txBody>
                  <a:tcPr marL="8181" marR="8181" marT="8181" marB="0">
                    <a:lnL>
                      <a:noFill/>
                    </a:lnL>
                    <a:lnR>
                      <a:noFill/>
                    </a:lnR>
                    <a:lnT>
                      <a:noFill/>
                    </a:lnT>
                    <a:lnB>
                      <a:noFill/>
                    </a:lnB>
                    <a:solidFill>
                      <a:srgbClr val="95CD7E"/>
                    </a:solidFill>
                  </a:tcPr>
                </a:tc>
                <a:tc>
                  <a:txBody>
                    <a:bodyPr/>
                    <a:lstStyle/>
                    <a:p>
                      <a:pPr algn="r" fontAlgn="t"/>
                      <a:r>
                        <a:rPr lang="en-US" sz="900" b="0" i="0" u="none" strike="noStrike">
                          <a:solidFill>
                            <a:srgbClr val="000000"/>
                          </a:solidFill>
                          <a:effectLst/>
                          <a:latin typeface="Cambria" panose="02040503050406030204" pitchFamily="18" charset="0"/>
                        </a:rPr>
                        <a:t>0.63</a:t>
                      </a:r>
                    </a:p>
                  </a:txBody>
                  <a:tcPr marL="8181" marR="8181" marT="8181" marB="0">
                    <a:lnL>
                      <a:noFill/>
                    </a:lnL>
                    <a:lnR>
                      <a:noFill/>
                    </a:lnR>
                    <a:lnT>
                      <a:noFill/>
                    </a:lnT>
                    <a:lnB>
                      <a:noFill/>
                    </a:lnB>
                    <a:solidFill>
                      <a:srgbClr val="CDDD82"/>
                    </a:solidFill>
                  </a:tcPr>
                </a:tc>
                <a:tc>
                  <a:txBody>
                    <a:bodyPr/>
                    <a:lstStyle/>
                    <a:p>
                      <a:pPr algn="r" fontAlgn="t"/>
                      <a:r>
                        <a:rPr lang="en-US" sz="900" b="0" i="0" u="none" strike="noStrike">
                          <a:solidFill>
                            <a:srgbClr val="000000"/>
                          </a:solidFill>
                          <a:effectLst/>
                          <a:latin typeface="Cambria" panose="02040503050406030204" pitchFamily="18" charset="0"/>
                        </a:rPr>
                        <a:t>1.00</a:t>
                      </a: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extLst>
                  <a:ext uri="{0D108BD9-81ED-4DB2-BD59-A6C34878D82A}">
                    <a16:rowId xmlns:a16="http://schemas.microsoft.com/office/drawing/2014/main" val="2121292881"/>
                  </a:ext>
                </a:extLst>
              </a:tr>
              <a:tr h="163624">
                <a:tc>
                  <a:txBody>
                    <a:bodyPr/>
                    <a:lstStyle/>
                    <a:p>
                      <a:pPr algn="l" fontAlgn="t"/>
                      <a:endParaRPr lang="en-US" sz="900" b="1" i="0" u="none" strike="noStrike">
                        <a:solidFill>
                          <a:srgbClr val="00206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r>
                        <a:rPr lang="en-US" sz="900" b="0" i="0" u="none" strike="noStrike">
                          <a:solidFill>
                            <a:srgbClr val="000000"/>
                          </a:solidFill>
                          <a:effectLst/>
                          <a:latin typeface="Cambria" panose="02040503050406030204" pitchFamily="18" charset="0"/>
                        </a:rPr>
                        <a:t>&lt;.0001</a:t>
                      </a:r>
                    </a:p>
                  </a:txBody>
                  <a:tcPr marL="8181" marR="8181" marT="8181" marB="0">
                    <a:lnL>
                      <a:noFill/>
                    </a:lnL>
                    <a:lnR>
                      <a:noFill/>
                    </a:lnR>
                    <a:lnT>
                      <a:noFill/>
                    </a:lnT>
                    <a:lnB>
                      <a:noFill/>
                    </a:lnB>
                    <a:noFill/>
                  </a:tcPr>
                </a:tc>
                <a:tc>
                  <a:txBody>
                    <a:bodyPr/>
                    <a:lstStyle/>
                    <a:p>
                      <a:pPr algn="r" fontAlgn="t"/>
                      <a:r>
                        <a:rPr lang="en-US" sz="900" b="0" i="0" u="none" strike="noStrike">
                          <a:solidFill>
                            <a:srgbClr val="000000"/>
                          </a:solidFill>
                          <a:effectLst/>
                          <a:latin typeface="Cambria" panose="02040503050406030204" pitchFamily="18" charset="0"/>
                        </a:rPr>
                        <a:t>&lt;.0001</a:t>
                      </a: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extLst>
                  <a:ext uri="{0D108BD9-81ED-4DB2-BD59-A6C34878D82A}">
                    <a16:rowId xmlns:a16="http://schemas.microsoft.com/office/drawing/2014/main" val="4075362152"/>
                  </a:ext>
                </a:extLst>
              </a:tr>
              <a:tr h="163624">
                <a:tc>
                  <a:txBody>
                    <a:bodyPr/>
                    <a:lstStyle/>
                    <a:p>
                      <a:pPr algn="l" fontAlgn="t"/>
                      <a:r>
                        <a:rPr lang="en-US" sz="900" b="1" i="0" u="none" strike="noStrike">
                          <a:solidFill>
                            <a:srgbClr val="002060"/>
                          </a:solidFill>
                          <a:effectLst/>
                          <a:latin typeface="Cambria" panose="02040503050406030204" pitchFamily="18" charset="0"/>
                        </a:rPr>
                        <a:t>Domain 4: Collaboration</a:t>
                      </a:r>
                    </a:p>
                  </a:txBody>
                  <a:tcPr marL="8181" marR="8181" marT="8181" marB="0">
                    <a:lnL>
                      <a:noFill/>
                    </a:lnL>
                    <a:lnR>
                      <a:noFill/>
                    </a:lnR>
                    <a:lnT>
                      <a:noFill/>
                    </a:lnT>
                    <a:lnB>
                      <a:noFill/>
                    </a:lnB>
                    <a:noFill/>
                  </a:tcPr>
                </a:tc>
                <a:tc>
                  <a:txBody>
                    <a:bodyPr/>
                    <a:lstStyle/>
                    <a:p>
                      <a:pPr algn="r" fontAlgn="t"/>
                      <a:r>
                        <a:rPr lang="en-US" sz="900" b="0" i="0" u="none" strike="noStrike">
                          <a:solidFill>
                            <a:srgbClr val="000000"/>
                          </a:solidFill>
                          <a:effectLst/>
                          <a:latin typeface="Cambria" panose="02040503050406030204" pitchFamily="18" charset="0"/>
                        </a:rPr>
                        <a:t>0.58</a:t>
                      </a:r>
                    </a:p>
                  </a:txBody>
                  <a:tcPr marL="8181" marR="8181" marT="8181" marB="0">
                    <a:lnL>
                      <a:noFill/>
                    </a:lnL>
                    <a:lnR>
                      <a:noFill/>
                    </a:lnR>
                    <a:lnT>
                      <a:noFill/>
                    </a:lnT>
                    <a:lnB>
                      <a:noFill/>
                    </a:lnB>
                    <a:solidFill>
                      <a:srgbClr val="EFE784"/>
                    </a:solidFill>
                  </a:tcPr>
                </a:tc>
                <a:tc>
                  <a:txBody>
                    <a:bodyPr/>
                    <a:lstStyle/>
                    <a:p>
                      <a:pPr algn="r" fontAlgn="t"/>
                      <a:r>
                        <a:rPr lang="en-US" sz="900" b="0" i="0" u="none" strike="noStrike">
                          <a:solidFill>
                            <a:srgbClr val="000000"/>
                          </a:solidFill>
                          <a:effectLst/>
                          <a:latin typeface="Cambria" panose="02040503050406030204" pitchFamily="18" charset="0"/>
                        </a:rPr>
                        <a:t>0.27</a:t>
                      </a:r>
                    </a:p>
                  </a:txBody>
                  <a:tcPr marL="8181" marR="8181" marT="8181" marB="0">
                    <a:lnL>
                      <a:noFill/>
                    </a:lnL>
                    <a:lnR>
                      <a:noFill/>
                    </a:lnR>
                    <a:lnT>
                      <a:noFill/>
                    </a:lnT>
                    <a:lnB>
                      <a:noFill/>
                    </a:lnB>
                    <a:solidFill>
                      <a:srgbClr val="F8696B"/>
                    </a:solidFill>
                  </a:tcPr>
                </a:tc>
                <a:tc>
                  <a:txBody>
                    <a:bodyPr/>
                    <a:lstStyle/>
                    <a:p>
                      <a:pPr algn="r" fontAlgn="t"/>
                      <a:r>
                        <a:rPr lang="en-US" sz="900" b="0" i="0" u="none" strike="noStrike">
                          <a:solidFill>
                            <a:srgbClr val="000000"/>
                          </a:solidFill>
                          <a:effectLst/>
                          <a:latin typeface="Cambria" panose="02040503050406030204" pitchFamily="18" charset="0"/>
                        </a:rPr>
                        <a:t>0.52</a:t>
                      </a:r>
                    </a:p>
                  </a:txBody>
                  <a:tcPr marL="8181" marR="8181" marT="8181" marB="0">
                    <a:lnL>
                      <a:noFill/>
                    </a:lnL>
                    <a:lnR>
                      <a:noFill/>
                    </a:lnR>
                    <a:lnT>
                      <a:noFill/>
                    </a:lnT>
                    <a:lnB>
                      <a:noFill/>
                    </a:lnB>
                    <a:solidFill>
                      <a:srgbClr val="FEDB81"/>
                    </a:solidFill>
                  </a:tcPr>
                </a:tc>
                <a:tc>
                  <a:txBody>
                    <a:bodyPr/>
                    <a:lstStyle/>
                    <a:p>
                      <a:pPr algn="r" fontAlgn="t"/>
                      <a:r>
                        <a:rPr lang="en-US" sz="900" b="0" i="0" u="none" strike="noStrike">
                          <a:solidFill>
                            <a:srgbClr val="000000"/>
                          </a:solidFill>
                          <a:effectLst/>
                          <a:latin typeface="Cambria" panose="02040503050406030204" pitchFamily="18" charset="0"/>
                        </a:rPr>
                        <a:t>1.00</a:t>
                      </a: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extLst>
                  <a:ext uri="{0D108BD9-81ED-4DB2-BD59-A6C34878D82A}">
                    <a16:rowId xmlns:a16="http://schemas.microsoft.com/office/drawing/2014/main" val="3046922600"/>
                  </a:ext>
                </a:extLst>
              </a:tr>
              <a:tr h="163624">
                <a:tc>
                  <a:txBody>
                    <a:bodyPr/>
                    <a:lstStyle/>
                    <a:p>
                      <a:pPr algn="l" fontAlgn="t"/>
                      <a:endParaRPr lang="en-US" sz="900" b="1" i="0" u="none" strike="noStrike">
                        <a:solidFill>
                          <a:srgbClr val="00206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r>
                        <a:rPr lang="en-US" sz="900" b="0" i="0" u="none" strike="noStrike">
                          <a:solidFill>
                            <a:srgbClr val="000000"/>
                          </a:solidFill>
                          <a:effectLst/>
                          <a:latin typeface="Cambria" panose="02040503050406030204" pitchFamily="18" charset="0"/>
                        </a:rPr>
                        <a:t>&lt;.0001</a:t>
                      </a:r>
                    </a:p>
                  </a:txBody>
                  <a:tcPr marL="8181" marR="8181" marT="8181" marB="0">
                    <a:lnL>
                      <a:noFill/>
                    </a:lnL>
                    <a:lnR>
                      <a:noFill/>
                    </a:lnR>
                    <a:lnT>
                      <a:noFill/>
                    </a:lnT>
                    <a:lnB>
                      <a:noFill/>
                    </a:lnB>
                    <a:noFill/>
                  </a:tcPr>
                </a:tc>
                <a:tc>
                  <a:txBody>
                    <a:bodyPr/>
                    <a:lstStyle/>
                    <a:p>
                      <a:pPr algn="r" fontAlgn="t"/>
                      <a:r>
                        <a:rPr lang="en-US" sz="900" b="0" i="0" u="none" strike="noStrike">
                          <a:solidFill>
                            <a:srgbClr val="000000"/>
                          </a:solidFill>
                          <a:effectLst/>
                          <a:latin typeface="Cambria" panose="02040503050406030204" pitchFamily="18" charset="0"/>
                        </a:rPr>
                        <a:t>0.09</a:t>
                      </a:r>
                    </a:p>
                  </a:txBody>
                  <a:tcPr marL="8181" marR="8181" marT="8181" marB="0">
                    <a:lnL>
                      <a:noFill/>
                    </a:lnL>
                    <a:lnR>
                      <a:noFill/>
                    </a:lnR>
                    <a:lnT>
                      <a:noFill/>
                    </a:lnT>
                    <a:lnB>
                      <a:noFill/>
                    </a:lnB>
                    <a:noFill/>
                  </a:tcPr>
                </a:tc>
                <a:tc>
                  <a:txBody>
                    <a:bodyPr/>
                    <a:lstStyle/>
                    <a:p>
                      <a:pPr algn="r" fontAlgn="t"/>
                      <a:r>
                        <a:rPr lang="en-US" sz="900" b="0" i="0" u="none" strike="noStrike">
                          <a:solidFill>
                            <a:srgbClr val="000000"/>
                          </a:solidFill>
                          <a:effectLst/>
                          <a:latin typeface="Cambria" panose="02040503050406030204" pitchFamily="18" charset="0"/>
                        </a:rPr>
                        <a:t>0.00</a:t>
                      </a:r>
                    </a:p>
                  </a:txBody>
                  <a:tcPr marL="8181" marR="8181" marT="8181" marB="0">
                    <a:lnL>
                      <a:noFill/>
                    </a:lnL>
                    <a:lnR>
                      <a:noFill/>
                    </a:lnR>
                    <a:lnT>
                      <a:noFill/>
                    </a:lnT>
                    <a:lnB>
                      <a:noFill/>
                    </a:lnB>
                    <a:noFill/>
                  </a:tcPr>
                </a:tc>
                <a:tc>
                  <a:txBody>
                    <a:bodyPr/>
                    <a:lstStyle/>
                    <a:p>
                      <a:pPr algn="l" fontAlgn="b"/>
                      <a:endParaRPr lang="en-US" sz="900" b="0" i="0" u="none" strike="noStrike">
                        <a:solidFill>
                          <a:srgbClr val="002060"/>
                        </a:solidFill>
                        <a:effectLst/>
                        <a:latin typeface="Cambria" panose="02040503050406030204" pitchFamily="18" charset="0"/>
                      </a:endParaRPr>
                    </a:p>
                  </a:txBody>
                  <a:tcPr marL="8181" marR="8181" marT="8181" marB="0" anchor="b">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extLst>
                  <a:ext uri="{0D108BD9-81ED-4DB2-BD59-A6C34878D82A}">
                    <a16:rowId xmlns:a16="http://schemas.microsoft.com/office/drawing/2014/main" val="1798036785"/>
                  </a:ext>
                </a:extLst>
              </a:tr>
              <a:tr h="163624">
                <a:tc>
                  <a:txBody>
                    <a:bodyPr/>
                    <a:lstStyle/>
                    <a:p>
                      <a:pPr algn="l" fontAlgn="t"/>
                      <a:r>
                        <a:rPr lang="en-US" sz="900" b="1" i="0" u="none" strike="noStrike">
                          <a:solidFill>
                            <a:srgbClr val="002060"/>
                          </a:solidFill>
                          <a:effectLst/>
                          <a:latin typeface="Cambria" panose="02040503050406030204" pitchFamily="18" charset="0"/>
                        </a:rPr>
                        <a:t>Domain 5: Applications of technology</a:t>
                      </a:r>
                    </a:p>
                  </a:txBody>
                  <a:tcPr marL="8181" marR="8181" marT="8181" marB="0">
                    <a:lnL>
                      <a:noFill/>
                    </a:lnL>
                    <a:lnR>
                      <a:noFill/>
                    </a:lnR>
                    <a:lnT>
                      <a:noFill/>
                    </a:lnT>
                    <a:lnB>
                      <a:noFill/>
                    </a:lnB>
                    <a:noFill/>
                  </a:tcPr>
                </a:tc>
                <a:tc>
                  <a:txBody>
                    <a:bodyPr/>
                    <a:lstStyle/>
                    <a:p>
                      <a:pPr algn="r" fontAlgn="t"/>
                      <a:r>
                        <a:rPr lang="en-US" sz="900" b="0" i="0" u="none" strike="noStrike">
                          <a:solidFill>
                            <a:srgbClr val="000000"/>
                          </a:solidFill>
                          <a:effectLst/>
                          <a:latin typeface="Cambria" panose="02040503050406030204" pitchFamily="18" charset="0"/>
                        </a:rPr>
                        <a:t>0.62</a:t>
                      </a:r>
                    </a:p>
                  </a:txBody>
                  <a:tcPr marL="8181" marR="8181" marT="8181" marB="0">
                    <a:lnL>
                      <a:noFill/>
                    </a:lnL>
                    <a:lnR>
                      <a:noFill/>
                    </a:lnR>
                    <a:lnT>
                      <a:noFill/>
                    </a:lnT>
                    <a:lnB>
                      <a:noFill/>
                    </a:lnB>
                    <a:solidFill>
                      <a:srgbClr val="D4DF82"/>
                    </a:solidFill>
                  </a:tcPr>
                </a:tc>
                <a:tc>
                  <a:txBody>
                    <a:bodyPr/>
                    <a:lstStyle/>
                    <a:p>
                      <a:pPr algn="r" fontAlgn="t"/>
                      <a:r>
                        <a:rPr lang="en-US" sz="900" b="0" i="0" u="none" strike="noStrike">
                          <a:solidFill>
                            <a:srgbClr val="000000"/>
                          </a:solidFill>
                          <a:effectLst/>
                          <a:latin typeface="Cambria" panose="02040503050406030204" pitchFamily="18" charset="0"/>
                        </a:rPr>
                        <a:t>0.29</a:t>
                      </a:r>
                    </a:p>
                  </a:txBody>
                  <a:tcPr marL="8181" marR="8181" marT="8181" marB="0">
                    <a:lnL>
                      <a:noFill/>
                    </a:lnL>
                    <a:lnR>
                      <a:noFill/>
                    </a:lnR>
                    <a:lnT>
                      <a:noFill/>
                    </a:lnT>
                    <a:lnB>
                      <a:noFill/>
                    </a:lnB>
                    <a:solidFill>
                      <a:srgbClr val="F8726C"/>
                    </a:solidFill>
                  </a:tcPr>
                </a:tc>
                <a:tc>
                  <a:txBody>
                    <a:bodyPr/>
                    <a:lstStyle/>
                    <a:p>
                      <a:pPr algn="r" fontAlgn="t"/>
                      <a:r>
                        <a:rPr lang="en-US" sz="900" b="0" i="0" u="none" strike="noStrike">
                          <a:solidFill>
                            <a:srgbClr val="000000"/>
                          </a:solidFill>
                          <a:effectLst/>
                          <a:latin typeface="Cambria" panose="02040503050406030204" pitchFamily="18" charset="0"/>
                        </a:rPr>
                        <a:t>0.58</a:t>
                      </a:r>
                    </a:p>
                  </a:txBody>
                  <a:tcPr marL="8181" marR="8181" marT="8181" marB="0">
                    <a:lnL>
                      <a:noFill/>
                    </a:lnL>
                    <a:lnR>
                      <a:noFill/>
                    </a:lnR>
                    <a:lnT>
                      <a:noFill/>
                    </a:lnT>
                    <a:lnB>
                      <a:noFill/>
                    </a:lnB>
                    <a:solidFill>
                      <a:srgbClr val="EFE784"/>
                    </a:solidFill>
                  </a:tcPr>
                </a:tc>
                <a:tc>
                  <a:txBody>
                    <a:bodyPr/>
                    <a:lstStyle/>
                    <a:p>
                      <a:pPr algn="r" fontAlgn="t"/>
                      <a:r>
                        <a:rPr lang="en-US" sz="900" b="0" i="0" u="none" strike="noStrike">
                          <a:solidFill>
                            <a:srgbClr val="000000"/>
                          </a:solidFill>
                          <a:effectLst/>
                          <a:latin typeface="Cambria" panose="02040503050406030204" pitchFamily="18" charset="0"/>
                        </a:rPr>
                        <a:t>0.81</a:t>
                      </a:r>
                    </a:p>
                  </a:txBody>
                  <a:tcPr marL="8181" marR="8181" marT="8181" marB="0">
                    <a:lnL>
                      <a:noFill/>
                    </a:lnL>
                    <a:lnR>
                      <a:noFill/>
                    </a:lnR>
                    <a:lnT>
                      <a:noFill/>
                    </a:lnT>
                    <a:lnB>
                      <a:noFill/>
                    </a:lnB>
                    <a:solidFill>
                      <a:srgbClr val="63BE7B"/>
                    </a:solidFill>
                  </a:tcPr>
                </a:tc>
                <a:tc>
                  <a:txBody>
                    <a:bodyPr/>
                    <a:lstStyle/>
                    <a:p>
                      <a:pPr algn="r" fontAlgn="t"/>
                      <a:r>
                        <a:rPr lang="en-US" sz="900" b="0" i="0" u="none" strike="noStrike">
                          <a:solidFill>
                            <a:srgbClr val="000000"/>
                          </a:solidFill>
                          <a:effectLst/>
                          <a:latin typeface="Cambria" panose="02040503050406030204" pitchFamily="18" charset="0"/>
                        </a:rPr>
                        <a:t>1.00</a:t>
                      </a: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extLst>
                  <a:ext uri="{0D108BD9-81ED-4DB2-BD59-A6C34878D82A}">
                    <a16:rowId xmlns:a16="http://schemas.microsoft.com/office/drawing/2014/main" val="4211868421"/>
                  </a:ext>
                </a:extLst>
              </a:tr>
              <a:tr h="163624">
                <a:tc>
                  <a:txBody>
                    <a:bodyPr/>
                    <a:lstStyle/>
                    <a:p>
                      <a:pPr algn="l" fontAlgn="t"/>
                      <a:endParaRPr lang="en-US" sz="900" b="1" i="0" u="none" strike="noStrike">
                        <a:solidFill>
                          <a:srgbClr val="00206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r>
                        <a:rPr lang="en-US" sz="900" b="0" i="0" u="none" strike="noStrike">
                          <a:solidFill>
                            <a:srgbClr val="000000"/>
                          </a:solidFill>
                          <a:effectLst/>
                          <a:latin typeface="Cambria" panose="02040503050406030204" pitchFamily="18" charset="0"/>
                        </a:rPr>
                        <a:t>&lt;.0001</a:t>
                      </a:r>
                    </a:p>
                  </a:txBody>
                  <a:tcPr marL="8181" marR="8181" marT="8181" marB="0">
                    <a:lnL>
                      <a:noFill/>
                    </a:lnL>
                    <a:lnR>
                      <a:noFill/>
                    </a:lnR>
                    <a:lnT>
                      <a:noFill/>
                    </a:lnT>
                    <a:lnB>
                      <a:noFill/>
                    </a:lnB>
                    <a:noFill/>
                  </a:tcPr>
                </a:tc>
                <a:tc>
                  <a:txBody>
                    <a:bodyPr/>
                    <a:lstStyle/>
                    <a:p>
                      <a:pPr algn="r" fontAlgn="t"/>
                      <a:r>
                        <a:rPr lang="en-US" sz="900" b="0" i="0" u="none" strike="noStrike">
                          <a:solidFill>
                            <a:srgbClr val="000000"/>
                          </a:solidFill>
                          <a:effectLst/>
                          <a:latin typeface="Cambria" panose="02040503050406030204" pitchFamily="18" charset="0"/>
                        </a:rPr>
                        <a:t>0.06</a:t>
                      </a:r>
                    </a:p>
                  </a:txBody>
                  <a:tcPr marL="8181" marR="8181" marT="8181" marB="0">
                    <a:lnL>
                      <a:noFill/>
                    </a:lnL>
                    <a:lnR>
                      <a:noFill/>
                    </a:lnR>
                    <a:lnT>
                      <a:noFill/>
                    </a:lnT>
                    <a:lnB>
                      <a:noFill/>
                    </a:lnB>
                    <a:noFill/>
                  </a:tcPr>
                </a:tc>
                <a:tc>
                  <a:txBody>
                    <a:bodyPr/>
                    <a:lstStyle/>
                    <a:p>
                      <a:pPr algn="r" fontAlgn="t"/>
                      <a:r>
                        <a:rPr lang="en-US" sz="900" b="0" i="0" u="none" strike="noStrike">
                          <a:solidFill>
                            <a:srgbClr val="000000"/>
                          </a:solidFill>
                          <a:effectLst/>
                          <a:latin typeface="Cambria" panose="02040503050406030204" pitchFamily="18" charset="0"/>
                        </a:rPr>
                        <a:t>&lt;.0001</a:t>
                      </a:r>
                    </a:p>
                  </a:txBody>
                  <a:tcPr marL="8181" marR="8181" marT="8181" marB="0">
                    <a:lnL>
                      <a:noFill/>
                    </a:lnL>
                    <a:lnR>
                      <a:noFill/>
                    </a:lnR>
                    <a:lnT>
                      <a:noFill/>
                    </a:lnT>
                    <a:lnB>
                      <a:noFill/>
                    </a:lnB>
                    <a:noFill/>
                  </a:tcPr>
                </a:tc>
                <a:tc>
                  <a:txBody>
                    <a:bodyPr/>
                    <a:lstStyle/>
                    <a:p>
                      <a:pPr algn="r" fontAlgn="t"/>
                      <a:r>
                        <a:rPr lang="en-US" sz="900" b="0" i="0" u="none" strike="noStrike">
                          <a:solidFill>
                            <a:srgbClr val="000000"/>
                          </a:solidFill>
                          <a:effectLst/>
                          <a:latin typeface="Cambria" panose="02040503050406030204" pitchFamily="18" charset="0"/>
                        </a:rPr>
                        <a:t>&lt;.0001</a:t>
                      </a: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tc>
                  <a:txBody>
                    <a:bodyPr/>
                    <a:lstStyle/>
                    <a:p>
                      <a:pPr algn="r" fontAlgn="t"/>
                      <a:endParaRPr lang="en-US" sz="900" b="0" i="0" u="none" strike="noStrike">
                        <a:solidFill>
                          <a:srgbClr val="000000"/>
                        </a:solidFill>
                        <a:effectLst/>
                        <a:latin typeface="Cambria" panose="02040503050406030204" pitchFamily="18" charset="0"/>
                      </a:endParaRPr>
                    </a:p>
                  </a:txBody>
                  <a:tcPr marL="8181" marR="8181" marT="8181" marB="0">
                    <a:lnL>
                      <a:noFill/>
                    </a:lnL>
                    <a:lnR>
                      <a:noFill/>
                    </a:lnR>
                    <a:lnT>
                      <a:noFill/>
                    </a:lnT>
                    <a:lnB>
                      <a:noFill/>
                    </a:lnB>
                    <a:noFill/>
                  </a:tcPr>
                </a:tc>
                <a:extLst>
                  <a:ext uri="{0D108BD9-81ED-4DB2-BD59-A6C34878D82A}">
                    <a16:rowId xmlns:a16="http://schemas.microsoft.com/office/drawing/2014/main" val="4121655898"/>
                  </a:ext>
                </a:extLst>
              </a:tr>
              <a:tr h="163624">
                <a:tc>
                  <a:txBody>
                    <a:bodyPr/>
                    <a:lstStyle/>
                    <a:p>
                      <a:pPr algn="l" fontAlgn="t"/>
                      <a:r>
                        <a:rPr lang="en-US" sz="900" b="1" i="0" u="none" strike="noStrike">
                          <a:solidFill>
                            <a:srgbClr val="002060"/>
                          </a:solidFill>
                          <a:effectLst/>
                          <a:latin typeface="Cambria" panose="02040503050406030204" pitchFamily="18" charset="0"/>
                        </a:rPr>
                        <a:t>Domain 6: Ethics</a:t>
                      </a:r>
                    </a:p>
                  </a:txBody>
                  <a:tcPr marL="8181" marR="8181" marT="8181" marB="0">
                    <a:lnL>
                      <a:noFill/>
                    </a:lnL>
                    <a:lnR>
                      <a:noFill/>
                    </a:lnR>
                    <a:lnT>
                      <a:noFill/>
                    </a:lnT>
                    <a:lnB>
                      <a:noFill/>
                    </a:lnB>
                    <a:noFill/>
                  </a:tcPr>
                </a:tc>
                <a:tc>
                  <a:txBody>
                    <a:bodyPr/>
                    <a:lstStyle/>
                    <a:p>
                      <a:pPr algn="r" fontAlgn="t"/>
                      <a:r>
                        <a:rPr lang="en-US" sz="900" b="0" i="0" u="none" strike="noStrike">
                          <a:solidFill>
                            <a:srgbClr val="000000"/>
                          </a:solidFill>
                          <a:effectLst/>
                          <a:latin typeface="Cambria" panose="02040503050406030204" pitchFamily="18" charset="0"/>
                        </a:rPr>
                        <a:t>0.55</a:t>
                      </a:r>
                    </a:p>
                  </a:txBody>
                  <a:tcPr marL="8181" marR="8181" marT="8181" marB="0">
                    <a:lnL>
                      <a:noFill/>
                    </a:lnL>
                    <a:lnR>
                      <a:noFill/>
                    </a:lnR>
                    <a:lnT>
                      <a:noFill/>
                    </a:lnT>
                    <a:lnB>
                      <a:noFill/>
                    </a:lnB>
                    <a:solidFill>
                      <a:srgbClr val="FFEB84"/>
                    </a:solidFill>
                  </a:tcPr>
                </a:tc>
                <a:tc>
                  <a:txBody>
                    <a:bodyPr/>
                    <a:lstStyle/>
                    <a:p>
                      <a:pPr algn="r" fontAlgn="t"/>
                      <a:r>
                        <a:rPr lang="en-US" sz="900" b="0" i="0" u="none" strike="noStrike">
                          <a:solidFill>
                            <a:srgbClr val="000000"/>
                          </a:solidFill>
                          <a:effectLst/>
                          <a:latin typeface="Cambria" panose="02040503050406030204" pitchFamily="18" charset="0"/>
                        </a:rPr>
                        <a:t>0.38</a:t>
                      </a:r>
                    </a:p>
                  </a:txBody>
                  <a:tcPr marL="8181" marR="8181" marT="8181" marB="0">
                    <a:lnL>
                      <a:noFill/>
                    </a:lnL>
                    <a:lnR>
                      <a:noFill/>
                    </a:lnR>
                    <a:lnT>
                      <a:noFill/>
                    </a:lnT>
                    <a:lnB>
                      <a:noFill/>
                    </a:lnB>
                    <a:solidFill>
                      <a:srgbClr val="FA9C74"/>
                    </a:solidFill>
                  </a:tcPr>
                </a:tc>
                <a:tc>
                  <a:txBody>
                    <a:bodyPr/>
                    <a:lstStyle/>
                    <a:p>
                      <a:pPr algn="r" fontAlgn="t"/>
                      <a:r>
                        <a:rPr lang="en-US" sz="900" b="0" i="0" u="none" strike="noStrike">
                          <a:solidFill>
                            <a:srgbClr val="000000"/>
                          </a:solidFill>
                          <a:effectLst/>
                          <a:latin typeface="Cambria" panose="02040503050406030204" pitchFamily="18" charset="0"/>
                        </a:rPr>
                        <a:t>0.65</a:t>
                      </a:r>
                    </a:p>
                  </a:txBody>
                  <a:tcPr marL="8181" marR="8181" marT="8181" marB="0">
                    <a:lnL>
                      <a:noFill/>
                    </a:lnL>
                    <a:lnR>
                      <a:noFill/>
                    </a:lnR>
                    <a:lnT>
                      <a:noFill/>
                    </a:lnT>
                    <a:lnB>
                      <a:noFill/>
                    </a:lnB>
                    <a:solidFill>
                      <a:srgbClr val="C4DA81"/>
                    </a:solidFill>
                  </a:tcPr>
                </a:tc>
                <a:tc>
                  <a:txBody>
                    <a:bodyPr/>
                    <a:lstStyle/>
                    <a:p>
                      <a:pPr algn="r" fontAlgn="t"/>
                      <a:r>
                        <a:rPr lang="en-US" sz="900" b="0" i="0" u="none" strike="noStrike">
                          <a:solidFill>
                            <a:srgbClr val="000000"/>
                          </a:solidFill>
                          <a:effectLst/>
                          <a:latin typeface="Cambria" panose="02040503050406030204" pitchFamily="18" charset="0"/>
                        </a:rPr>
                        <a:t>0.42</a:t>
                      </a:r>
                    </a:p>
                  </a:txBody>
                  <a:tcPr marL="8181" marR="8181" marT="8181" marB="0">
                    <a:lnL>
                      <a:noFill/>
                    </a:lnL>
                    <a:lnR>
                      <a:noFill/>
                    </a:lnR>
                    <a:lnT>
                      <a:noFill/>
                    </a:lnT>
                    <a:lnB>
                      <a:noFill/>
                    </a:lnB>
                    <a:solidFill>
                      <a:srgbClr val="FBB078"/>
                    </a:solidFill>
                  </a:tcPr>
                </a:tc>
                <a:tc>
                  <a:txBody>
                    <a:bodyPr/>
                    <a:lstStyle/>
                    <a:p>
                      <a:pPr algn="r" fontAlgn="t"/>
                      <a:r>
                        <a:rPr lang="en-US" sz="900" b="0" i="0" u="none" strike="noStrike">
                          <a:solidFill>
                            <a:srgbClr val="000000"/>
                          </a:solidFill>
                          <a:effectLst/>
                          <a:latin typeface="Cambria" panose="02040503050406030204" pitchFamily="18" charset="0"/>
                        </a:rPr>
                        <a:t>0.44</a:t>
                      </a:r>
                    </a:p>
                  </a:txBody>
                  <a:tcPr marL="8181" marR="8181" marT="8181" marB="0">
                    <a:lnL>
                      <a:noFill/>
                    </a:lnL>
                    <a:lnR>
                      <a:noFill/>
                    </a:lnR>
                    <a:lnT>
                      <a:noFill/>
                    </a:lnT>
                    <a:lnB>
                      <a:noFill/>
                    </a:lnB>
                    <a:solidFill>
                      <a:srgbClr val="FCB77A"/>
                    </a:solidFill>
                  </a:tcPr>
                </a:tc>
                <a:tc>
                  <a:txBody>
                    <a:bodyPr/>
                    <a:lstStyle/>
                    <a:p>
                      <a:pPr algn="r" fontAlgn="t"/>
                      <a:r>
                        <a:rPr lang="en-US" sz="900" b="0" i="0" u="none" strike="noStrike">
                          <a:solidFill>
                            <a:srgbClr val="000000"/>
                          </a:solidFill>
                          <a:effectLst/>
                          <a:latin typeface="Cambria" panose="02040503050406030204" pitchFamily="18" charset="0"/>
                        </a:rPr>
                        <a:t>1.00</a:t>
                      </a:r>
                    </a:p>
                  </a:txBody>
                  <a:tcPr marL="8181" marR="8181" marT="8181" marB="0">
                    <a:lnL>
                      <a:noFill/>
                    </a:lnL>
                    <a:lnR>
                      <a:noFill/>
                    </a:lnR>
                    <a:lnT>
                      <a:noFill/>
                    </a:lnT>
                    <a:lnB>
                      <a:noFill/>
                    </a:lnB>
                    <a:noFill/>
                  </a:tcPr>
                </a:tc>
                <a:extLst>
                  <a:ext uri="{0D108BD9-81ED-4DB2-BD59-A6C34878D82A}">
                    <a16:rowId xmlns:a16="http://schemas.microsoft.com/office/drawing/2014/main" val="2060936972"/>
                  </a:ext>
                </a:extLst>
              </a:tr>
              <a:tr h="171806">
                <a:tc>
                  <a:txBody>
                    <a:bodyPr/>
                    <a:lstStyle/>
                    <a:p>
                      <a:pPr algn="l" fontAlgn="t"/>
                      <a:r>
                        <a:rPr lang="en-US" sz="900" b="1" i="0" u="none" strike="noStrike">
                          <a:solidFill>
                            <a:srgbClr val="002060"/>
                          </a:solidFill>
                          <a:effectLst/>
                          <a:latin typeface="Cambria" panose="02040503050406030204" pitchFamily="18" charset="0"/>
                        </a:rPr>
                        <a:t> </a:t>
                      </a:r>
                    </a:p>
                  </a:txBody>
                  <a:tcPr marL="8181" marR="8181" marT="8181"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900" b="0" i="0" u="none" strike="noStrike">
                          <a:solidFill>
                            <a:srgbClr val="000000"/>
                          </a:solidFill>
                          <a:effectLst/>
                          <a:latin typeface="Cambria" panose="02040503050406030204" pitchFamily="18" charset="0"/>
                        </a:rPr>
                        <a:t>0.0002</a:t>
                      </a:r>
                    </a:p>
                  </a:txBody>
                  <a:tcPr marL="8181" marR="8181" marT="8181"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900" b="0" i="0" u="none" strike="noStrike">
                          <a:solidFill>
                            <a:srgbClr val="000000"/>
                          </a:solidFill>
                          <a:effectLst/>
                          <a:latin typeface="Cambria" panose="02040503050406030204" pitchFamily="18" charset="0"/>
                        </a:rPr>
                        <a:t>0.0141</a:t>
                      </a:r>
                    </a:p>
                  </a:txBody>
                  <a:tcPr marL="8181" marR="8181" marT="8181"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900" b="0" i="0" u="none" strike="noStrike">
                          <a:solidFill>
                            <a:srgbClr val="000000"/>
                          </a:solidFill>
                          <a:effectLst/>
                          <a:latin typeface="Cambria" panose="02040503050406030204" pitchFamily="18" charset="0"/>
                        </a:rPr>
                        <a:t>&lt;.0001</a:t>
                      </a:r>
                    </a:p>
                  </a:txBody>
                  <a:tcPr marL="8181" marR="8181" marT="8181"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900" b="0" i="0" u="none" strike="noStrike">
                          <a:solidFill>
                            <a:srgbClr val="000000"/>
                          </a:solidFill>
                          <a:effectLst/>
                          <a:latin typeface="Cambria" panose="02040503050406030204" pitchFamily="18" charset="0"/>
                        </a:rPr>
                        <a:t>0.0059</a:t>
                      </a:r>
                    </a:p>
                  </a:txBody>
                  <a:tcPr marL="8181" marR="8181" marT="8181"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900" b="0" i="0" u="none" strike="noStrike">
                          <a:solidFill>
                            <a:srgbClr val="000000"/>
                          </a:solidFill>
                          <a:effectLst/>
                          <a:latin typeface="Cambria" panose="02040503050406030204" pitchFamily="18" charset="0"/>
                        </a:rPr>
                        <a:t>0.0041</a:t>
                      </a:r>
                    </a:p>
                  </a:txBody>
                  <a:tcPr marL="8181" marR="8181" marT="8181"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900" b="0" i="0" u="none" strike="noStrike" dirty="0">
                          <a:solidFill>
                            <a:srgbClr val="000000"/>
                          </a:solidFill>
                          <a:effectLst/>
                          <a:latin typeface="Cambria" panose="02040503050406030204" pitchFamily="18" charset="0"/>
                        </a:rPr>
                        <a:t> </a:t>
                      </a:r>
                    </a:p>
                  </a:txBody>
                  <a:tcPr marL="8181" marR="8181" marT="8181" marB="0">
                    <a:lnL>
                      <a:noFill/>
                    </a:lnL>
                    <a:lnR>
                      <a:noFill/>
                    </a:lnR>
                    <a:lnT>
                      <a:noFill/>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990837453"/>
                  </a:ext>
                </a:extLst>
              </a:tr>
            </a:tbl>
          </a:graphicData>
        </a:graphic>
      </p:graphicFrame>
    </p:spTree>
    <p:extLst>
      <p:ext uri="{BB962C8B-B14F-4D97-AF65-F5344CB8AC3E}">
        <p14:creationId xmlns:p14="http://schemas.microsoft.com/office/powerpoint/2010/main" val="1602260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0904-C275-4E8D-3394-345E0970E867}"/>
              </a:ext>
            </a:extLst>
          </p:cNvPr>
          <p:cNvSpPr>
            <a:spLocks noGrp="1"/>
          </p:cNvSpPr>
          <p:nvPr>
            <p:ph type="title"/>
          </p:nvPr>
        </p:nvSpPr>
        <p:spPr/>
        <p:txBody>
          <a:bodyPr>
            <a:normAutofit/>
          </a:bodyPr>
          <a:lstStyle/>
          <a:p>
            <a:pPr algn="ctr"/>
            <a:r>
              <a:rPr lang="en-US" sz="2400" b="1" dirty="0">
                <a:solidFill>
                  <a:srgbClr val="002060"/>
                </a:solidFill>
                <a:effectLst/>
                <a:latin typeface="Cambria" panose="02040503050406030204" pitchFamily="18" charset="0"/>
                <a:ea typeface="Calibri" panose="020F0502020204030204" pitchFamily="34" charset="0"/>
              </a:rPr>
              <a:t>Advanced Graduate Programs Employer Survey</a:t>
            </a:r>
            <a:br>
              <a:rPr lang="en-US" sz="2400" b="1" dirty="0">
                <a:solidFill>
                  <a:srgbClr val="002060"/>
                </a:solidFill>
                <a:effectLst/>
                <a:latin typeface="Cambria" panose="02040503050406030204" pitchFamily="18" charset="0"/>
                <a:ea typeface="Calibri" panose="020F0502020204030204" pitchFamily="34" charset="0"/>
              </a:rPr>
            </a:br>
            <a:br>
              <a:rPr lang="en-US" sz="2400" dirty="0">
                <a:solidFill>
                  <a:srgbClr val="002060"/>
                </a:solidFill>
                <a:effectLst/>
                <a:highlight>
                  <a:srgbClr val="00FFFF"/>
                </a:highlight>
                <a:latin typeface="Cambria" panose="02040503050406030204" pitchFamily="18" charset="0"/>
                <a:ea typeface="Calibri" panose="020F0502020204030204" pitchFamily="34" charset="0"/>
              </a:rPr>
            </a:br>
            <a:endParaRPr lang="en-US" sz="2400" dirty="0"/>
          </a:p>
        </p:txBody>
      </p:sp>
      <p:sp>
        <p:nvSpPr>
          <p:cNvPr id="3" name="Content Placeholder 2">
            <a:extLst>
              <a:ext uri="{FF2B5EF4-FFF2-40B4-BE49-F238E27FC236}">
                <a16:creationId xmlns:a16="http://schemas.microsoft.com/office/drawing/2014/main" id="{526C2AFD-F9A6-11CD-B15E-76B2748D17BA}"/>
              </a:ext>
            </a:extLst>
          </p:cNvPr>
          <p:cNvSpPr>
            <a:spLocks noGrp="1"/>
          </p:cNvSpPr>
          <p:nvPr>
            <p:ph idx="1"/>
          </p:nvPr>
        </p:nvSpPr>
        <p:spPr>
          <a:xfrm>
            <a:off x="838200" y="1451344"/>
            <a:ext cx="10515600" cy="4756244"/>
          </a:xfrm>
        </p:spPr>
        <p:txBody>
          <a:bodyPr>
            <a:normAutofit/>
          </a:bodyPr>
          <a:lstStyle/>
          <a:p>
            <a:pPr marL="0" indent="0">
              <a:buNone/>
            </a:pPr>
            <a:r>
              <a:rPr lang="en-US" sz="2400" b="1" dirty="0">
                <a:solidFill>
                  <a:srgbClr val="002060"/>
                </a:solidFill>
                <a:effectLst/>
                <a:latin typeface="Cambria" panose="02040503050406030204" pitchFamily="18" charset="0"/>
                <a:ea typeface="Cambria" panose="02040503050406030204" pitchFamily="18" charset="0"/>
              </a:rPr>
              <a:t>Psychometrically Speaking: Employer Survey </a:t>
            </a:r>
            <a:endParaRPr lang="en-US" sz="2400" b="1" dirty="0">
              <a:solidFill>
                <a:srgbClr val="C00000"/>
              </a:solidFill>
              <a:effectLst/>
              <a:latin typeface="Cambria" panose="02040503050406030204" pitchFamily="18" charset="0"/>
              <a:ea typeface="Cambria" panose="02040503050406030204" pitchFamily="18" charset="0"/>
            </a:endParaRPr>
          </a:p>
          <a:p>
            <a:pPr marL="0" indent="0">
              <a:buNone/>
            </a:pPr>
            <a:r>
              <a:rPr lang="en-US" sz="1800" dirty="0">
                <a:solidFill>
                  <a:srgbClr val="002060"/>
                </a:solidFill>
                <a:effectLst/>
                <a:latin typeface="Cambria" panose="02040503050406030204" pitchFamily="18" charset="0"/>
                <a:ea typeface="Cambria" panose="02040503050406030204" pitchFamily="18" charset="0"/>
              </a:rPr>
              <a:t>Cronbach’s alpha was estimated to ranged from .92 to .98, suggesting a high level of internal consistency across the six domains (reliability)</a:t>
            </a:r>
          </a:p>
          <a:p>
            <a:pPr marL="0" indent="0">
              <a:buNone/>
            </a:pPr>
            <a:r>
              <a:rPr lang="en-US" sz="1800" dirty="0">
                <a:solidFill>
                  <a:srgbClr val="002060"/>
                </a:solidFill>
                <a:latin typeface="Cambria" panose="02040503050406030204" pitchFamily="18" charset="0"/>
                <a:ea typeface="Cambria" panose="02040503050406030204" pitchFamily="18" charset="0"/>
              </a:rPr>
              <a:t>Correlations between CAEP domains ranged from .67 to .89 demonstrating construct validity of the inferences made based on these ratings</a:t>
            </a:r>
          </a:p>
          <a:p>
            <a:pPr marL="0" indent="0">
              <a:buNone/>
            </a:pPr>
            <a:endParaRPr lang="en-US" sz="1800" dirty="0">
              <a:solidFill>
                <a:srgbClr val="002060"/>
              </a:solidFill>
              <a:latin typeface="Cambria" panose="02040503050406030204" pitchFamily="18" charset="0"/>
              <a:ea typeface="Cambria" panose="02040503050406030204" pitchFamily="18" charset="0"/>
            </a:endParaRPr>
          </a:p>
          <a:p>
            <a:pPr marL="0" indent="0">
              <a:buNone/>
            </a:pPr>
            <a:endParaRPr lang="en-US" sz="1800" dirty="0">
              <a:solidFill>
                <a:srgbClr val="002060"/>
              </a:solidFill>
              <a:latin typeface="Cambria" panose="02040503050406030204" pitchFamily="18" charset="0"/>
              <a:ea typeface="Cambria" panose="02040503050406030204" pitchFamily="18" charset="0"/>
            </a:endParaRPr>
          </a:p>
          <a:p>
            <a:pPr marL="0" indent="0">
              <a:buNone/>
            </a:pPr>
            <a:endParaRPr lang="en-US" sz="2200" dirty="0">
              <a:solidFill>
                <a:srgbClr val="002060"/>
              </a:solidFill>
              <a:effectLst/>
              <a:latin typeface="Cambria" panose="02040503050406030204" pitchFamily="18" charset="0"/>
              <a:ea typeface="Cambria" panose="02040503050406030204" pitchFamily="18" charset="0"/>
            </a:endParaRPr>
          </a:p>
        </p:txBody>
      </p:sp>
      <p:graphicFrame>
        <p:nvGraphicFramePr>
          <p:cNvPr id="5" name="Table 4">
            <a:extLst>
              <a:ext uri="{FF2B5EF4-FFF2-40B4-BE49-F238E27FC236}">
                <a16:creationId xmlns:a16="http://schemas.microsoft.com/office/drawing/2014/main" id="{0B492B55-7DFE-596E-FB25-E6CDCDDA1387}"/>
              </a:ext>
            </a:extLst>
          </p:cNvPr>
          <p:cNvGraphicFramePr>
            <a:graphicFrameLocks noGrp="1"/>
          </p:cNvGraphicFramePr>
          <p:nvPr>
            <p:extLst>
              <p:ext uri="{D42A27DB-BD31-4B8C-83A1-F6EECF244321}">
                <p14:modId xmlns:p14="http://schemas.microsoft.com/office/powerpoint/2010/main" val="681033504"/>
              </p:ext>
            </p:extLst>
          </p:nvPr>
        </p:nvGraphicFramePr>
        <p:xfrm>
          <a:off x="838201" y="3091007"/>
          <a:ext cx="10515599" cy="3311442"/>
        </p:xfrm>
        <a:graphic>
          <a:graphicData uri="http://schemas.openxmlformats.org/drawingml/2006/table">
            <a:tbl>
              <a:tblPr/>
              <a:tblGrid>
                <a:gridCol w="3176003">
                  <a:extLst>
                    <a:ext uri="{9D8B030D-6E8A-4147-A177-3AD203B41FA5}">
                      <a16:colId xmlns:a16="http://schemas.microsoft.com/office/drawing/2014/main" val="2713090105"/>
                    </a:ext>
                  </a:extLst>
                </a:gridCol>
                <a:gridCol w="1223266">
                  <a:extLst>
                    <a:ext uri="{9D8B030D-6E8A-4147-A177-3AD203B41FA5}">
                      <a16:colId xmlns:a16="http://schemas.microsoft.com/office/drawing/2014/main" val="2411630539"/>
                    </a:ext>
                  </a:extLst>
                </a:gridCol>
                <a:gridCol w="1223266">
                  <a:extLst>
                    <a:ext uri="{9D8B030D-6E8A-4147-A177-3AD203B41FA5}">
                      <a16:colId xmlns:a16="http://schemas.microsoft.com/office/drawing/2014/main" val="4011263422"/>
                    </a:ext>
                  </a:extLst>
                </a:gridCol>
                <a:gridCol w="1223266">
                  <a:extLst>
                    <a:ext uri="{9D8B030D-6E8A-4147-A177-3AD203B41FA5}">
                      <a16:colId xmlns:a16="http://schemas.microsoft.com/office/drawing/2014/main" val="1585967147"/>
                    </a:ext>
                  </a:extLst>
                </a:gridCol>
                <a:gridCol w="1223266">
                  <a:extLst>
                    <a:ext uri="{9D8B030D-6E8A-4147-A177-3AD203B41FA5}">
                      <a16:colId xmlns:a16="http://schemas.microsoft.com/office/drawing/2014/main" val="1844796751"/>
                    </a:ext>
                  </a:extLst>
                </a:gridCol>
                <a:gridCol w="1223266">
                  <a:extLst>
                    <a:ext uri="{9D8B030D-6E8A-4147-A177-3AD203B41FA5}">
                      <a16:colId xmlns:a16="http://schemas.microsoft.com/office/drawing/2014/main" val="1495667110"/>
                    </a:ext>
                  </a:extLst>
                </a:gridCol>
                <a:gridCol w="1223266">
                  <a:extLst>
                    <a:ext uri="{9D8B030D-6E8A-4147-A177-3AD203B41FA5}">
                      <a16:colId xmlns:a16="http://schemas.microsoft.com/office/drawing/2014/main" val="744773245"/>
                    </a:ext>
                  </a:extLst>
                </a:gridCol>
              </a:tblGrid>
              <a:tr h="304694">
                <a:tc>
                  <a:txBody>
                    <a:bodyPr/>
                    <a:lstStyle/>
                    <a:p>
                      <a:pPr algn="l" fontAlgn="b"/>
                      <a:endParaRPr lang="en-US" sz="1000" b="1" i="0" u="none" strike="noStrike">
                        <a:solidFill>
                          <a:srgbClr val="002060"/>
                        </a:solidFill>
                        <a:effectLst/>
                        <a:latin typeface="Cambria" panose="02040503050406030204" pitchFamily="18" charset="0"/>
                      </a:endParaRPr>
                    </a:p>
                  </a:txBody>
                  <a:tcPr marL="8417" marR="8417" marT="8417" marB="0" anchor="b">
                    <a:lnL>
                      <a:noFill/>
                    </a:lnL>
                    <a:lnR>
                      <a:noFill/>
                    </a:lnR>
                    <a:lnT>
                      <a:noFill/>
                    </a:lnT>
                    <a:lnB>
                      <a:noFill/>
                    </a:lnB>
                    <a:noFill/>
                  </a:tcPr>
                </a:tc>
                <a:tc>
                  <a:txBody>
                    <a:bodyPr/>
                    <a:lstStyle/>
                    <a:p>
                      <a:pPr algn="l" fontAlgn="b"/>
                      <a:endParaRPr lang="en-US" sz="1000" b="0" i="0" u="none" strike="noStrike">
                        <a:solidFill>
                          <a:srgbClr val="002060"/>
                        </a:solidFill>
                        <a:effectLst/>
                        <a:latin typeface="Cambria" panose="02040503050406030204" pitchFamily="18" charset="0"/>
                      </a:endParaRPr>
                    </a:p>
                  </a:txBody>
                  <a:tcPr marL="8417" marR="8417" marT="8417" marB="0" anchor="b">
                    <a:lnL>
                      <a:noFill/>
                    </a:lnL>
                    <a:lnR>
                      <a:noFill/>
                    </a:lnR>
                    <a:lnT>
                      <a:noFill/>
                    </a:lnT>
                    <a:lnB>
                      <a:noFill/>
                    </a:lnB>
                    <a:noFill/>
                  </a:tcPr>
                </a:tc>
                <a:tc>
                  <a:txBody>
                    <a:bodyPr/>
                    <a:lstStyle/>
                    <a:p>
                      <a:pPr algn="l" fontAlgn="b"/>
                      <a:r>
                        <a:rPr lang="en-US" sz="1000" b="1" i="0" u="none" strike="noStrike" dirty="0">
                          <a:solidFill>
                            <a:srgbClr val="002060"/>
                          </a:solidFill>
                          <a:effectLst/>
                          <a:latin typeface="Cambria" panose="02040503050406030204" pitchFamily="18" charset="0"/>
                        </a:rPr>
                        <a:t>Pearson Correlation Coefficients N=57</a:t>
                      </a:r>
                    </a:p>
                  </a:txBody>
                  <a:tcPr marL="8417" marR="8417" marT="8417" marB="0" anchor="b">
                    <a:lnL>
                      <a:noFill/>
                    </a:lnL>
                    <a:lnR>
                      <a:noFill/>
                    </a:lnR>
                    <a:lnT>
                      <a:noFill/>
                    </a:lnT>
                    <a:lnB>
                      <a:noFill/>
                    </a:lnB>
                    <a:noFill/>
                  </a:tcPr>
                </a:tc>
                <a:tc>
                  <a:txBody>
                    <a:bodyPr/>
                    <a:lstStyle/>
                    <a:p>
                      <a:pPr algn="l" fontAlgn="b"/>
                      <a:r>
                        <a:rPr lang="en-US" sz="1000" b="0" i="0" u="none" strike="noStrike">
                          <a:solidFill>
                            <a:srgbClr val="002060"/>
                          </a:solidFill>
                          <a:effectLst/>
                          <a:latin typeface="Cambria" panose="02040503050406030204" pitchFamily="18" charset="0"/>
                        </a:rPr>
                        <a:t> </a:t>
                      </a:r>
                    </a:p>
                  </a:txBody>
                  <a:tcPr marL="8417" marR="8417" marT="8417" marB="0" anchor="b">
                    <a:lnL>
                      <a:noFill/>
                    </a:lnL>
                    <a:lnR>
                      <a:noFill/>
                    </a:lnR>
                    <a:lnT>
                      <a:noFill/>
                    </a:lnT>
                    <a:lnB>
                      <a:noFill/>
                    </a:lnB>
                    <a:noFill/>
                  </a:tcPr>
                </a:tc>
                <a:tc>
                  <a:txBody>
                    <a:bodyPr/>
                    <a:lstStyle/>
                    <a:p>
                      <a:pPr algn="l" fontAlgn="b"/>
                      <a:endParaRPr lang="en-US" sz="1000" b="0" i="0" u="none" strike="noStrike">
                        <a:solidFill>
                          <a:srgbClr val="002060"/>
                        </a:solidFill>
                        <a:effectLst/>
                        <a:latin typeface="Cambria" panose="02040503050406030204" pitchFamily="18" charset="0"/>
                      </a:endParaRPr>
                    </a:p>
                  </a:txBody>
                  <a:tcPr marL="8417" marR="8417" marT="8417" marB="0" anchor="b">
                    <a:lnL>
                      <a:noFill/>
                    </a:lnL>
                    <a:lnR>
                      <a:noFill/>
                    </a:lnR>
                    <a:lnT>
                      <a:noFill/>
                    </a:lnT>
                    <a:lnB>
                      <a:noFill/>
                    </a:lnB>
                    <a:noFill/>
                  </a:tcPr>
                </a:tc>
                <a:tc>
                  <a:txBody>
                    <a:bodyPr/>
                    <a:lstStyle/>
                    <a:p>
                      <a:pPr algn="l" fontAlgn="b"/>
                      <a:endParaRPr lang="en-US" sz="1000" b="0" i="0" u="none" strike="noStrike">
                        <a:solidFill>
                          <a:srgbClr val="002060"/>
                        </a:solidFill>
                        <a:effectLst/>
                        <a:latin typeface="Cambria" panose="02040503050406030204" pitchFamily="18" charset="0"/>
                      </a:endParaRPr>
                    </a:p>
                  </a:txBody>
                  <a:tcPr marL="8417" marR="8417" marT="8417" marB="0" anchor="b">
                    <a:lnL>
                      <a:noFill/>
                    </a:lnL>
                    <a:lnR>
                      <a:noFill/>
                    </a:lnR>
                    <a:lnT>
                      <a:noFill/>
                    </a:lnT>
                    <a:lnB>
                      <a:noFill/>
                    </a:lnB>
                    <a:noFill/>
                  </a:tcPr>
                </a:tc>
                <a:tc>
                  <a:txBody>
                    <a:bodyPr/>
                    <a:lstStyle/>
                    <a:p>
                      <a:pPr algn="l" fontAlgn="b"/>
                      <a:endParaRPr lang="en-US" sz="1000" b="0" i="0" u="none" strike="noStrike">
                        <a:solidFill>
                          <a:srgbClr val="002060"/>
                        </a:solidFill>
                        <a:effectLst/>
                        <a:latin typeface="Cambria" panose="02040503050406030204" pitchFamily="18" charset="0"/>
                      </a:endParaRPr>
                    </a:p>
                  </a:txBody>
                  <a:tcPr marL="8417" marR="8417" marT="8417" marB="0" anchor="b">
                    <a:lnL>
                      <a:noFill/>
                    </a:lnL>
                    <a:lnR>
                      <a:noFill/>
                    </a:lnR>
                    <a:lnT>
                      <a:noFill/>
                    </a:lnT>
                    <a:lnB>
                      <a:noFill/>
                    </a:lnB>
                    <a:noFill/>
                  </a:tcPr>
                </a:tc>
                <a:extLst>
                  <a:ext uri="{0D108BD9-81ED-4DB2-BD59-A6C34878D82A}">
                    <a16:rowId xmlns:a16="http://schemas.microsoft.com/office/drawing/2014/main" val="1870320786"/>
                  </a:ext>
                </a:extLst>
              </a:tr>
              <a:tr h="159922">
                <a:tc gridSpan="7">
                  <a:txBody>
                    <a:bodyPr/>
                    <a:lstStyle/>
                    <a:p>
                      <a:pPr algn="ctr" fontAlgn="t"/>
                      <a:r>
                        <a:rPr lang="en-US" sz="1000" b="1" i="0" u="none" strike="noStrike" dirty="0">
                          <a:solidFill>
                            <a:srgbClr val="002060"/>
                          </a:solidFill>
                          <a:effectLst/>
                          <a:latin typeface="Cambria" panose="02040503050406030204" pitchFamily="18" charset="0"/>
                        </a:rPr>
                        <a:t>Prob &gt; |r| under H0: Rho=0</a:t>
                      </a:r>
                    </a:p>
                  </a:txBody>
                  <a:tcPr marL="8417" marR="8417" marT="8417" marB="0">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8056438"/>
                  </a:ext>
                </a:extLst>
              </a:tr>
              <a:tr h="168339">
                <a:tc>
                  <a:txBody>
                    <a:bodyPr/>
                    <a:lstStyle/>
                    <a:p>
                      <a:pPr algn="ctr" fontAlgn="t"/>
                      <a:endParaRPr lang="en-US" sz="1000" b="1" i="0" u="none" strike="noStrike">
                        <a:solidFill>
                          <a:srgbClr val="002060"/>
                        </a:solidFill>
                        <a:effectLst/>
                        <a:latin typeface="Cambria" panose="02040503050406030204" pitchFamily="18" charset="0"/>
                      </a:endParaRP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endParaRPr lang="en-US" sz="1000" b="1" i="0" u="none" strike="noStrike">
                        <a:solidFill>
                          <a:srgbClr val="002060"/>
                        </a:solidFill>
                        <a:effectLst/>
                        <a:latin typeface="Cambria" panose="02040503050406030204" pitchFamily="18" charset="0"/>
                      </a:endParaRP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endParaRPr lang="en-US" sz="1000" b="1" i="0" u="none" strike="noStrike">
                        <a:solidFill>
                          <a:srgbClr val="002060"/>
                        </a:solidFill>
                        <a:effectLst/>
                        <a:latin typeface="Cambria" panose="02040503050406030204" pitchFamily="18" charset="0"/>
                      </a:endParaRP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endParaRPr lang="en-US" sz="1000" b="1" i="0" u="none" strike="noStrike">
                        <a:solidFill>
                          <a:srgbClr val="002060"/>
                        </a:solidFill>
                        <a:effectLst/>
                        <a:latin typeface="Cambria" panose="02040503050406030204" pitchFamily="18" charset="0"/>
                      </a:endParaRP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endParaRPr lang="en-US" sz="1000" b="1" i="0" u="none" strike="noStrike">
                        <a:solidFill>
                          <a:srgbClr val="002060"/>
                        </a:solidFill>
                        <a:effectLst/>
                        <a:latin typeface="Cambria" panose="02040503050406030204" pitchFamily="18" charset="0"/>
                      </a:endParaRP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endParaRPr lang="en-US" sz="1000" b="1" i="0" u="none" strike="noStrike">
                        <a:solidFill>
                          <a:srgbClr val="002060"/>
                        </a:solidFill>
                        <a:effectLst/>
                        <a:latin typeface="Cambria" panose="02040503050406030204" pitchFamily="18" charset="0"/>
                      </a:endParaRP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endParaRPr lang="en-US" sz="1000" b="1" i="0" u="none" strike="noStrike">
                        <a:solidFill>
                          <a:srgbClr val="002060"/>
                        </a:solidFill>
                        <a:effectLst/>
                        <a:latin typeface="Cambria" panose="02040503050406030204" pitchFamily="18" charset="0"/>
                      </a:endParaRP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631365897"/>
                  </a:ext>
                </a:extLst>
              </a:tr>
              <a:tr h="159922">
                <a:tc>
                  <a:txBody>
                    <a:bodyPr/>
                    <a:lstStyle/>
                    <a:p>
                      <a:pPr algn="ctr" fontAlgn="t"/>
                      <a:r>
                        <a:rPr lang="en-US" sz="1000" b="1" i="0" u="none" strike="noStrike">
                          <a:solidFill>
                            <a:srgbClr val="002060"/>
                          </a:solidFill>
                          <a:effectLst/>
                          <a:latin typeface="Cambria" panose="02040503050406030204" pitchFamily="18" charset="0"/>
                        </a:rPr>
                        <a:t> </a:t>
                      </a:r>
                    </a:p>
                  </a:txBody>
                  <a:tcPr marL="8417" marR="8417" marT="8417"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ctr" fontAlgn="t"/>
                      <a:r>
                        <a:rPr lang="en-US" sz="1000" b="1" i="0" u="none" strike="noStrike">
                          <a:solidFill>
                            <a:srgbClr val="002060"/>
                          </a:solidFill>
                          <a:effectLst/>
                          <a:latin typeface="Cambria" panose="02040503050406030204" pitchFamily="18" charset="0"/>
                        </a:rPr>
                        <a:t>Domain1</a:t>
                      </a:r>
                    </a:p>
                  </a:txBody>
                  <a:tcPr marL="8417" marR="8417" marT="8417"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ctr" fontAlgn="t"/>
                      <a:r>
                        <a:rPr lang="en-US" sz="1000" b="1" i="0" u="none" strike="noStrike">
                          <a:solidFill>
                            <a:srgbClr val="002060"/>
                          </a:solidFill>
                          <a:effectLst/>
                          <a:latin typeface="Cambria" panose="02040503050406030204" pitchFamily="18" charset="0"/>
                        </a:rPr>
                        <a:t>Domain2</a:t>
                      </a:r>
                    </a:p>
                  </a:txBody>
                  <a:tcPr marL="8417" marR="8417" marT="8417"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ctr" fontAlgn="t"/>
                      <a:r>
                        <a:rPr lang="en-US" sz="1000" b="1" i="0" u="none" strike="noStrike">
                          <a:solidFill>
                            <a:srgbClr val="002060"/>
                          </a:solidFill>
                          <a:effectLst/>
                          <a:latin typeface="Cambria" panose="02040503050406030204" pitchFamily="18" charset="0"/>
                        </a:rPr>
                        <a:t>Domain3</a:t>
                      </a:r>
                    </a:p>
                  </a:txBody>
                  <a:tcPr marL="8417" marR="8417" marT="8417"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ctr" fontAlgn="t"/>
                      <a:r>
                        <a:rPr lang="en-US" sz="1000" b="1" i="0" u="none" strike="noStrike">
                          <a:solidFill>
                            <a:srgbClr val="002060"/>
                          </a:solidFill>
                          <a:effectLst/>
                          <a:latin typeface="Cambria" panose="02040503050406030204" pitchFamily="18" charset="0"/>
                        </a:rPr>
                        <a:t>Domain4</a:t>
                      </a:r>
                    </a:p>
                  </a:txBody>
                  <a:tcPr marL="8417" marR="8417" marT="8417"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ctr" fontAlgn="t"/>
                      <a:r>
                        <a:rPr lang="en-US" sz="1000" b="1" i="0" u="none" strike="noStrike">
                          <a:solidFill>
                            <a:srgbClr val="002060"/>
                          </a:solidFill>
                          <a:effectLst/>
                          <a:latin typeface="Cambria" panose="02040503050406030204" pitchFamily="18" charset="0"/>
                        </a:rPr>
                        <a:t>Domain5</a:t>
                      </a:r>
                    </a:p>
                  </a:txBody>
                  <a:tcPr marL="8417" marR="8417" marT="8417"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ctr" fontAlgn="t"/>
                      <a:r>
                        <a:rPr lang="en-US" sz="1000" b="1" i="0" u="none" strike="noStrike">
                          <a:solidFill>
                            <a:srgbClr val="002060"/>
                          </a:solidFill>
                          <a:effectLst/>
                          <a:latin typeface="Cambria" panose="02040503050406030204" pitchFamily="18" charset="0"/>
                        </a:rPr>
                        <a:t>Domain6</a:t>
                      </a:r>
                    </a:p>
                  </a:txBody>
                  <a:tcPr marL="8417" marR="8417" marT="8417" marB="0">
                    <a:lnL>
                      <a:noFill/>
                    </a:lnL>
                    <a:lnR>
                      <a:noFill/>
                    </a:lnR>
                    <a:lnT w="12700" cap="flat" cmpd="sng" algn="ctr">
                      <a:solidFill>
                        <a:srgbClr val="002060"/>
                      </a:solidFill>
                      <a:prstDash val="solid"/>
                      <a:round/>
                      <a:headEnd type="none" w="med" len="med"/>
                      <a:tailEnd type="none" w="med" len="med"/>
                    </a:lnT>
                    <a:lnB>
                      <a:noFill/>
                    </a:lnB>
                    <a:noFill/>
                  </a:tcPr>
                </a:tc>
                <a:extLst>
                  <a:ext uri="{0D108BD9-81ED-4DB2-BD59-A6C34878D82A}">
                    <a16:rowId xmlns:a16="http://schemas.microsoft.com/office/drawing/2014/main" val="3921701445"/>
                  </a:ext>
                </a:extLst>
              </a:tr>
              <a:tr h="488184">
                <a:tc>
                  <a:txBody>
                    <a:bodyPr/>
                    <a:lstStyle/>
                    <a:p>
                      <a:pPr algn="ctr" fontAlgn="t"/>
                      <a:r>
                        <a:rPr lang="en-US" sz="1000" b="1" i="0" u="none" strike="noStrike">
                          <a:solidFill>
                            <a:srgbClr val="002060"/>
                          </a:solidFill>
                          <a:effectLst/>
                          <a:latin typeface="Cambria" panose="02040503050406030204" pitchFamily="18" charset="0"/>
                        </a:rPr>
                        <a:t> </a:t>
                      </a: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r>
                        <a:rPr lang="en-US" sz="1000" b="1" i="0" u="none" strike="noStrike">
                          <a:solidFill>
                            <a:srgbClr val="002060"/>
                          </a:solidFill>
                          <a:effectLst/>
                          <a:latin typeface="Cambria" panose="02040503050406030204" pitchFamily="18" charset="0"/>
                        </a:rPr>
                        <a:t> Applications of data literacy</a:t>
                      </a: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r>
                        <a:rPr lang="en-US" sz="1000" b="1" i="0" u="none" strike="noStrike">
                          <a:solidFill>
                            <a:srgbClr val="002060"/>
                          </a:solidFill>
                          <a:effectLst/>
                          <a:latin typeface="Cambria" panose="02040503050406030204" pitchFamily="18" charset="0"/>
                        </a:rPr>
                        <a:t>Use of research</a:t>
                      </a: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r>
                        <a:rPr lang="en-US" sz="1000" b="1" i="0" u="none" strike="noStrike">
                          <a:solidFill>
                            <a:srgbClr val="002060"/>
                          </a:solidFill>
                          <a:effectLst/>
                          <a:latin typeface="Cambria" panose="02040503050406030204" pitchFamily="18" charset="0"/>
                        </a:rPr>
                        <a:t>Data analysis for supportive environments</a:t>
                      </a: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r>
                        <a:rPr lang="en-US" sz="1000" b="1" i="0" u="none" strike="noStrike">
                          <a:solidFill>
                            <a:srgbClr val="002060"/>
                          </a:solidFill>
                          <a:effectLst/>
                          <a:latin typeface="Cambria" panose="02040503050406030204" pitchFamily="18" charset="0"/>
                        </a:rPr>
                        <a:t>Collaboration</a:t>
                      </a: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r>
                        <a:rPr lang="en-US" sz="1000" b="1" i="0" u="none" strike="noStrike">
                          <a:solidFill>
                            <a:srgbClr val="002060"/>
                          </a:solidFill>
                          <a:effectLst/>
                          <a:latin typeface="Cambria" panose="02040503050406030204" pitchFamily="18" charset="0"/>
                        </a:rPr>
                        <a:t>Applications of technology</a:t>
                      </a: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ctr" fontAlgn="t"/>
                      <a:r>
                        <a:rPr lang="en-US" sz="1000" b="1" i="0" u="none" strike="noStrike">
                          <a:solidFill>
                            <a:srgbClr val="002060"/>
                          </a:solidFill>
                          <a:effectLst/>
                          <a:latin typeface="Cambria" panose="02040503050406030204" pitchFamily="18" charset="0"/>
                        </a:rPr>
                        <a:t> Ethics</a:t>
                      </a: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76732080"/>
                  </a:ext>
                </a:extLst>
              </a:tr>
              <a:tr h="168339">
                <a:tc>
                  <a:txBody>
                    <a:bodyPr/>
                    <a:lstStyle/>
                    <a:p>
                      <a:pPr algn="l" fontAlgn="t"/>
                      <a:r>
                        <a:rPr lang="en-US" sz="1000" b="1" i="0" u="none" strike="noStrike">
                          <a:solidFill>
                            <a:srgbClr val="002060"/>
                          </a:solidFill>
                          <a:effectLst/>
                          <a:latin typeface="Cambria" panose="02040503050406030204" pitchFamily="18" charset="0"/>
                        </a:rPr>
                        <a:t>Domain 1: Applications of data literacy</a:t>
                      </a:r>
                    </a:p>
                  </a:txBody>
                  <a:tcPr marL="8417" marR="8417" marT="8417"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r>
                        <a:rPr lang="en-US" sz="1000" b="0" i="0" u="none" strike="noStrike">
                          <a:solidFill>
                            <a:srgbClr val="002060"/>
                          </a:solidFill>
                          <a:effectLst/>
                          <a:latin typeface="Cambria" panose="02040503050406030204" pitchFamily="18" charset="0"/>
                        </a:rPr>
                        <a:t>1.00</a:t>
                      </a:r>
                    </a:p>
                  </a:txBody>
                  <a:tcPr marL="8417" marR="8417" marT="8417"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w="12700" cap="flat" cmpd="sng" algn="ctr">
                      <a:solidFill>
                        <a:srgbClr val="002060"/>
                      </a:solidFill>
                      <a:prstDash val="solid"/>
                      <a:round/>
                      <a:headEnd type="none" w="med" len="med"/>
                      <a:tailEnd type="none" w="med" len="med"/>
                    </a:lnT>
                    <a:lnB>
                      <a:noFill/>
                    </a:lnB>
                    <a:noFill/>
                  </a:tcPr>
                </a:tc>
                <a:extLst>
                  <a:ext uri="{0D108BD9-81ED-4DB2-BD59-A6C34878D82A}">
                    <a16:rowId xmlns:a16="http://schemas.microsoft.com/office/drawing/2014/main" val="563886279"/>
                  </a:ext>
                </a:extLst>
              </a:tr>
              <a:tr h="168339">
                <a:tc>
                  <a:txBody>
                    <a:bodyPr/>
                    <a:lstStyle/>
                    <a:p>
                      <a:pPr algn="ctr" fontAlgn="t"/>
                      <a:endParaRPr lang="en-US" sz="1000" b="1"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b"/>
                      <a:r>
                        <a:rPr lang="en-US" sz="1000" b="0" i="0" u="none" strike="noStrike">
                          <a:solidFill>
                            <a:srgbClr val="002060"/>
                          </a:solidFill>
                          <a:effectLst/>
                          <a:latin typeface="Cambria" panose="02040503050406030204" pitchFamily="18" charset="0"/>
                        </a:rPr>
                        <a:t> </a:t>
                      </a:r>
                    </a:p>
                  </a:txBody>
                  <a:tcPr marL="8417" marR="8417" marT="8417" marB="0" anchor="b">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extLst>
                  <a:ext uri="{0D108BD9-81ED-4DB2-BD59-A6C34878D82A}">
                    <a16:rowId xmlns:a16="http://schemas.microsoft.com/office/drawing/2014/main" val="305244812"/>
                  </a:ext>
                </a:extLst>
              </a:tr>
              <a:tr h="168339">
                <a:tc>
                  <a:txBody>
                    <a:bodyPr/>
                    <a:lstStyle/>
                    <a:p>
                      <a:pPr algn="l" fontAlgn="t"/>
                      <a:r>
                        <a:rPr lang="en-US" sz="1000" b="1" i="0" u="none" strike="noStrike">
                          <a:solidFill>
                            <a:srgbClr val="002060"/>
                          </a:solidFill>
                          <a:effectLst/>
                          <a:latin typeface="Cambria" panose="02040503050406030204" pitchFamily="18" charset="0"/>
                        </a:rPr>
                        <a:t>Domain 2: Use of research</a:t>
                      </a: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0.86</a:t>
                      </a:r>
                    </a:p>
                  </a:txBody>
                  <a:tcPr marL="8417" marR="8417" marT="8417" marB="0">
                    <a:lnL>
                      <a:noFill/>
                    </a:lnL>
                    <a:lnR>
                      <a:noFill/>
                    </a:lnR>
                    <a:lnT>
                      <a:noFill/>
                    </a:lnT>
                    <a:lnB>
                      <a:noFill/>
                    </a:lnB>
                    <a:solidFill>
                      <a:srgbClr val="8FCB7E"/>
                    </a:solidFill>
                  </a:tcPr>
                </a:tc>
                <a:tc>
                  <a:txBody>
                    <a:bodyPr/>
                    <a:lstStyle/>
                    <a:p>
                      <a:pPr algn="r" fontAlgn="t"/>
                      <a:r>
                        <a:rPr lang="en-US" sz="1000" b="0" i="0" u="none" strike="noStrike">
                          <a:solidFill>
                            <a:srgbClr val="002060"/>
                          </a:solidFill>
                          <a:effectLst/>
                          <a:latin typeface="Cambria" panose="02040503050406030204" pitchFamily="18" charset="0"/>
                        </a:rPr>
                        <a:t>1.00</a:t>
                      </a: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extLst>
                  <a:ext uri="{0D108BD9-81ED-4DB2-BD59-A6C34878D82A}">
                    <a16:rowId xmlns:a16="http://schemas.microsoft.com/office/drawing/2014/main" val="3469030904"/>
                  </a:ext>
                </a:extLst>
              </a:tr>
              <a:tr h="168339">
                <a:tc>
                  <a:txBody>
                    <a:bodyPr/>
                    <a:lstStyle/>
                    <a:p>
                      <a:pPr algn="ctr" fontAlgn="t"/>
                      <a:endParaRPr lang="en-US" sz="1000" b="1"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&lt;.0001</a:t>
                      </a: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l" fontAlgn="b"/>
                      <a:endParaRPr lang="en-US" sz="1000" b="0" i="0" u="none" strike="noStrike">
                        <a:solidFill>
                          <a:srgbClr val="002060"/>
                        </a:solidFill>
                        <a:effectLst/>
                        <a:latin typeface="Cambria" panose="02040503050406030204" pitchFamily="18" charset="0"/>
                      </a:endParaRPr>
                    </a:p>
                  </a:txBody>
                  <a:tcPr marL="8417" marR="8417" marT="8417" marB="0" anchor="b">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extLst>
                  <a:ext uri="{0D108BD9-81ED-4DB2-BD59-A6C34878D82A}">
                    <a16:rowId xmlns:a16="http://schemas.microsoft.com/office/drawing/2014/main" val="1328566685"/>
                  </a:ext>
                </a:extLst>
              </a:tr>
              <a:tr h="168339">
                <a:tc>
                  <a:txBody>
                    <a:bodyPr/>
                    <a:lstStyle/>
                    <a:p>
                      <a:pPr algn="l" fontAlgn="t"/>
                      <a:r>
                        <a:rPr lang="en-US" sz="1000" b="1" i="0" u="none" strike="noStrike">
                          <a:solidFill>
                            <a:srgbClr val="002060"/>
                          </a:solidFill>
                          <a:effectLst/>
                          <a:latin typeface="Cambria" panose="02040503050406030204" pitchFamily="18" charset="0"/>
                        </a:rPr>
                        <a:t>Domain 3: Data analysis for supportive environments</a:t>
                      </a: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0.88</a:t>
                      </a:r>
                    </a:p>
                  </a:txBody>
                  <a:tcPr marL="8417" marR="8417" marT="8417" marB="0">
                    <a:lnL>
                      <a:noFill/>
                    </a:lnL>
                    <a:lnR>
                      <a:noFill/>
                    </a:lnR>
                    <a:lnT>
                      <a:noFill/>
                    </a:lnT>
                    <a:lnB>
                      <a:noFill/>
                    </a:lnB>
                    <a:solidFill>
                      <a:srgbClr val="6AC07C"/>
                    </a:solidFill>
                  </a:tcPr>
                </a:tc>
                <a:tc>
                  <a:txBody>
                    <a:bodyPr/>
                    <a:lstStyle/>
                    <a:p>
                      <a:pPr algn="r" fontAlgn="t"/>
                      <a:r>
                        <a:rPr lang="en-US" sz="1000" b="0" i="0" u="none" strike="noStrike">
                          <a:solidFill>
                            <a:srgbClr val="002060"/>
                          </a:solidFill>
                          <a:effectLst/>
                          <a:latin typeface="Cambria" panose="02040503050406030204" pitchFamily="18" charset="0"/>
                        </a:rPr>
                        <a:t>0.79</a:t>
                      </a:r>
                    </a:p>
                  </a:txBody>
                  <a:tcPr marL="8417" marR="8417" marT="8417" marB="0">
                    <a:lnL>
                      <a:noFill/>
                    </a:lnL>
                    <a:lnR>
                      <a:noFill/>
                    </a:lnR>
                    <a:lnT>
                      <a:noFill/>
                    </a:lnT>
                    <a:lnB>
                      <a:noFill/>
                    </a:lnB>
                    <a:solidFill>
                      <a:srgbClr val="FDEB84"/>
                    </a:solidFill>
                  </a:tcPr>
                </a:tc>
                <a:tc>
                  <a:txBody>
                    <a:bodyPr/>
                    <a:lstStyle/>
                    <a:p>
                      <a:pPr algn="r" fontAlgn="t"/>
                      <a:r>
                        <a:rPr lang="en-US" sz="1000" b="0" i="0" u="none" strike="noStrike">
                          <a:solidFill>
                            <a:srgbClr val="002060"/>
                          </a:solidFill>
                          <a:effectLst/>
                          <a:latin typeface="Cambria" panose="02040503050406030204" pitchFamily="18" charset="0"/>
                        </a:rPr>
                        <a:t>1.00</a:t>
                      </a: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 </a:t>
                      </a: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extLst>
                  <a:ext uri="{0D108BD9-81ED-4DB2-BD59-A6C34878D82A}">
                    <a16:rowId xmlns:a16="http://schemas.microsoft.com/office/drawing/2014/main" val="2179189998"/>
                  </a:ext>
                </a:extLst>
              </a:tr>
              <a:tr h="168339">
                <a:tc>
                  <a:txBody>
                    <a:bodyPr/>
                    <a:lstStyle/>
                    <a:p>
                      <a:pPr algn="ctr" fontAlgn="t"/>
                      <a:endParaRPr lang="en-US" sz="1000" b="1"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&lt;.0001</a:t>
                      </a: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&lt;.0001</a:t>
                      </a: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extLst>
                  <a:ext uri="{0D108BD9-81ED-4DB2-BD59-A6C34878D82A}">
                    <a16:rowId xmlns:a16="http://schemas.microsoft.com/office/drawing/2014/main" val="2908609218"/>
                  </a:ext>
                </a:extLst>
              </a:tr>
              <a:tr h="168339">
                <a:tc>
                  <a:txBody>
                    <a:bodyPr/>
                    <a:lstStyle/>
                    <a:p>
                      <a:pPr algn="l" fontAlgn="t"/>
                      <a:r>
                        <a:rPr lang="en-US" sz="1000" b="1" i="0" u="none" strike="noStrike">
                          <a:solidFill>
                            <a:srgbClr val="002060"/>
                          </a:solidFill>
                          <a:effectLst/>
                          <a:latin typeface="Cambria" panose="02040503050406030204" pitchFamily="18" charset="0"/>
                        </a:rPr>
                        <a:t>Domain 4: Collaboration</a:t>
                      </a: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0.89</a:t>
                      </a:r>
                    </a:p>
                  </a:txBody>
                  <a:tcPr marL="8417" marR="8417" marT="8417" marB="0">
                    <a:lnL>
                      <a:noFill/>
                    </a:lnL>
                    <a:lnR>
                      <a:noFill/>
                    </a:lnR>
                    <a:lnT>
                      <a:noFill/>
                    </a:lnT>
                    <a:lnB>
                      <a:noFill/>
                    </a:lnB>
                    <a:solidFill>
                      <a:srgbClr val="63BE7B"/>
                    </a:solidFill>
                  </a:tcPr>
                </a:tc>
                <a:tc>
                  <a:txBody>
                    <a:bodyPr/>
                    <a:lstStyle/>
                    <a:p>
                      <a:pPr algn="r" fontAlgn="t"/>
                      <a:r>
                        <a:rPr lang="en-US" sz="1000" b="0" i="0" u="none" strike="noStrike">
                          <a:solidFill>
                            <a:srgbClr val="002060"/>
                          </a:solidFill>
                          <a:effectLst/>
                          <a:latin typeface="Cambria" panose="02040503050406030204" pitchFamily="18" charset="0"/>
                        </a:rPr>
                        <a:t>0.78</a:t>
                      </a:r>
                    </a:p>
                  </a:txBody>
                  <a:tcPr marL="8417" marR="8417" marT="8417" marB="0">
                    <a:lnL>
                      <a:noFill/>
                    </a:lnL>
                    <a:lnR>
                      <a:noFill/>
                    </a:lnR>
                    <a:lnT>
                      <a:noFill/>
                    </a:lnT>
                    <a:lnB>
                      <a:noFill/>
                    </a:lnB>
                    <a:solidFill>
                      <a:srgbClr val="FEDD81"/>
                    </a:solidFill>
                  </a:tcPr>
                </a:tc>
                <a:tc>
                  <a:txBody>
                    <a:bodyPr/>
                    <a:lstStyle/>
                    <a:p>
                      <a:pPr algn="r" fontAlgn="t"/>
                      <a:r>
                        <a:rPr lang="en-US" sz="1000" b="0" i="0" u="none" strike="noStrike">
                          <a:solidFill>
                            <a:srgbClr val="002060"/>
                          </a:solidFill>
                          <a:effectLst/>
                          <a:latin typeface="Cambria" panose="02040503050406030204" pitchFamily="18" charset="0"/>
                        </a:rPr>
                        <a:t>0.85</a:t>
                      </a:r>
                    </a:p>
                  </a:txBody>
                  <a:tcPr marL="8417" marR="8417" marT="8417" marB="0">
                    <a:lnL>
                      <a:noFill/>
                    </a:lnL>
                    <a:lnR>
                      <a:noFill/>
                    </a:lnR>
                    <a:lnT>
                      <a:noFill/>
                    </a:lnT>
                    <a:lnB>
                      <a:noFill/>
                    </a:lnB>
                    <a:solidFill>
                      <a:srgbClr val="98CE7F"/>
                    </a:solidFill>
                  </a:tcPr>
                </a:tc>
                <a:tc>
                  <a:txBody>
                    <a:bodyPr/>
                    <a:lstStyle/>
                    <a:p>
                      <a:pPr algn="r" fontAlgn="t"/>
                      <a:r>
                        <a:rPr lang="en-US" sz="1000" b="0" i="0" u="none" strike="noStrike">
                          <a:solidFill>
                            <a:srgbClr val="002060"/>
                          </a:solidFill>
                          <a:effectLst/>
                          <a:latin typeface="Cambria" panose="02040503050406030204" pitchFamily="18" charset="0"/>
                        </a:rPr>
                        <a:t>1.00</a:t>
                      </a:r>
                    </a:p>
                  </a:txBody>
                  <a:tcPr marL="8417" marR="8417" marT="8417" marB="0">
                    <a:lnL>
                      <a:noFill/>
                    </a:lnL>
                    <a:lnR>
                      <a:noFill/>
                    </a:lnR>
                    <a:lnT>
                      <a:noFill/>
                    </a:lnT>
                    <a:lnB>
                      <a:noFill/>
                    </a:lnB>
                    <a:noFill/>
                  </a:tcPr>
                </a:tc>
                <a:tc>
                  <a:txBody>
                    <a:bodyPr/>
                    <a:lstStyle/>
                    <a:p>
                      <a:pPr algn="r" fontAlgn="b"/>
                      <a:endParaRPr lang="en-US" sz="1000" b="0" i="0" u="none" strike="noStrike">
                        <a:solidFill>
                          <a:srgbClr val="002060"/>
                        </a:solidFill>
                        <a:effectLst/>
                        <a:latin typeface="Cambria" panose="02040503050406030204" pitchFamily="18" charset="0"/>
                      </a:endParaRPr>
                    </a:p>
                  </a:txBody>
                  <a:tcPr marL="8417" marR="8417" marT="8417" marB="0" anchor="b">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extLst>
                  <a:ext uri="{0D108BD9-81ED-4DB2-BD59-A6C34878D82A}">
                    <a16:rowId xmlns:a16="http://schemas.microsoft.com/office/drawing/2014/main" val="441338509"/>
                  </a:ext>
                </a:extLst>
              </a:tr>
              <a:tr h="168339">
                <a:tc>
                  <a:txBody>
                    <a:bodyPr/>
                    <a:lstStyle/>
                    <a:p>
                      <a:pPr algn="ctr" fontAlgn="t"/>
                      <a:endParaRPr lang="en-US" sz="1000" b="1"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&lt;.0001</a:t>
                      </a: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&lt;.0001</a:t>
                      </a: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&lt;.0001</a:t>
                      </a: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1.00</a:t>
                      </a: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extLst>
                  <a:ext uri="{0D108BD9-81ED-4DB2-BD59-A6C34878D82A}">
                    <a16:rowId xmlns:a16="http://schemas.microsoft.com/office/drawing/2014/main" val="2511222082"/>
                  </a:ext>
                </a:extLst>
              </a:tr>
              <a:tr h="168339">
                <a:tc>
                  <a:txBody>
                    <a:bodyPr/>
                    <a:lstStyle/>
                    <a:p>
                      <a:pPr algn="l" fontAlgn="t"/>
                      <a:r>
                        <a:rPr lang="en-US" sz="1000" b="1" i="0" u="none" strike="noStrike">
                          <a:solidFill>
                            <a:srgbClr val="002060"/>
                          </a:solidFill>
                          <a:effectLst/>
                          <a:latin typeface="Cambria" panose="02040503050406030204" pitchFamily="18" charset="0"/>
                        </a:rPr>
                        <a:t>Domain 5: Applications of technology</a:t>
                      </a: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0.77</a:t>
                      </a:r>
                    </a:p>
                  </a:txBody>
                  <a:tcPr marL="8417" marR="8417" marT="8417" marB="0">
                    <a:lnL>
                      <a:noFill/>
                    </a:lnL>
                    <a:lnR>
                      <a:noFill/>
                    </a:lnR>
                    <a:lnT>
                      <a:noFill/>
                    </a:lnT>
                    <a:lnB>
                      <a:noFill/>
                    </a:lnB>
                    <a:solidFill>
                      <a:srgbClr val="FDD780"/>
                    </a:solidFill>
                  </a:tcPr>
                </a:tc>
                <a:tc>
                  <a:txBody>
                    <a:bodyPr/>
                    <a:lstStyle/>
                    <a:p>
                      <a:pPr algn="r" fontAlgn="t"/>
                      <a:r>
                        <a:rPr lang="en-US" sz="1000" b="0" i="0" u="none" strike="noStrike">
                          <a:solidFill>
                            <a:srgbClr val="002060"/>
                          </a:solidFill>
                          <a:effectLst/>
                          <a:latin typeface="Cambria" panose="02040503050406030204" pitchFamily="18" charset="0"/>
                        </a:rPr>
                        <a:t>0.67</a:t>
                      </a:r>
                    </a:p>
                  </a:txBody>
                  <a:tcPr marL="8417" marR="8417" marT="8417" marB="0">
                    <a:lnL>
                      <a:noFill/>
                    </a:lnL>
                    <a:lnR>
                      <a:noFill/>
                    </a:lnR>
                    <a:lnT>
                      <a:noFill/>
                    </a:lnT>
                    <a:lnB>
                      <a:noFill/>
                    </a:lnB>
                    <a:solidFill>
                      <a:srgbClr val="F8696B"/>
                    </a:solidFill>
                  </a:tcPr>
                </a:tc>
                <a:tc>
                  <a:txBody>
                    <a:bodyPr/>
                    <a:lstStyle/>
                    <a:p>
                      <a:pPr algn="r" fontAlgn="t"/>
                      <a:r>
                        <a:rPr lang="en-US" sz="1000" b="0" i="0" u="none" strike="noStrike">
                          <a:solidFill>
                            <a:srgbClr val="002060"/>
                          </a:solidFill>
                          <a:effectLst/>
                          <a:latin typeface="Cambria" panose="02040503050406030204" pitchFamily="18" charset="0"/>
                        </a:rPr>
                        <a:t>0.87</a:t>
                      </a:r>
                    </a:p>
                  </a:txBody>
                  <a:tcPr marL="8417" marR="8417" marT="8417" marB="0">
                    <a:lnL>
                      <a:noFill/>
                    </a:lnL>
                    <a:lnR>
                      <a:noFill/>
                    </a:lnR>
                    <a:lnT>
                      <a:noFill/>
                    </a:lnT>
                    <a:lnB>
                      <a:noFill/>
                    </a:lnB>
                    <a:solidFill>
                      <a:srgbClr val="82C77D"/>
                    </a:solidFill>
                  </a:tcPr>
                </a:tc>
                <a:tc>
                  <a:txBody>
                    <a:bodyPr/>
                    <a:lstStyle/>
                    <a:p>
                      <a:pPr algn="r" fontAlgn="t"/>
                      <a:r>
                        <a:rPr lang="en-US" sz="1000" b="0" i="0" u="none" strike="noStrike">
                          <a:solidFill>
                            <a:srgbClr val="002060"/>
                          </a:solidFill>
                          <a:effectLst/>
                          <a:latin typeface="Cambria" panose="02040503050406030204" pitchFamily="18" charset="0"/>
                        </a:rPr>
                        <a:t>0.77</a:t>
                      </a:r>
                    </a:p>
                  </a:txBody>
                  <a:tcPr marL="8417" marR="8417" marT="8417" marB="0">
                    <a:lnL>
                      <a:noFill/>
                    </a:lnL>
                    <a:lnR>
                      <a:noFill/>
                    </a:lnR>
                    <a:lnT>
                      <a:noFill/>
                    </a:lnT>
                    <a:lnB>
                      <a:noFill/>
                    </a:lnB>
                    <a:solidFill>
                      <a:srgbClr val="FEDB80"/>
                    </a:solidFill>
                  </a:tcPr>
                </a:tc>
                <a:tc>
                  <a:txBody>
                    <a:bodyPr/>
                    <a:lstStyle/>
                    <a:p>
                      <a:pPr algn="r" fontAlgn="t"/>
                      <a:r>
                        <a:rPr lang="en-US" sz="1000" b="0" i="0" u="none" strike="noStrike">
                          <a:solidFill>
                            <a:srgbClr val="002060"/>
                          </a:solidFill>
                          <a:effectLst/>
                          <a:latin typeface="Cambria" panose="02040503050406030204" pitchFamily="18" charset="0"/>
                        </a:rPr>
                        <a:t> </a:t>
                      </a: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extLst>
                  <a:ext uri="{0D108BD9-81ED-4DB2-BD59-A6C34878D82A}">
                    <a16:rowId xmlns:a16="http://schemas.microsoft.com/office/drawing/2014/main" val="783196592"/>
                  </a:ext>
                </a:extLst>
              </a:tr>
              <a:tr h="168339">
                <a:tc>
                  <a:txBody>
                    <a:bodyPr/>
                    <a:lstStyle/>
                    <a:p>
                      <a:pPr algn="ctr" fontAlgn="t"/>
                      <a:endParaRPr lang="en-US" sz="1000" b="1"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&lt;.0001</a:t>
                      </a: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&lt;.0001</a:t>
                      </a: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&lt;.0001</a:t>
                      </a: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&lt;.0001</a:t>
                      </a: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tc>
                  <a:txBody>
                    <a:bodyPr/>
                    <a:lstStyle/>
                    <a:p>
                      <a:pPr algn="r" fontAlgn="t"/>
                      <a:endParaRPr lang="en-US" sz="1000" b="0" i="0" u="none" strike="noStrike">
                        <a:solidFill>
                          <a:srgbClr val="002060"/>
                        </a:solidFill>
                        <a:effectLst/>
                        <a:latin typeface="Cambria" panose="02040503050406030204" pitchFamily="18" charset="0"/>
                      </a:endParaRPr>
                    </a:p>
                  </a:txBody>
                  <a:tcPr marL="8417" marR="8417" marT="8417" marB="0">
                    <a:lnL>
                      <a:noFill/>
                    </a:lnL>
                    <a:lnR>
                      <a:noFill/>
                    </a:lnR>
                    <a:lnT>
                      <a:noFill/>
                    </a:lnT>
                    <a:lnB>
                      <a:noFill/>
                    </a:lnB>
                    <a:noFill/>
                  </a:tcPr>
                </a:tc>
                <a:extLst>
                  <a:ext uri="{0D108BD9-81ED-4DB2-BD59-A6C34878D82A}">
                    <a16:rowId xmlns:a16="http://schemas.microsoft.com/office/drawing/2014/main" val="3764346601"/>
                  </a:ext>
                </a:extLst>
              </a:tr>
              <a:tr h="168339">
                <a:tc>
                  <a:txBody>
                    <a:bodyPr/>
                    <a:lstStyle/>
                    <a:p>
                      <a:pPr algn="l" fontAlgn="t"/>
                      <a:r>
                        <a:rPr lang="en-US" sz="1000" b="1" i="0" u="none" strike="noStrike">
                          <a:solidFill>
                            <a:srgbClr val="002060"/>
                          </a:solidFill>
                          <a:effectLst/>
                          <a:latin typeface="Cambria" panose="02040503050406030204" pitchFamily="18" charset="0"/>
                        </a:rPr>
                        <a:t>Domain 6: Ethics</a:t>
                      </a:r>
                    </a:p>
                  </a:txBody>
                  <a:tcPr marL="8417" marR="8417" marT="8417" marB="0">
                    <a:lnL>
                      <a:noFill/>
                    </a:lnL>
                    <a:lnR>
                      <a:noFill/>
                    </a:lnR>
                    <a:lnT>
                      <a:noFill/>
                    </a:lnT>
                    <a:lnB>
                      <a:noFill/>
                    </a:lnB>
                    <a:noFill/>
                  </a:tcPr>
                </a:tc>
                <a:tc>
                  <a:txBody>
                    <a:bodyPr/>
                    <a:lstStyle/>
                    <a:p>
                      <a:pPr algn="r" fontAlgn="t"/>
                      <a:r>
                        <a:rPr lang="en-US" sz="1000" b="0" i="0" u="none" strike="noStrike">
                          <a:solidFill>
                            <a:srgbClr val="002060"/>
                          </a:solidFill>
                          <a:effectLst/>
                          <a:latin typeface="Cambria" panose="02040503050406030204" pitchFamily="18" charset="0"/>
                        </a:rPr>
                        <a:t>0.75</a:t>
                      </a:r>
                    </a:p>
                  </a:txBody>
                  <a:tcPr marL="8417" marR="8417" marT="8417" marB="0">
                    <a:lnL>
                      <a:noFill/>
                    </a:lnL>
                    <a:lnR>
                      <a:noFill/>
                    </a:lnR>
                    <a:lnT>
                      <a:noFill/>
                    </a:lnT>
                    <a:lnB>
                      <a:noFill/>
                    </a:lnB>
                    <a:solidFill>
                      <a:srgbClr val="FCBD7B"/>
                    </a:solidFill>
                  </a:tcPr>
                </a:tc>
                <a:tc>
                  <a:txBody>
                    <a:bodyPr/>
                    <a:lstStyle/>
                    <a:p>
                      <a:pPr algn="r" fontAlgn="t"/>
                      <a:r>
                        <a:rPr lang="en-US" sz="1000" b="0" i="0" u="none" strike="noStrike">
                          <a:solidFill>
                            <a:srgbClr val="002060"/>
                          </a:solidFill>
                          <a:effectLst/>
                          <a:latin typeface="Cambria" panose="02040503050406030204" pitchFamily="18" charset="0"/>
                        </a:rPr>
                        <a:t>0.68</a:t>
                      </a:r>
                    </a:p>
                  </a:txBody>
                  <a:tcPr marL="8417" marR="8417" marT="8417" marB="0">
                    <a:lnL>
                      <a:noFill/>
                    </a:lnL>
                    <a:lnR>
                      <a:noFill/>
                    </a:lnR>
                    <a:lnT>
                      <a:noFill/>
                    </a:lnT>
                    <a:lnB>
                      <a:noFill/>
                    </a:lnB>
                    <a:solidFill>
                      <a:srgbClr val="F86D6B"/>
                    </a:solidFill>
                  </a:tcPr>
                </a:tc>
                <a:tc>
                  <a:txBody>
                    <a:bodyPr/>
                    <a:lstStyle/>
                    <a:p>
                      <a:pPr algn="r" fontAlgn="t"/>
                      <a:r>
                        <a:rPr lang="en-US" sz="1000" b="0" i="0" u="none" strike="noStrike">
                          <a:solidFill>
                            <a:srgbClr val="002060"/>
                          </a:solidFill>
                          <a:effectLst/>
                          <a:latin typeface="Cambria" panose="02040503050406030204" pitchFamily="18" charset="0"/>
                        </a:rPr>
                        <a:t>0.83</a:t>
                      </a:r>
                    </a:p>
                  </a:txBody>
                  <a:tcPr marL="8417" marR="8417" marT="8417" marB="0">
                    <a:lnL>
                      <a:noFill/>
                    </a:lnL>
                    <a:lnR>
                      <a:noFill/>
                    </a:lnR>
                    <a:lnT>
                      <a:noFill/>
                    </a:lnT>
                    <a:lnB>
                      <a:noFill/>
                    </a:lnB>
                    <a:solidFill>
                      <a:srgbClr val="BFD981"/>
                    </a:solidFill>
                  </a:tcPr>
                </a:tc>
                <a:tc>
                  <a:txBody>
                    <a:bodyPr/>
                    <a:lstStyle/>
                    <a:p>
                      <a:pPr algn="r" fontAlgn="t"/>
                      <a:r>
                        <a:rPr lang="en-US" sz="1000" b="0" i="0" u="none" strike="noStrike">
                          <a:solidFill>
                            <a:srgbClr val="002060"/>
                          </a:solidFill>
                          <a:effectLst/>
                          <a:latin typeface="Cambria" panose="02040503050406030204" pitchFamily="18" charset="0"/>
                        </a:rPr>
                        <a:t>0.79</a:t>
                      </a:r>
                    </a:p>
                  </a:txBody>
                  <a:tcPr marL="8417" marR="8417" marT="8417" marB="0">
                    <a:lnL>
                      <a:noFill/>
                    </a:lnL>
                    <a:lnR>
                      <a:noFill/>
                    </a:lnR>
                    <a:lnT>
                      <a:noFill/>
                    </a:lnT>
                    <a:lnB>
                      <a:noFill/>
                    </a:lnB>
                    <a:solidFill>
                      <a:srgbClr val="FFEB84"/>
                    </a:solidFill>
                  </a:tcPr>
                </a:tc>
                <a:tc>
                  <a:txBody>
                    <a:bodyPr/>
                    <a:lstStyle/>
                    <a:p>
                      <a:pPr algn="r" fontAlgn="t"/>
                      <a:r>
                        <a:rPr lang="en-US" sz="1000" b="0" i="0" u="none" strike="noStrike">
                          <a:solidFill>
                            <a:srgbClr val="002060"/>
                          </a:solidFill>
                          <a:effectLst/>
                          <a:latin typeface="Cambria" panose="02040503050406030204" pitchFamily="18" charset="0"/>
                        </a:rPr>
                        <a:t>0.77</a:t>
                      </a:r>
                    </a:p>
                  </a:txBody>
                  <a:tcPr marL="8417" marR="8417" marT="8417" marB="0">
                    <a:lnL>
                      <a:noFill/>
                    </a:lnL>
                    <a:lnR>
                      <a:noFill/>
                    </a:lnR>
                    <a:lnT>
                      <a:noFill/>
                    </a:lnT>
                    <a:lnB>
                      <a:noFill/>
                    </a:lnB>
                    <a:solidFill>
                      <a:srgbClr val="FDD37F"/>
                    </a:solidFill>
                  </a:tcPr>
                </a:tc>
                <a:tc>
                  <a:txBody>
                    <a:bodyPr/>
                    <a:lstStyle/>
                    <a:p>
                      <a:pPr algn="r" fontAlgn="t"/>
                      <a:r>
                        <a:rPr lang="en-US" sz="1000" b="0" i="0" u="none" strike="noStrike">
                          <a:solidFill>
                            <a:srgbClr val="002060"/>
                          </a:solidFill>
                          <a:effectLst/>
                          <a:latin typeface="Cambria" panose="02040503050406030204" pitchFamily="18" charset="0"/>
                        </a:rPr>
                        <a:t>1.00</a:t>
                      </a:r>
                    </a:p>
                  </a:txBody>
                  <a:tcPr marL="8417" marR="8417" marT="8417" marB="0">
                    <a:lnL>
                      <a:noFill/>
                    </a:lnL>
                    <a:lnR>
                      <a:noFill/>
                    </a:lnR>
                    <a:lnT>
                      <a:noFill/>
                    </a:lnT>
                    <a:lnB>
                      <a:noFill/>
                    </a:lnB>
                    <a:noFill/>
                  </a:tcPr>
                </a:tc>
                <a:extLst>
                  <a:ext uri="{0D108BD9-81ED-4DB2-BD59-A6C34878D82A}">
                    <a16:rowId xmlns:a16="http://schemas.microsoft.com/office/drawing/2014/main" val="1675884959"/>
                  </a:ext>
                </a:extLst>
              </a:tr>
              <a:tr h="168339">
                <a:tc>
                  <a:txBody>
                    <a:bodyPr/>
                    <a:lstStyle/>
                    <a:p>
                      <a:pPr algn="ctr" fontAlgn="t"/>
                      <a:r>
                        <a:rPr lang="en-US" sz="1000" b="1" i="0" u="none" strike="noStrike">
                          <a:solidFill>
                            <a:srgbClr val="002060"/>
                          </a:solidFill>
                          <a:effectLst/>
                          <a:latin typeface="Cambria" panose="02040503050406030204" pitchFamily="18" charset="0"/>
                        </a:rPr>
                        <a:t> </a:t>
                      </a: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000" b="0" i="0" u="none" strike="noStrike">
                          <a:solidFill>
                            <a:srgbClr val="002060"/>
                          </a:solidFill>
                          <a:effectLst/>
                          <a:latin typeface="Cambria" panose="02040503050406030204" pitchFamily="18" charset="0"/>
                        </a:rPr>
                        <a:t>&lt;.0001</a:t>
                      </a: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000" b="0" i="0" u="none" strike="noStrike">
                          <a:solidFill>
                            <a:srgbClr val="002060"/>
                          </a:solidFill>
                          <a:effectLst/>
                          <a:latin typeface="Cambria" panose="02040503050406030204" pitchFamily="18" charset="0"/>
                        </a:rPr>
                        <a:t>&lt;.0001</a:t>
                      </a: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000" b="0" i="0" u="none" strike="noStrike">
                          <a:solidFill>
                            <a:srgbClr val="002060"/>
                          </a:solidFill>
                          <a:effectLst/>
                          <a:latin typeface="Cambria" panose="02040503050406030204" pitchFamily="18" charset="0"/>
                        </a:rPr>
                        <a:t>&lt;.0001</a:t>
                      </a: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000" b="0" i="0" u="none" strike="noStrike">
                          <a:solidFill>
                            <a:srgbClr val="002060"/>
                          </a:solidFill>
                          <a:effectLst/>
                          <a:latin typeface="Cambria" panose="02040503050406030204" pitchFamily="18" charset="0"/>
                        </a:rPr>
                        <a:t>&lt;.0001</a:t>
                      </a: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000" b="0" i="0" u="none" strike="noStrike">
                          <a:solidFill>
                            <a:srgbClr val="002060"/>
                          </a:solidFill>
                          <a:effectLst/>
                          <a:latin typeface="Cambria" panose="02040503050406030204" pitchFamily="18" charset="0"/>
                        </a:rPr>
                        <a:t>&lt;.0001</a:t>
                      </a: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000" b="0" i="0" u="none" strike="noStrike" dirty="0">
                          <a:solidFill>
                            <a:srgbClr val="002060"/>
                          </a:solidFill>
                          <a:effectLst/>
                          <a:latin typeface="Cambria" panose="02040503050406030204" pitchFamily="18" charset="0"/>
                        </a:rPr>
                        <a:t> </a:t>
                      </a:r>
                    </a:p>
                  </a:txBody>
                  <a:tcPr marL="8417" marR="8417" marT="8417" marB="0">
                    <a:lnL>
                      <a:noFill/>
                    </a:lnL>
                    <a:lnR>
                      <a:noFill/>
                    </a:lnR>
                    <a:lnT>
                      <a:noFill/>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452820648"/>
                  </a:ext>
                </a:extLst>
              </a:tr>
            </a:tbl>
          </a:graphicData>
        </a:graphic>
      </p:graphicFrame>
    </p:spTree>
    <p:extLst>
      <p:ext uri="{BB962C8B-B14F-4D97-AF65-F5344CB8AC3E}">
        <p14:creationId xmlns:p14="http://schemas.microsoft.com/office/powerpoint/2010/main" val="1856795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59A950-C4EA-CB43-3659-17EC126E1AE6}"/>
              </a:ext>
            </a:extLst>
          </p:cNvPr>
          <p:cNvSpPr>
            <a:spLocks noGrp="1"/>
          </p:cNvSpPr>
          <p:nvPr>
            <p:ph type="title"/>
          </p:nvPr>
        </p:nvSpPr>
        <p:spPr>
          <a:xfrm>
            <a:off x="804671" y="802955"/>
            <a:ext cx="5162743" cy="1653918"/>
          </a:xfrm>
        </p:spPr>
        <p:txBody>
          <a:bodyPr>
            <a:normAutofit fontScale="90000"/>
          </a:bodyPr>
          <a:lstStyle/>
          <a:p>
            <a:r>
              <a:rPr lang="en-US" sz="4900" dirty="0">
                <a:solidFill>
                  <a:schemeClr val="accent6">
                    <a:lumMod val="50000"/>
                  </a:schemeClr>
                </a:solidFill>
                <a:latin typeface="Cambria" panose="02040503050406030204" pitchFamily="18" charset="0"/>
                <a:ea typeface="Cambria" panose="02040503050406030204" pitchFamily="18" charset="0"/>
              </a:rPr>
              <a:t>C</a:t>
            </a:r>
            <a:r>
              <a:rPr lang="en-US" sz="3300" dirty="0">
                <a:solidFill>
                  <a:schemeClr val="accent6">
                    <a:lumMod val="50000"/>
                  </a:schemeClr>
                </a:solidFill>
                <a:latin typeface="Cambria" panose="02040503050406030204" pitchFamily="18" charset="0"/>
                <a:ea typeface="Cambria" panose="02040503050406030204" pitchFamily="18" charset="0"/>
              </a:rPr>
              <a:t>ollege of </a:t>
            </a:r>
            <a:r>
              <a:rPr lang="en-US" sz="4900" dirty="0">
                <a:solidFill>
                  <a:schemeClr val="accent6">
                    <a:lumMod val="50000"/>
                  </a:schemeClr>
                </a:solidFill>
                <a:latin typeface="Cambria" panose="02040503050406030204" pitchFamily="18" charset="0"/>
                <a:ea typeface="Cambria" panose="02040503050406030204" pitchFamily="18" charset="0"/>
              </a:rPr>
              <a:t>E</a:t>
            </a:r>
            <a:r>
              <a:rPr lang="en-US" sz="3300" dirty="0">
                <a:solidFill>
                  <a:schemeClr val="accent6">
                    <a:lumMod val="50000"/>
                  </a:schemeClr>
                </a:solidFill>
                <a:latin typeface="Cambria" panose="02040503050406030204" pitchFamily="18" charset="0"/>
                <a:ea typeface="Cambria" panose="02040503050406030204" pitchFamily="18" charset="0"/>
              </a:rPr>
              <a:t>ducation</a:t>
            </a:r>
            <a:br>
              <a:rPr lang="en-US" sz="3300" dirty="0">
                <a:solidFill>
                  <a:schemeClr val="accent6">
                    <a:lumMod val="50000"/>
                  </a:schemeClr>
                </a:solidFill>
                <a:latin typeface="Cambria" panose="02040503050406030204" pitchFamily="18" charset="0"/>
                <a:ea typeface="Cambria" panose="02040503050406030204" pitchFamily="18" charset="0"/>
              </a:rPr>
            </a:br>
            <a:r>
              <a:rPr lang="en-US" sz="3300" b="1" dirty="0">
                <a:solidFill>
                  <a:schemeClr val="accent6">
                    <a:lumMod val="50000"/>
                  </a:schemeClr>
                </a:solidFill>
                <a:latin typeface="Cambria" panose="02040503050406030204" pitchFamily="18" charset="0"/>
                <a:ea typeface="Cambria" panose="02040503050406030204" pitchFamily="18" charset="0"/>
              </a:rPr>
              <a:t>U</a:t>
            </a:r>
            <a:r>
              <a:rPr lang="en-US" sz="3300" dirty="0">
                <a:solidFill>
                  <a:schemeClr val="accent6">
                    <a:lumMod val="50000"/>
                  </a:schemeClr>
                </a:solidFill>
                <a:latin typeface="Cambria" panose="02040503050406030204" pitchFamily="18" charset="0"/>
                <a:ea typeface="Cambria" panose="02040503050406030204" pitchFamily="18" charset="0"/>
              </a:rPr>
              <a:t>niversity of </a:t>
            </a:r>
            <a:r>
              <a:rPr lang="en-US" sz="3300" b="1" dirty="0">
                <a:solidFill>
                  <a:schemeClr val="accent6">
                    <a:lumMod val="50000"/>
                  </a:schemeClr>
                </a:solidFill>
                <a:latin typeface="Cambria" panose="02040503050406030204" pitchFamily="18" charset="0"/>
                <a:ea typeface="Cambria" panose="02040503050406030204" pitchFamily="18" charset="0"/>
              </a:rPr>
              <a:t>S</a:t>
            </a:r>
            <a:r>
              <a:rPr lang="en-US" sz="3300" dirty="0">
                <a:solidFill>
                  <a:schemeClr val="accent6">
                    <a:lumMod val="50000"/>
                  </a:schemeClr>
                </a:solidFill>
                <a:latin typeface="Cambria" panose="02040503050406030204" pitchFamily="18" charset="0"/>
                <a:ea typeface="Cambria" panose="02040503050406030204" pitchFamily="18" charset="0"/>
              </a:rPr>
              <a:t>outh </a:t>
            </a:r>
            <a:r>
              <a:rPr lang="en-US" sz="3300" b="1" dirty="0">
                <a:solidFill>
                  <a:schemeClr val="accent6">
                    <a:lumMod val="50000"/>
                  </a:schemeClr>
                </a:solidFill>
                <a:latin typeface="Cambria" panose="02040503050406030204" pitchFamily="18" charset="0"/>
                <a:ea typeface="Cambria" panose="02040503050406030204" pitchFamily="18" charset="0"/>
              </a:rPr>
              <a:t>F</a:t>
            </a:r>
            <a:r>
              <a:rPr lang="en-US" sz="3300" dirty="0">
                <a:solidFill>
                  <a:schemeClr val="accent6">
                    <a:lumMod val="50000"/>
                  </a:schemeClr>
                </a:solidFill>
                <a:latin typeface="Cambria" panose="02040503050406030204" pitchFamily="18" charset="0"/>
                <a:ea typeface="Cambria" panose="02040503050406030204" pitchFamily="18" charset="0"/>
              </a:rPr>
              <a:t>lorida</a:t>
            </a:r>
            <a:br>
              <a:rPr lang="en-US" sz="3300" dirty="0">
                <a:solidFill>
                  <a:schemeClr val="accent6">
                    <a:lumMod val="50000"/>
                  </a:schemeClr>
                </a:solidFill>
                <a:latin typeface="Cambria" panose="02040503050406030204" pitchFamily="18" charset="0"/>
                <a:ea typeface="Cambria" panose="02040503050406030204" pitchFamily="18" charset="0"/>
              </a:rPr>
            </a:br>
            <a:r>
              <a:rPr lang="en-US" sz="3300" b="1" dirty="0">
                <a:solidFill>
                  <a:schemeClr val="accent6">
                    <a:lumMod val="50000"/>
                  </a:schemeClr>
                </a:solidFill>
                <a:latin typeface="Cambria" panose="02040503050406030204" pitchFamily="18" charset="0"/>
                <a:ea typeface="Cambria" panose="02040503050406030204" pitchFamily="18" charset="0"/>
              </a:rPr>
              <a:t>A</a:t>
            </a:r>
            <a:r>
              <a:rPr lang="en-US" sz="3300" dirty="0">
                <a:solidFill>
                  <a:schemeClr val="accent6">
                    <a:lumMod val="50000"/>
                  </a:schemeClr>
                </a:solidFill>
                <a:latin typeface="Cambria" panose="02040503050406030204" pitchFamily="18" charset="0"/>
                <a:ea typeface="Cambria" panose="02040503050406030204" pitchFamily="18" charset="0"/>
              </a:rPr>
              <a:t>nnual </a:t>
            </a:r>
            <a:r>
              <a:rPr lang="en-US" sz="3300" b="1" dirty="0">
                <a:solidFill>
                  <a:schemeClr val="accent6">
                    <a:lumMod val="50000"/>
                  </a:schemeClr>
                </a:solidFill>
                <a:latin typeface="Cambria" panose="02040503050406030204" pitchFamily="18" charset="0"/>
                <a:ea typeface="Cambria" panose="02040503050406030204" pitchFamily="18" charset="0"/>
              </a:rPr>
              <a:t>S</a:t>
            </a:r>
            <a:r>
              <a:rPr lang="en-US" sz="3300" dirty="0">
                <a:solidFill>
                  <a:schemeClr val="accent6">
                    <a:lumMod val="50000"/>
                  </a:schemeClr>
                </a:solidFill>
                <a:latin typeface="Cambria" panose="02040503050406030204" pitchFamily="18" charset="0"/>
                <a:ea typeface="Cambria" panose="02040503050406030204" pitchFamily="18" charset="0"/>
              </a:rPr>
              <a:t>urvey </a:t>
            </a:r>
            <a:r>
              <a:rPr lang="en-US" sz="3300" b="1" dirty="0">
                <a:solidFill>
                  <a:schemeClr val="accent6">
                    <a:lumMod val="50000"/>
                  </a:schemeClr>
                </a:solidFill>
                <a:latin typeface="Cambria" panose="02040503050406030204" pitchFamily="18" charset="0"/>
                <a:ea typeface="Cambria" panose="02040503050406030204" pitchFamily="18" charset="0"/>
              </a:rPr>
              <a:t>A</a:t>
            </a:r>
            <a:r>
              <a:rPr lang="en-US" sz="3300" dirty="0">
                <a:solidFill>
                  <a:schemeClr val="accent6">
                    <a:lumMod val="50000"/>
                  </a:schemeClr>
                </a:solidFill>
                <a:latin typeface="Cambria" panose="02040503050406030204" pitchFamily="18" charset="0"/>
                <a:ea typeface="Cambria" panose="02040503050406030204" pitchFamily="18" charset="0"/>
              </a:rPr>
              <a:t>dministration</a:t>
            </a:r>
            <a:endParaRPr lang="en-US" sz="3300" dirty="0">
              <a:solidFill>
                <a:schemeClr val="accent6">
                  <a:lumMod val="50000"/>
                </a:schemeClr>
              </a:solidFill>
            </a:endParaRPr>
          </a:p>
        </p:txBody>
      </p:sp>
      <p:sp>
        <p:nvSpPr>
          <p:cNvPr id="3" name="Content Placeholder 2">
            <a:extLst>
              <a:ext uri="{FF2B5EF4-FFF2-40B4-BE49-F238E27FC236}">
                <a16:creationId xmlns:a16="http://schemas.microsoft.com/office/drawing/2014/main" id="{40F9866B-2701-CB8F-D296-BAA008D135FE}"/>
              </a:ext>
            </a:extLst>
          </p:cNvPr>
          <p:cNvSpPr>
            <a:spLocks noGrp="1"/>
          </p:cNvSpPr>
          <p:nvPr>
            <p:ph idx="1"/>
          </p:nvPr>
        </p:nvSpPr>
        <p:spPr>
          <a:xfrm>
            <a:off x="804672" y="2456873"/>
            <a:ext cx="4977578" cy="3790018"/>
          </a:xfrm>
        </p:spPr>
        <p:txBody>
          <a:bodyPr anchor="ctr">
            <a:normAutofit fontScale="85000" lnSpcReduction="10000"/>
          </a:bodyPr>
          <a:lstStyle/>
          <a:p>
            <a:pPr marL="0" indent="0">
              <a:buNone/>
            </a:pPr>
            <a:r>
              <a:rPr lang="en-US" sz="2200" b="1" dirty="0">
                <a:solidFill>
                  <a:srgbClr val="002060"/>
                </a:solidFill>
                <a:latin typeface="Cambria" panose="02040503050406030204" pitchFamily="18" charset="0"/>
                <a:ea typeface="Cambria" panose="02040503050406030204" pitchFamily="18" charset="0"/>
              </a:rPr>
              <a:t>N</a:t>
            </a:r>
            <a:r>
              <a:rPr lang="en-US" sz="2200" dirty="0">
                <a:solidFill>
                  <a:srgbClr val="002060"/>
                </a:solidFill>
                <a:latin typeface="Cambria" panose="02040503050406030204" pitchFamily="18" charset="0"/>
                <a:ea typeface="Cambria" panose="02040503050406030204" pitchFamily="18" charset="0"/>
              </a:rPr>
              <a:t>ext </a:t>
            </a:r>
            <a:r>
              <a:rPr lang="en-US" sz="2200" b="1" dirty="0">
                <a:solidFill>
                  <a:srgbClr val="002060"/>
                </a:solidFill>
                <a:latin typeface="Cambria" panose="02040503050406030204" pitchFamily="18" charset="0"/>
                <a:ea typeface="Cambria" panose="02040503050406030204" pitchFamily="18" charset="0"/>
              </a:rPr>
              <a:t>S</a:t>
            </a:r>
            <a:r>
              <a:rPr lang="en-US" sz="2200" dirty="0">
                <a:solidFill>
                  <a:srgbClr val="002060"/>
                </a:solidFill>
                <a:latin typeface="Cambria" panose="02040503050406030204" pitchFamily="18" charset="0"/>
                <a:ea typeface="Cambria" panose="02040503050406030204" pitchFamily="18" charset="0"/>
              </a:rPr>
              <a:t>teps:</a:t>
            </a:r>
          </a:p>
          <a:p>
            <a:r>
              <a:rPr lang="en-US" sz="1900" dirty="0">
                <a:solidFill>
                  <a:srgbClr val="002060"/>
                </a:solidFill>
                <a:latin typeface="Cambria" panose="02040503050406030204" pitchFamily="18" charset="0"/>
                <a:ea typeface="Cambria" panose="02040503050406030204" pitchFamily="18" charset="0"/>
              </a:rPr>
              <a:t>We are pleased with the overwhelmingly positive results on this set of surveys</a:t>
            </a:r>
          </a:p>
          <a:p>
            <a:r>
              <a:rPr lang="en-US" sz="1900" dirty="0">
                <a:solidFill>
                  <a:srgbClr val="002060"/>
                </a:solidFill>
                <a:latin typeface="Cambria" panose="02040503050406030204" pitchFamily="18" charset="0"/>
                <a:ea typeface="Cambria" panose="02040503050406030204" pitchFamily="18" charset="0"/>
              </a:rPr>
              <a:t>We will continue to collect data and as our sample sizes grow with each survey administration, we will be better positioned to disaggregate our data to examine trends over time and continue to examine the psychometric characteristics of these data</a:t>
            </a:r>
          </a:p>
          <a:p>
            <a:r>
              <a:rPr lang="en-US" sz="1900" dirty="0">
                <a:solidFill>
                  <a:srgbClr val="002060"/>
                </a:solidFill>
                <a:latin typeface="Cambria" panose="02040503050406030204" pitchFamily="18" charset="0"/>
                <a:ea typeface="Cambria" panose="02040503050406030204" pitchFamily="18" charset="0"/>
              </a:rPr>
              <a:t>We have asked our faculty, staff, and program coordinators to reach out to recent graduates and encourage them to provide their valuable feedback on our surveys so that we can continue to improve our programs</a:t>
            </a:r>
          </a:p>
          <a:p>
            <a:r>
              <a:rPr lang="en-US" sz="1900" dirty="0">
                <a:solidFill>
                  <a:srgbClr val="002060"/>
                </a:solidFill>
                <a:latin typeface="Cambria" panose="02040503050406030204" pitchFamily="18" charset="0"/>
                <a:ea typeface="Cambria" panose="02040503050406030204" pitchFamily="18" charset="0"/>
              </a:rPr>
              <a:t>We are also working with the FDOE to get more up-to-date data for more accurate reporting</a:t>
            </a:r>
            <a:endParaRPr lang="en-US" sz="1700" dirty="0">
              <a:solidFill>
                <a:schemeClr val="tx2"/>
              </a:solidFill>
              <a:latin typeface="Cambria" panose="02040503050406030204" pitchFamily="18" charset="0"/>
              <a:ea typeface="Cambria" panose="02040503050406030204" pitchFamily="18" charset="0"/>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Business Growth">
            <a:extLst>
              <a:ext uri="{FF2B5EF4-FFF2-40B4-BE49-F238E27FC236}">
                <a16:creationId xmlns:a16="http://schemas.microsoft.com/office/drawing/2014/main" id="{CB078EEC-200C-7BC7-BEC7-0811E8FC6B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125752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074" name="Picture 2" descr="Photo">
            <a:extLst>
              <a:ext uri="{FF2B5EF4-FFF2-40B4-BE49-F238E27FC236}">
                <a16:creationId xmlns:a16="http://schemas.microsoft.com/office/drawing/2014/main" id="{9B47D6FA-925F-B9B6-A058-4D7CCD39CD5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1072" r="1" b="4729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6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5E797AE-F754-4055-6E01-11ED58238E51}"/>
              </a:ext>
            </a:extLst>
          </p:cNvPr>
          <p:cNvSpPr>
            <a:spLocks noGrp="1"/>
          </p:cNvSpPr>
          <p:nvPr>
            <p:ph type="title"/>
          </p:nvPr>
        </p:nvSpPr>
        <p:spPr>
          <a:xfrm>
            <a:off x="280657" y="1243013"/>
            <a:ext cx="4215143" cy="4371974"/>
          </a:xfrm>
        </p:spPr>
        <p:txBody>
          <a:bodyPr>
            <a:normAutofit/>
          </a:bodyPr>
          <a:lstStyle/>
          <a:p>
            <a:r>
              <a:rPr lang="en-US" sz="3600" b="1" dirty="0">
                <a:solidFill>
                  <a:srgbClr val="002060"/>
                </a:solidFill>
                <a:effectLst/>
                <a:latin typeface="Cambria" panose="02040503050406030204" pitchFamily="18" charset="0"/>
                <a:ea typeface="Calibri" panose="020F0502020204030204" pitchFamily="34" charset="0"/>
              </a:rPr>
              <a:t>Initial Teacher Preparation Programs </a:t>
            </a:r>
            <a:br>
              <a:rPr lang="en-US" sz="3600" b="1" dirty="0">
                <a:solidFill>
                  <a:srgbClr val="002060"/>
                </a:solidFill>
                <a:effectLst/>
                <a:latin typeface="Cambria" panose="02040503050406030204" pitchFamily="18" charset="0"/>
                <a:ea typeface="Calibri" panose="020F0502020204030204" pitchFamily="34" charset="0"/>
              </a:rPr>
            </a:br>
            <a:r>
              <a:rPr lang="en-US" sz="3600" b="1" dirty="0">
                <a:solidFill>
                  <a:srgbClr val="002060"/>
                </a:solidFill>
                <a:effectLst/>
                <a:latin typeface="Cambria" panose="02040503050406030204" pitchFamily="18" charset="0"/>
                <a:ea typeface="Calibri" panose="020F0502020204030204" pitchFamily="34" charset="0"/>
              </a:rPr>
              <a:t>Alumni and Principal Surveys</a:t>
            </a:r>
            <a:endParaRPr lang="en-US" sz="3600" dirty="0">
              <a:solidFill>
                <a:srgbClr val="002060"/>
              </a:solidFill>
            </a:endParaRPr>
          </a:p>
        </p:txBody>
      </p:sp>
      <p:sp>
        <p:nvSpPr>
          <p:cNvPr id="3" name="Content Placeholder 2">
            <a:extLst>
              <a:ext uri="{FF2B5EF4-FFF2-40B4-BE49-F238E27FC236}">
                <a16:creationId xmlns:a16="http://schemas.microsoft.com/office/drawing/2014/main" id="{0C19932A-78A7-2881-C879-00C01D9F20F5}"/>
              </a:ext>
            </a:extLst>
          </p:cNvPr>
          <p:cNvSpPr>
            <a:spLocks noGrp="1"/>
          </p:cNvSpPr>
          <p:nvPr>
            <p:ph idx="1"/>
          </p:nvPr>
        </p:nvSpPr>
        <p:spPr>
          <a:xfrm>
            <a:off x="6172200" y="804672"/>
            <a:ext cx="5221224" cy="5230368"/>
          </a:xfrm>
        </p:spPr>
        <p:txBody>
          <a:bodyPr anchor="ctr">
            <a:normAutofit/>
          </a:bodyPr>
          <a:lstStyle/>
          <a:p>
            <a:pPr marL="0" indent="0">
              <a:buNone/>
            </a:pP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The survey </a:t>
            </a:r>
            <a:r>
              <a:rPr lang="en-US" sz="1800" dirty="0">
                <a:solidFill>
                  <a:srgbClr val="002060"/>
                </a:solidFill>
                <a:latin typeface="Cambria" panose="02040503050406030204" pitchFamily="18" charset="0"/>
                <a:ea typeface="Cambria" panose="02040503050406030204" pitchFamily="18" charset="0"/>
                <a:cs typeface="Calibri" panose="020F0502020204030204" pitchFamily="34" charset="0"/>
              </a:rPr>
              <a:t>questions are c</a:t>
            </a: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losely articulated with the InTASC standards measuring: </a:t>
            </a:r>
          </a:p>
          <a:p>
            <a:pPr marL="914400" lvl="1" indent="-457200">
              <a:buAutoNum type="arabicPeriod"/>
            </a:pP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Learner Development </a:t>
            </a:r>
          </a:p>
          <a:p>
            <a:pPr marL="914400" lvl="1" indent="-457200">
              <a:buAutoNum type="arabicPeriod"/>
            </a:pP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Learning Differences</a:t>
            </a:r>
          </a:p>
          <a:p>
            <a:pPr marL="914400" lvl="1" indent="-457200">
              <a:buAutoNum type="arabicPeriod"/>
            </a:pP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Learning Environments</a:t>
            </a:r>
          </a:p>
          <a:p>
            <a:pPr marL="914400" lvl="1" indent="-457200">
              <a:buAutoNum type="arabicPeriod"/>
            </a:pP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Content Knowledge</a:t>
            </a:r>
          </a:p>
          <a:p>
            <a:pPr marL="914400" lvl="1" indent="-457200">
              <a:buAutoNum type="arabicPeriod"/>
            </a:pP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Application of Content</a:t>
            </a:r>
          </a:p>
          <a:p>
            <a:pPr marL="914400" lvl="1" indent="-457200">
              <a:buAutoNum type="arabicPeriod"/>
            </a:pP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Assessment</a:t>
            </a:r>
          </a:p>
          <a:p>
            <a:pPr marL="914400" lvl="1" indent="-457200">
              <a:buAutoNum type="arabicPeriod"/>
            </a:pP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Planning for Instruction</a:t>
            </a:r>
          </a:p>
          <a:p>
            <a:pPr marL="914400" lvl="1" indent="-457200">
              <a:buAutoNum type="arabicPeriod"/>
            </a:pP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Instructional Strategies</a:t>
            </a:r>
          </a:p>
          <a:p>
            <a:pPr marL="914400" lvl="1" indent="-457200">
              <a:buAutoNum type="arabicPeriod"/>
            </a:pP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Professional Learning &amp; Ethical Practice</a:t>
            </a:r>
          </a:p>
          <a:p>
            <a:pPr marL="914400" lvl="1" indent="-457200">
              <a:buAutoNum type="arabicPeriod"/>
            </a:pPr>
            <a:r>
              <a:rPr lang="en-US" sz="180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Leadership and Collaboration </a:t>
            </a:r>
          </a:p>
          <a:p>
            <a:pPr marL="0" indent="0">
              <a:buNone/>
            </a:pPr>
            <a:endParaRPr lang="en-US" sz="1800" dirty="0">
              <a:solidFill>
                <a:schemeClr val="tx2"/>
              </a:solidFill>
            </a:endParaRPr>
          </a:p>
        </p:txBody>
      </p:sp>
    </p:spTree>
    <p:extLst>
      <p:ext uri="{BB962C8B-B14F-4D97-AF65-F5344CB8AC3E}">
        <p14:creationId xmlns:p14="http://schemas.microsoft.com/office/powerpoint/2010/main" val="2684677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28" name="Group 27">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9" name="Freeform: Shape 28">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8C60904-C275-4E8D-3394-345E0970E867}"/>
              </a:ext>
            </a:extLst>
          </p:cNvPr>
          <p:cNvSpPr>
            <a:spLocks noGrp="1"/>
          </p:cNvSpPr>
          <p:nvPr>
            <p:ph type="title"/>
          </p:nvPr>
        </p:nvSpPr>
        <p:spPr>
          <a:xfrm>
            <a:off x="645646" y="2048951"/>
            <a:ext cx="4066092" cy="2760098"/>
          </a:xfrm>
        </p:spPr>
        <p:txBody>
          <a:bodyPr>
            <a:noAutofit/>
          </a:bodyPr>
          <a:lstStyle/>
          <a:p>
            <a:r>
              <a:rPr lang="en-US" sz="3600" b="1" dirty="0">
                <a:solidFill>
                  <a:srgbClr val="002060"/>
                </a:solidFill>
                <a:effectLst/>
                <a:latin typeface="Cambria" panose="02040503050406030204" pitchFamily="18" charset="0"/>
                <a:ea typeface="Calibri" panose="020F0502020204030204" pitchFamily="34" charset="0"/>
              </a:rPr>
              <a:t>Initial Teacher Preparation Programs </a:t>
            </a:r>
            <a:br>
              <a:rPr lang="en-US" sz="3600" b="1" dirty="0">
                <a:solidFill>
                  <a:srgbClr val="002060"/>
                </a:solidFill>
                <a:effectLst/>
                <a:latin typeface="Cambria" panose="02040503050406030204" pitchFamily="18" charset="0"/>
                <a:ea typeface="Calibri" panose="020F0502020204030204" pitchFamily="34" charset="0"/>
              </a:rPr>
            </a:br>
            <a:r>
              <a:rPr lang="en-US" sz="3600" b="1" dirty="0">
                <a:solidFill>
                  <a:srgbClr val="002060"/>
                </a:solidFill>
                <a:effectLst/>
                <a:latin typeface="Cambria" panose="02040503050406030204" pitchFamily="18" charset="0"/>
                <a:ea typeface="Calibri" panose="020F0502020204030204" pitchFamily="34" charset="0"/>
              </a:rPr>
              <a:t>Alumni and Principal Surveys</a:t>
            </a:r>
            <a:endParaRPr lang="en-US" sz="3600" dirty="0">
              <a:solidFill>
                <a:srgbClr val="002060"/>
              </a:solidFill>
            </a:endParaRPr>
          </a:p>
        </p:txBody>
      </p:sp>
      <p:sp>
        <p:nvSpPr>
          <p:cNvPr id="3" name="Content Placeholder 2">
            <a:extLst>
              <a:ext uri="{FF2B5EF4-FFF2-40B4-BE49-F238E27FC236}">
                <a16:creationId xmlns:a16="http://schemas.microsoft.com/office/drawing/2014/main" id="{526C2AFD-F9A6-11CD-B15E-76B2748D17BA}"/>
              </a:ext>
            </a:extLst>
          </p:cNvPr>
          <p:cNvSpPr>
            <a:spLocks noGrp="1"/>
          </p:cNvSpPr>
          <p:nvPr>
            <p:ph idx="1"/>
          </p:nvPr>
        </p:nvSpPr>
        <p:spPr>
          <a:xfrm>
            <a:off x="6090574" y="801866"/>
            <a:ext cx="5306084" cy="5230634"/>
          </a:xfrm>
          <a:noFill/>
          <a:ln>
            <a:noFill/>
          </a:ln>
        </p:spPr>
        <p:txBody>
          <a:bodyPr anchor="ctr">
            <a:normAutofit/>
          </a:bodyPr>
          <a:lstStyle/>
          <a:p>
            <a:pPr marL="0" indent="0">
              <a:buNone/>
            </a:pPr>
            <a:r>
              <a:rPr lang="en-US" sz="1800" dirty="0">
                <a:solidFill>
                  <a:srgbClr val="002060"/>
                </a:solidFill>
                <a:effectLst/>
                <a:latin typeface="Cambria" panose="02040503050406030204" pitchFamily="18" charset="0"/>
                <a:ea typeface="Cambria" panose="02040503050406030204" pitchFamily="18" charset="0"/>
              </a:rPr>
              <a:t>The survey data are aggregated and reported by program and degree level across the four InTASC Domains: </a:t>
            </a:r>
          </a:p>
          <a:p>
            <a:pPr marL="457200" lvl="1" indent="0">
              <a:buNone/>
            </a:pPr>
            <a:r>
              <a:rPr lang="en-US" sz="1800" dirty="0">
                <a:solidFill>
                  <a:srgbClr val="002060"/>
                </a:solidFill>
                <a:effectLst/>
                <a:latin typeface="Cambria" panose="02040503050406030204" pitchFamily="18" charset="0"/>
                <a:ea typeface="Cambria" panose="02040503050406030204" pitchFamily="18" charset="0"/>
              </a:rPr>
              <a:t>1. The Learner &amp; Learning</a:t>
            </a:r>
          </a:p>
          <a:p>
            <a:pPr marL="457200" lvl="1" indent="0">
              <a:buNone/>
            </a:pPr>
            <a:r>
              <a:rPr lang="en-US" sz="1800" dirty="0">
                <a:solidFill>
                  <a:srgbClr val="002060"/>
                </a:solidFill>
                <a:effectLst/>
                <a:latin typeface="Cambria" panose="02040503050406030204" pitchFamily="18" charset="0"/>
                <a:ea typeface="Cambria" panose="02040503050406030204" pitchFamily="18" charset="0"/>
              </a:rPr>
              <a:t>2. Content Knowledge</a:t>
            </a:r>
          </a:p>
          <a:p>
            <a:pPr marL="457200" lvl="1" indent="0">
              <a:buNone/>
            </a:pPr>
            <a:r>
              <a:rPr lang="en-US" sz="1800" dirty="0">
                <a:solidFill>
                  <a:srgbClr val="002060"/>
                </a:solidFill>
                <a:effectLst/>
                <a:latin typeface="Cambria" panose="02040503050406030204" pitchFamily="18" charset="0"/>
                <a:ea typeface="Cambria" panose="02040503050406030204" pitchFamily="18" charset="0"/>
              </a:rPr>
              <a:t>3. Instructional Practice </a:t>
            </a:r>
          </a:p>
          <a:p>
            <a:pPr marL="457200" lvl="1" indent="0">
              <a:buNone/>
            </a:pPr>
            <a:r>
              <a:rPr lang="en-US" sz="1800" dirty="0">
                <a:solidFill>
                  <a:srgbClr val="002060"/>
                </a:solidFill>
                <a:effectLst/>
                <a:latin typeface="Cambria" panose="02040503050406030204" pitchFamily="18" charset="0"/>
                <a:ea typeface="Cambria" panose="02040503050406030204" pitchFamily="18" charset="0"/>
              </a:rPr>
              <a:t>4. Professional Responsibility</a:t>
            </a:r>
          </a:p>
          <a:p>
            <a:pPr marL="0" indent="0">
              <a:buNone/>
            </a:pPr>
            <a:endParaRPr lang="en-US" sz="1800" dirty="0">
              <a:solidFill>
                <a:schemeClr val="tx2"/>
              </a:solidFill>
            </a:endParaRPr>
          </a:p>
          <a:p>
            <a:pPr marL="0" indent="0">
              <a:buNone/>
            </a:pPr>
            <a:r>
              <a:rPr lang="en-US" sz="1800" dirty="0">
                <a:solidFill>
                  <a:srgbClr val="002060"/>
                </a:solidFill>
                <a:latin typeface="Cambria" panose="02040503050406030204" pitchFamily="18" charset="0"/>
              </a:rPr>
              <a:t>Data are shared annually with program faculty via a customized Program Status Report (PSR)</a:t>
            </a:r>
          </a:p>
        </p:txBody>
      </p:sp>
    </p:spTree>
    <p:extLst>
      <p:ext uri="{BB962C8B-B14F-4D97-AF65-F5344CB8AC3E}">
        <p14:creationId xmlns:p14="http://schemas.microsoft.com/office/powerpoint/2010/main" val="261640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C60904-C275-4E8D-3394-345E0970E867}"/>
              </a:ext>
            </a:extLst>
          </p:cNvPr>
          <p:cNvSpPr>
            <a:spLocks noGrp="1"/>
          </p:cNvSpPr>
          <p:nvPr>
            <p:ph type="title"/>
          </p:nvPr>
        </p:nvSpPr>
        <p:spPr>
          <a:xfrm>
            <a:off x="804672" y="802955"/>
            <a:ext cx="4977976" cy="1454051"/>
          </a:xfrm>
        </p:spPr>
        <p:txBody>
          <a:bodyPr>
            <a:noAutofit/>
          </a:bodyPr>
          <a:lstStyle/>
          <a:p>
            <a:r>
              <a:rPr lang="en-US" sz="3600" b="1" dirty="0">
                <a:solidFill>
                  <a:srgbClr val="002060"/>
                </a:solidFill>
                <a:effectLst/>
                <a:latin typeface="Cambria" panose="02040503050406030204" pitchFamily="18" charset="0"/>
                <a:ea typeface="Calibri" panose="020F0502020204030204" pitchFamily="34" charset="0"/>
              </a:rPr>
              <a:t>Initial Teacher Preparation Programs Alumni and Principal Surveys</a:t>
            </a:r>
            <a:endParaRPr lang="en-US" sz="3600" dirty="0">
              <a:solidFill>
                <a:srgbClr val="002060"/>
              </a:solidFill>
            </a:endParaRPr>
          </a:p>
        </p:txBody>
      </p:sp>
      <p:sp>
        <p:nvSpPr>
          <p:cNvPr id="3" name="Content Placeholder 2">
            <a:extLst>
              <a:ext uri="{FF2B5EF4-FFF2-40B4-BE49-F238E27FC236}">
                <a16:creationId xmlns:a16="http://schemas.microsoft.com/office/drawing/2014/main" id="{526C2AFD-F9A6-11CD-B15E-76B2748D17BA}"/>
              </a:ext>
            </a:extLst>
          </p:cNvPr>
          <p:cNvSpPr>
            <a:spLocks noGrp="1"/>
          </p:cNvSpPr>
          <p:nvPr>
            <p:ph idx="1"/>
          </p:nvPr>
        </p:nvSpPr>
        <p:spPr>
          <a:xfrm>
            <a:off x="804672" y="2721840"/>
            <a:ext cx="4977578" cy="3639289"/>
          </a:xfrm>
        </p:spPr>
        <p:txBody>
          <a:bodyPr anchor="ctr">
            <a:normAutofit/>
          </a:bodyPr>
          <a:lstStyle/>
          <a:p>
            <a:pPr marL="0" indent="0">
              <a:buNone/>
            </a:pPr>
            <a:r>
              <a:rPr lang="en-US" sz="1800" b="1" dirty="0">
                <a:solidFill>
                  <a:srgbClr val="002060"/>
                </a:solidFill>
                <a:latin typeface="Cambria" panose="02040503050406030204" pitchFamily="18" charset="0"/>
                <a:ea typeface="Cambria" panose="02040503050406030204" pitchFamily="18" charset="0"/>
              </a:rPr>
              <a:t>Sample Selection</a:t>
            </a:r>
          </a:p>
          <a:p>
            <a:pPr marL="0" indent="0">
              <a:buNone/>
            </a:pPr>
            <a:r>
              <a:rPr lang="en-US" sz="1800" dirty="0">
                <a:solidFill>
                  <a:srgbClr val="002060"/>
                </a:solidFill>
                <a:effectLst/>
                <a:latin typeface="Cambria" panose="02040503050406030204" pitchFamily="18" charset="0"/>
                <a:ea typeface="Calibri" panose="020F0502020204030204" pitchFamily="34" charset="0"/>
                <a:cs typeface="Calibri" panose="020F0502020204030204" pitchFamily="34" charset="0"/>
              </a:rPr>
              <a:t>For this reporting period, we selected 2021-2022 and 2022-2023 graduates employed by Florida public schools during the 2023-2024 school year and their principals. </a:t>
            </a:r>
            <a:endParaRPr lang="en-US" sz="1800" dirty="0">
              <a:solidFill>
                <a:schemeClr val="tx2"/>
              </a:solidFill>
            </a:endParaRPr>
          </a:p>
        </p:txBody>
      </p:sp>
      <p:grpSp>
        <p:nvGrpSpPr>
          <p:cNvPr id="33" name="Group 32">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34" name="Freeform: Shape 33">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Graduation Cap">
            <a:extLst>
              <a:ext uri="{FF2B5EF4-FFF2-40B4-BE49-F238E27FC236}">
                <a16:creationId xmlns:a16="http://schemas.microsoft.com/office/drawing/2014/main" id="{6BAE9C15-5B10-C72A-6339-2E46971DCC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40915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38" name="Group 37">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39" name="Freeform: Shape 38">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8C60904-C275-4E8D-3394-345E0970E867}"/>
              </a:ext>
            </a:extLst>
          </p:cNvPr>
          <p:cNvSpPr>
            <a:spLocks noGrp="1"/>
          </p:cNvSpPr>
          <p:nvPr>
            <p:ph type="title"/>
          </p:nvPr>
        </p:nvSpPr>
        <p:spPr>
          <a:xfrm>
            <a:off x="804672" y="2023236"/>
            <a:ext cx="3659777" cy="2820908"/>
          </a:xfrm>
        </p:spPr>
        <p:txBody>
          <a:bodyPr>
            <a:noAutofit/>
          </a:bodyPr>
          <a:lstStyle/>
          <a:p>
            <a:r>
              <a:rPr lang="en-US" sz="3600" b="1" dirty="0">
                <a:solidFill>
                  <a:srgbClr val="002060"/>
                </a:solidFill>
                <a:effectLst/>
                <a:latin typeface="Cambria" panose="02040503050406030204" pitchFamily="18" charset="0"/>
                <a:ea typeface="Calibri" panose="020F0502020204030204" pitchFamily="34" charset="0"/>
              </a:rPr>
              <a:t>Initial Teacher Preparation Programs</a:t>
            </a:r>
            <a:br>
              <a:rPr lang="en-US" sz="3600" b="1" dirty="0">
                <a:solidFill>
                  <a:srgbClr val="002060"/>
                </a:solidFill>
                <a:effectLst/>
                <a:latin typeface="Cambria" panose="02040503050406030204" pitchFamily="18" charset="0"/>
                <a:ea typeface="Calibri" panose="020F0502020204030204" pitchFamily="34" charset="0"/>
              </a:rPr>
            </a:br>
            <a:r>
              <a:rPr lang="en-US" sz="3600" b="1" dirty="0">
                <a:solidFill>
                  <a:srgbClr val="002060"/>
                </a:solidFill>
                <a:effectLst/>
                <a:latin typeface="Cambria" panose="02040503050406030204" pitchFamily="18" charset="0"/>
                <a:ea typeface="Calibri" panose="020F0502020204030204" pitchFamily="34" charset="0"/>
              </a:rPr>
              <a:t>Alumni and Principal Surveys</a:t>
            </a:r>
            <a:endParaRPr lang="en-US" sz="3600" dirty="0">
              <a:solidFill>
                <a:srgbClr val="002060"/>
              </a:solidFill>
            </a:endParaRPr>
          </a:p>
        </p:txBody>
      </p:sp>
      <p:graphicFrame>
        <p:nvGraphicFramePr>
          <p:cNvPr id="30" name="Content Placeholder 2">
            <a:extLst>
              <a:ext uri="{FF2B5EF4-FFF2-40B4-BE49-F238E27FC236}">
                <a16:creationId xmlns:a16="http://schemas.microsoft.com/office/drawing/2014/main" id="{6798C970-B4BF-4F74-E32A-D5B7B4AFF702}"/>
              </a:ext>
            </a:extLst>
          </p:cNvPr>
          <p:cNvGraphicFramePr>
            <a:graphicFrameLocks noGrp="1"/>
          </p:cNvGraphicFramePr>
          <p:nvPr>
            <p:ph idx="1"/>
            <p:extLst>
              <p:ext uri="{D42A27DB-BD31-4B8C-83A1-F6EECF244321}">
                <p14:modId xmlns:p14="http://schemas.microsoft.com/office/powerpoint/2010/main" val="3590411893"/>
              </p:ext>
            </p:extLst>
          </p:nvPr>
        </p:nvGraphicFramePr>
        <p:xfrm>
          <a:off x="6355080" y="955653"/>
          <a:ext cx="5029200" cy="5426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2">
            <a:extLst>
              <a:ext uri="{FF2B5EF4-FFF2-40B4-BE49-F238E27FC236}">
                <a16:creationId xmlns:a16="http://schemas.microsoft.com/office/drawing/2014/main" id="{0DE1C1CF-DC45-3418-C402-B7C892E272D1}"/>
              </a:ext>
            </a:extLst>
          </p:cNvPr>
          <p:cNvGraphicFramePr>
            <a:graphicFrameLocks/>
          </p:cNvGraphicFramePr>
          <p:nvPr>
            <p:extLst>
              <p:ext uri="{D42A27DB-BD31-4B8C-83A1-F6EECF244321}">
                <p14:modId xmlns:p14="http://schemas.microsoft.com/office/powerpoint/2010/main" val="826307993"/>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241AD4DF-63B2-03CF-0CB0-86A64C6D0F56}"/>
              </a:ext>
            </a:extLst>
          </p:cNvPr>
          <p:cNvSpPr txBox="1"/>
          <p:nvPr/>
        </p:nvSpPr>
        <p:spPr>
          <a:xfrm>
            <a:off x="6559826" y="2524539"/>
            <a:ext cx="4591878" cy="4524315"/>
          </a:xfrm>
          <a:prstGeom prst="rect">
            <a:avLst/>
          </a:prstGeom>
          <a:noFill/>
        </p:spPr>
        <p:txBody>
          <a:bodyPr wrap="square" rtlCol="0">
            <a:spAutoFit/>
          </a:bodyPr>
          <a:lstStyle/>
          <a:p>
            <a:pPr marL="285750" indent="-285750">
              <a:buFont typeface="Arial" panose="020B0604020202020204" pitchFamily="34" charset="0"/>
              <a:buChar char="•"/>
            </a:pPr>
            <a:endParaRPr lang="en-US" i="1" dirty="0">
              <a:solidFill>
                <a:srgbClr val="002060"/>
              </a:solidFill>
              <a:latin typeface="Cambria" panose="02040503050406030204" pitchFamily="18" charset="0"/>
            </a:endParaRPr>
          </a:p>
          <a:p>
            <a:pPr marL="285750" indent="-285750">
              <a:buFont typeface="Arial" panose="020B0604020202020204" pitchFamily="34" charset="0"/>
              <a:buChar char="•"/>
            </a:pPr>
            <a:r>
              <a:rPr lang="en-US" b="0" i="1" dirty="0">
                <a:solidFill>
                  <a:srgbClr val="002060"/>
                </a:solidFill>
                <a:effectLst/>
                <a:latin typeface="Cambria" panose="02040503050406030204" pitchFamily="18" charset="0"/>
                <a:ea typeface="Cambria" panose="02040503050406030204" pitchFamily="18" charset="0"/>
              </a:rPr>
              <a:t>She is phenomenal and an effective teacher who creates a strong culture while instilling student ownership.</a:t>
            </a:r>
          </a:p>
          <a:p>
            <a:pPr marL="285750" indent="-285750">
              <a:buFont typeface="Arial" panose="020B0604020202020204" pitchFamily="34" charset="0"/>
              <a:buChar char="•"/>
            </a:pPr>
            <a:endParaRPr lang="en-US" b="0" i="1" dirty="0">
              <a:solidFill>
                <a:srgbClr val="002060"/>
              </a:solidFill>
              <a:effectLst/>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b="0" i="1" dirty="0">
                <a:solidFill>
                  <a:srgbClr val="002060"/>
                </a:solidFill>
                <a:effectLst/>
                <a:latin typeface="Cambria" panose="02040503050406030204" pitchFamily="18" charset="0"/>
                <a:ea typeface="Cambria" panose="02040503050406030204" pitchFamily="18" charset="0"/>
              </a:rPr>
              <a:t>This teacher is extremely strong and well-prepared.</a:t>
            </a:r>
          </a:p>
          <a:p>
            <a:pPr marL="285750" indent="-285750">
              <a:buFont typeface="Arial" panose="020B0604020202020204" pitchFamily="34" charset="0"/>
              <a:buChar char="•"/>
            </a:pPr>
            <a:endParaRPr lang="en-US" sz="1800" i="1" u="none" strike="noStrike" dirty="0">
              <a:solidFill>
                <a:srgbClr val="002060"/>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1800" b="0" i="1" u="none" strike="noStrike" dirty="0">
                <a:solidFill>
                  <a:srgbClr val="002060"/>
                </a:solidFill>
                <a:effectLst/>
                <a:latin typeface="Cambria" panose="02040503050406030204" pitchFamily="18" charset="0"/>
                <a:ea typeface="Cambria" panose="02040503050406030204" pitchFamily="18" charset="0"/>
              </a:rPr>
              <a:t>She is an excellent teacher and I am so fortunate to have her at my school. </a:t>
            </a:r>
          </a:p>
          <a:p>
            <a:endParaRPr lang="en-US" sz="1800" b="0" i="1" u="none" strike="noStrike" dirty="0">
              <a:solidFill>
                <a:srgbClr val="002060"/>
              </a:solidFill>
              <a:effectLst/>
              <a:latin typeface="Cambria" panose="02040503050406030204" pitchFamily="18" charset="0"/>
            </a:endParaRPr>
          </a:p>
          <a:p>
            <a:pPr marL="285750" indent="-285750">
              <a:buFont typeface="Arial" panose="020B0604020202020204" pitchFamily="34" charset="0"/>
              <a:buChar char="•"/>
            </a:pPr>
            <a:endParaRPr lang="en-US" i="1" dirty="0">
              <a:solidFill>
                <a:srgbClr val="002060"/>
              </a:solidFill>
              <a:latin typeface="Cambria" panose="02040503050406030204" pitchFamily="18" charset="0"/>
            </a:endParaRPr>
          </a:p>
          <a:p>
            <a:endParaRPr lang="en-US" dirty="0">
              <a:solidFill>
                <a:srgbClr val="002060"/>
              </a:solidFill>
              <a:latin typeface="Cambria" panose="02040503050406030204" pitchFamily="18" charset="0"/>
              <a:ea typeface="Cambria" panose="02040503050406030204" pitchFamily="18" charset="0"/>
            </a:endParaRPr>
          </a:p>
          <a:p>
            <a:endParaRPr lang="en-US" b="0" i="0" dirty="0">
              <a:solidFill>
                <a:srgbClr val="002060"/>
              </a:solidFill>
              <a:effectLst/>
              <a:latin typeface="Cambria" panose="02040503050406030204" pitchFamily="18" charset="0"/>
              <a:ea typeface="Cambria" panose="02040503050406030204" pitchFamily="18" charset="0"/>
            </a:endParaRPr>
          </a:p>
          <a:p>
            <a:endParaRPr lang="en-US" dirty="0">
              <a:solidFill>
                <a:srgbClr val="002060"/>
              </a:solidFill>
              <a:latin typeface="Cambria" panose="02040503050406030204" pitchFamily="18" charset="0"/>
              <a:ea typeface="Cambria" panose="02040503050406030204" pitchFamily="18" charset="0"/>
            </a:endParaRPr>
          </a:p>
          <a:p>
            <a:endParaRPr lang="en-US"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10046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28F5-5C5D-85D9-D0E3-EE6AE706F5FF}"/>
              </a:ext>
            </a:extLst>
          </p:cNvPr>
          <p:cNvSpPr>
            <a:spLocks noGrp="1"/>
          </p:cNvSpPr>
          <p:nvPr>
            <p:ph type="title"/>
          </p:nvPr>
        </p:nvSpPr>
        <p:spPr/>
        <p:txBody>
          <a:bodyPr/>
          <a:lstStyle/>
          <a:p>
            <a:pPr algn="ctr"/>
            <a:r>
              <a:rPr lang="en-US" dirty="0">
                <a:solidFill>
                  <a:srgbClr val="002060"/>
                </a:solidFill>
                <a:latin typeface="Cambria" panose="02040503050406030204" pitchFamily="18" charset="0"/>
                <a:ea typeface="Cambria" panose="02040503050406030204" pitchFamily="18" charset="0"/>
              </a:rPr>
              <a:t>What our principals say</a:t>
            </a:r>
          </a:p>
        </p:txBody>
      </p:sp>
      <p:pic>
        <p:nvPicPr>
          <p:cNvPr id="5" name="Content Placeholder 4">
            <a:extLst>
              <a:ext uri="{FF2B5EF4-FFF2-40B4-BE49-F238E27FC236}">
                <a16:creationId xmlns:a16="http://schemas.microsoft.com/office/drawing/2014/main" id="{417B4023-7455-75BB-E810-CC224452DF1F}"/>
              </a:ext>
            </a:extLst>
          </p:cNvPr>
          <p:cNvPicPr>
            <a:picLocks noGrp="1" noChangeAspect="1"/>
          </p:cNvPicPr>
          <p:nvPr>
            <p:ph idx="1"/>
          </p:nvPr>
        </p:nvPicPr>
        <p:blipFill>
          <a:blip r:embed="rId2"/>
          <a:stretch>
            <a:fillRect/>
          </a:stretch>
        </p:blipFill>
        <p:spPr>
          <a:xfrm>
            <a:off x="1753347" y="1788047"/>
            <a:ext cx="8685305" cy="4351338"/>
          </a:xfrm>
        </p:spPr>
      </p:pic>
    </p:spTree>
    <p:extLst>
      <p:ext uri="{BB962C8B-B14F-4D97-AF65-F5344CB8AC3E}">
        <p14:creationId xmlns:p14="http://schemas.microsoft.com/office/powerpoint/2010/main" val="1559275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0904-C275-4E8D-3394-345E0970E867}"/>
              </a:ext>
            </a:extLst>
          </p:cNvPr>
          <p:cNvSpPr>
            <a:spLocks noGrp="1"/>
          </p:cNvSpPr>
          <p:nvPr>
            <p:ph type="title"/>
          </p:nvPr>
        </p:nvSpPr>
        <p:spPr/>
        <p:txBody>
          <a:bodyPr>
            <a:normAutofit/>
          </a:bodyPr>
          <a:lstStyle/>
          <a:p>
            <a:pPr algn="ctr"/>
            <a:r>
              <a:rPr lang="en-US" sz="2400" b="1" dirty="0">
                <a:solidFill>
                  <a:srgbClr val="002060"/>
                </a:solidFill>
                <a:effectLst/>
                <a:latin typeface="Cambria" panose="02040503050406030204" pitchFamily="18" charset="0"/>
                <a:ea typeface="Calibri" panose="020F0502020204030204" pitchFamily="34" charset="0"/>
              </a:rPr>
              <a:t>Initial Teacher Preparation Programs Alumni and Principal Surveys</a:t>
            </a:r>
            <a:br>
              <a:rPr lang="en-US" sz="2400" b="1" dirty="0">
                <a:solidFill>
                  <a:srgbClr val="002060"/>
                </a:solidFill>
                <a:effectLst/>
                <a:latin typeface="Cambria" panose="02040503050406030204" pitchFamily="18" charset="0"/>
                <a:ea typeface="Calibri" panose="020F0502020204030204" pitchFamily="34" charset="0"/>
              </a:rPr>
            </a:br>
            <a:endParaRPr lang="en-US" sz="2400" dirty="0">
              <a:highlight>
                <a:srgbClr val="00FFFF"/>
              </a:highlight>
            </a:endParaRPr>
          </a:p>
        </p:txBody>
      </p:sp>
      <p:sp>
        <p:nvSpPr>
          <p:cNvPr id="3" name="Content Placeholder 2">
            <a:extLst>
              <a:ext uri="{FF2B5EF4-FFF2-40B4-BE49-F238E27FC236}">
                <a16:creationId xmlns:a16="http://schemas.microsoft.com/office/drawing/2014/main" id="{526C2AFD-F9A6-11CD-B15E-76B2748D17BA}"/>
              </a:ext>
            </a:extLst>
          </p:cNvPr>
          <p:cNvSpPr>
            <a:spLocks noGrp="1"/>
          </p:cNvSpPr>
          <p:nvPr>
            <p:ph idx="1"/>
          </p:nvPr>
        </p:nvSpPr>
        <p:spPr/>
        <p:txBody>
          <a:bodyPr>
            <a:normAutofit/>
          </a:bodyPr>
          <a:lstStyle/>
          <a:p>
            <a:pPr marL="0" indent="0">
              <a:buNone/>
            </a:pPr>
            <a:r>
              <a:rPr lang="en-US" sz="2400" dirty="0">
                <a:solidFill>
                  <a:srgbClr val="002060"/>
                </a:solidFill>
                <a:latin typeface="Cambria" panose="02040503050406030204" pitchFamily="18" charset="0"/>
                <a:ea typeface="Cambria" panose="02040503050406030204" pitchFamily="18" charset="0"/>
              </a:rPr>
              <a:t>	Descriptive Statistics: </a:t>
            </a:r>
            <a:r>
              <a:rPr lang="en-US" sz="2400" i="1" dirty="0">
                <a:solidFill>
                  <a:srgbClr val="002060"/>
                </a:solidFill>
                <a:latin typeface="Cambria" panose="02040503050406030204" pitchFamily="18" charset="0"/>
                <a:ea typeface="Cambria" panose="02040503050406030204" pitchFamily="18" charset="0"/>
              </a:rPr>
              <a:t>Alumni Survey</a:t>
            </a:r>
            <a:endParaRPr lang="en-US" dirty="0"/>
          </a:p>
          <a:p>
            <a:endParaRPr lang="en-US" dirty="0"/>
          </a:p>
          <a:p>
            <a:endParaRPr lang="en-US" dirty="0"/>
          </a:p>
          <a:p>
            <a:pPr marL="0" indent="0">
              <a:buNone/>
            </a:pPr>
            <a:endParaRPr lang="en-US" dirty="0"/>
          </a:p>
          <a:p>
            <a:pPr marL="0" indent="0">
              <a:buNone/>
            </a:pPr>
            <a:endParaRPr lang="en-US" sz="2400" dirty="0">
              <a:solidFill>
                <a:srgbClr val="002060"/>
              </a:solidFill>
              <a:latin typeface="Cambria" panose="02040503050406030204" pitchFamily="18" charset="0"/>
              <a:ea typeface="Cambria" panose="02040503050406030204" pitchFamily="18" charset="0"/>
            </a:endParaRPr>
          </a:p>
          <a:p>
            <a:pPr marL="0" indent="0">
              <a:buNone/>
            </a:pPr>
            <a:r>
              <a:rPr lang="en-US" sz="2400" dirty="0">
                <a:solidFill>
                  <a:srgbClr val="002060"/>
                </a:solidFill>
                <a:latin typeface="Cambria" panose="02040503050406030204" pitchFamily="18" charset="0"/>
                <a:ea typeface="Cambria" panose="02040503050406030204" pitchFamily="18" charset="0"/>
              </a:rPr>
              <a:t>	Descriptive Statistics: </a:t>
            </a:r>
            <a:r>
              <a:rPr lang="en-US" sz="2400" i="1" dirty="0">
                <a:solidFill>
                  <a:srgbClr val="002060"/>
                </a:solidFill>
                <a:latin typeface="Cambria" panose="02040503050406030204" pitchFamily="18" charset="0"/>
                <a:ea typeface="Cambria" panose="02040503050406030204" pitchFamily="18" charset="0"/>
              </a:rPr>
              <a:t>Principal Survey</a:t>
            </a:r>
            <a:endParaRPr lang="en-US" dirty="0"/>
          </a:p>
        </p:txBody>
      </p:sp>
      <p:graphicFrame>
        <p:nvGraphicFramePr>
          <p:cNvPr id="5" name="Table 4">
            <a:extLst>
              <a:ext uri="{FF2B5EF4-FFF2-40B4-BE49-F238E27FC236}">
                <a16:creationId xmlns:a16="http://schemas.microsoft.com/office/drawing/2014/main" id="{D9203D88-E5CE-9143-1A5E-58D994873241}"/>
              </a:ext>
            </a:extLst>
          </p:cNvPr>
          <p:cNvGraphicFramePr>
            <a:graphicFrameLocks noGrp="1"/>
          </p:cNvGraphicFramePr>
          <p:nvPr>
            <p:extLst>
              <p:ext uri="{D42A27DB-BD31-4B8C-83A1-F6EECF244321}">
                <p14:modId xmlns:p14="http://schemas.microsoft.com/office/powerpoint/2010/main" val="1904664683"/>
              </p:ext>
            </p:extLst>
          </p:nvPr>
        </p:nvGraphicFramePr>
        <p:xfrm>
          <a:off x="1803399" y="4863306"/>
          <a:ext cx="8056219" cy="1313659"/>
        </p:xfrm>
        <a:graphic>
          <a:graphicData uri="http://schemas.openxmlformats.org/drawingml/2006/table">
            <a:tbl>
              <a:tblPr/>
              <a:tblGrid>
                <a:gridCol w="4932644">
                  <a:extLst>
                    <a:ext uri="{9D8B030D-6E8A-4147-A177-3AD203B41FA5}">
                      <a16:colId xmlns:a16="http://schemas.microsoft.com/office/drawing/2014/main" val="638671731"/>
                    </a:ext>
                  </a:extLst>
                </a:gridCol>
                <a:gridCol w="624715">
                  <a:extLst>
                    <a:ext uri="{9D8B030D-6E8A-4147-A177-3AD203B41FA5}">
                      <a16:colId xmlns:a16="http://schemas.microsoft.com/office/drawing/2014/main" val="2265076384"/>
                    </a:ext>
                  </a:extLst>
                </a:gridCol>
                <a:gridCol w="624715">
                  <a:extLst>
                    <a:ext uri="{9D8B030D-6E8A-4147-A177-3AD203B41FA5}">
                      <a16:colId xmlns:a16="http://schemas.microsoft.com/office/drawing/2014/main" val="2214414704"/>
                    </a:ext>
                  </a:extLst>
                </a:gridCol>
                <a:gridCol w="624715">
                  <a:extLst>
                    <a:ext uri="{9D8B030D-6E8A-4147-A177-3AD203B41FA5}">
                      <a16:colId xmlns:a16="http://schemas.microsoft.com/office/drawing/2014/main" val="2949568909"/>
                    </a:ext>
                  </a:extLst>
                </a:gridCol>
                <a:gridCol w="624715">
                  <a:extLst>
                    <a:ext uri="{9D8B030D-6E8A-4147-A177-3AD203B41FA5}">
                      <a16:colId xmlns:a16="http://schemas.microsoft.com/office/drawing/2014/main" val="2867883071"/>
                    </a:ext>
                  </a:extLst>
                </a:gridCol>
                <a:gridCol w="624715">
                  <a:extLst>
                    <a:ext uri="{9D8B030D-6E8A-4147-A177-3AD203B41FA5}">
                      <a16:colId xmlns:a16="http://schemas.microsoft.com/office/drawing/2014/main" val="390932026"/>
                    </a:ext>
                  </a:extLst>
                </a:gridCol>
              </a:tblGrid>
              <a:tr h="270098">
                <a:tc>
                  <a:txBody>
                    <a:bodyPr/>
                    <a:lstStyle/>
                    <a:p>
                      <a:pPr algn="l" fontAlgn="t"/>
                      <a:r>
                        <a:rPr lang="en-US" sz="1200" b="1" i="0" u="none" strike="noStrike" dirty="0">
                          <a:solidFill>
                            <a:srgbClr val="002060"/>
                          </a:solidFill>
                          <a:effectLst/>
                          <a:latin typeface="Cambria" panose="02040503050406030204" pitchFamily="18" charset="0"/>
                        </a:rPr>
                        <a:t>InTASC Domains</a:t>
                      </a:r>
                    </a:p>
                  </a:txBody>
                  <a:tcPr marL="9525" marR="9525" marT="9525" marB="0">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b"/>
                      <a:r>
                        <a:rPr lang="en-US" sz="1200" b="1" i="0" u="none" strike="noStrike" dirty="0">
                          <a:solidFill>
                            <a:srgbClr val="002060"/>
                          </a:solidFill>
                          <a:effectLst/>
                          <a:latin typeface="Cambria" panose="02040503050406030204" pitchFamily="18" charset="0"/>
                        </a:rPr>
                        <a:t>N</a:t>
                      </a:r>
                    </a:p>
                  </a:txBody>
                  <a:tcPr marL="9525" marR="9525" marT="9525" marB="0" anchor="b">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b"/>
                      <a:r>
                        <a:rPr lang="en-US" sz="1200" b="1" i="0" u="none" strike="noStrike" dirty="0">
                          <a:solidFill>
                            <a:srgbClr val="002060"/>
                          </a:solidFill>
                          <a:effectLst/>
                          <a:latin typeface="Cambria" panose="02040503050406030204" pitchFamily="18" charset="0"/>
                        </a:rPr>
                        <a:t>Mean</a:t>
                      </a:r>
                    </a:p>
                  </a:txBody>
                  <a:tcPr marL="9525" marR="9525" marT="9525" marB="0" anchor="b">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b"/>
                      <a:r>
                        <a:rPr lang="en-US" sz="1200" b="1" i="0" u="none" strike="noStrike" dirty="0">
                          <a:solidFill>
                            <a:srgbClr val="002060"/>
                          </a:solidFill>
                          <a:effectLst/>
                          <a:latin typeface="Cambria" panose="02040503050406030204" pitchFamily="18" charset="0"/>
                        </a:rPr>
                        <a:t>SD</a:t>
                      </a:r>
                    </a:p>
                  </a:txBody>
                  <a:tcPr marL="9525" marR="9525" marT="9525" marB="0" anchor="b">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b"/>
                      <a:r>
                        <a:rPr lang="en-US" sz="1200" b="1" i="0" u="none" strike="noStrike" dirty="0">
                          <a:solidFill>
                            <a:srgbClr val="002060"/>
                          </a:solidFill>
                          <a:effectLst/>
                          <a:latin typeface="Cambria" panose="02040503050406030204" pitchFamily="18" charset="0"/>
                        </a:rPr>
                        <a:t>Min</a:t>
                      </a:r>
                    </a:p>
                  </a:txBody>
                  <a:tcPr marL="9525" marR="9525" marT="9525" marB="0" anchor="b">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b"/>
                      <a:r>
                        <a:rPr lang="en-US" sz="1200" b="1" i="0" u="none" strike="noStrike" dirty="0">
                          <a:solidFill>
                            <a:srgbClr val="002060"/>
                          </a:solidFill>
                          <a:effectLst/>
                          <a:latin typeface="Cambria" panose="02040503050406030204" pitchFamily="18" charset="0"/>
                        </a:rPr>
                        <a:t>Max</a:t>
                      </a:r>
                    </a:p>
                  </a:txBody>
                  <a:tcPr marL="9525" marR="9525" marT="9525" marB="0" anchor="b">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884788836"/>
                  </a:ext>
                </a:extLst>
              </a:tr>
              <a:tr h="257821">
                <a:tc>
                  <a:txBody>
                    <a:bodyPr/>
                    <a:lstStyle/>
                    <a:p>
                      <a:pPr algn="l" fontAlgn="t"/>
                      <a:r>
                        <a:rPr lang="en-US" sz="1200" b="0" i="0" u="none" strike="noStrike" dirty="0">
                          <a:solidFill>
                            <a:srgbClr val="002060"/>
                          </a:solidFill>
                          <a:effectLst/>
                          <a:latin typeface="Cambria" panose="02040503050406030204" pitchFamily="18" charset="0"/>
                        </a:rPr>
                        <a:t>Domain 1:  The Learner &amp; Learning</a:t>
                      </a:r>
                    </a:p>
                  </a:txBody>
                  <a:tcPr marL="9525" marR="9525" marT="9525"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342</a:t>
                      </a:r>
                    </a:p>
                  </a:txBody>
                  <a:tcPr marL="9525" marR="9525" marT="9525"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4.2</a:t>
                      </a:r>
                    </a:p>
                  </a:txBody>
                  <a:tcPr marL="9525" marR="9525" marT="9525"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0.9</a:t>
                      </a:r>
                    </a:p>
                  </a:txBody>
                  <a:tcPr marL="9525" marR="9525" marT="9525"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1.0</a:t>
                      </a:r>
                    </a:p>
                  </a:txBody>
                  <a:tcPr marL="9525" marR="9525" marT="9525"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5.0</a:t>
                      </a:r>
                    </a:p>
                  </a:txBody>
                  <a:tcPr marL="9525" marR="9525" marT="9525" marB="0">
                    <a:lnL>
                      <a:noFill/>
                    </a:lnL>
                    <a:lnR>
                      <a:noFill/>
                    </a:lnR>
                    <a:lnT w="12700" cap="flat" cmpd="sng" algn="ctr">
                      <a:solidFill>
                        <a:srgbClr val="002060"/>
                      </a:solidFill>
                      <a:prstDash val="solid"/>
                      <a:round/>
                      <a:headEnd type="none" w="med" len="med"/>
                      <a:tailEnd type="none" w="med" len="med"/>
                    </a:lnT>
                    <a:lnB>
                      <a:noFill/>
                    </a:lnB>
                    <a:noFill/>
                  </a:tcPr>
                </a:tc>
                <a:extLst>
                  <a:ext uri="{0D108BD9-81ED-4DB2-BD59-A6C34878D82A}">
                    <a16:rowId xmlns:a16="http://schemas.microsoft.com/office/drawing/2014/main" val="124597704"/>
                  </a:ext>
                </a:extLst>
              </a:tr>
              <a:tr h="257821">
                <a:tc>
                  <a:txBody>
                    <a:bodyPr/>
                    <a:lstStyle/>
                    <a:p>
                      <a:pPr algn="l" fontAlgn="t"/>
                      <a:r>
                        <a:rPr lang="en-US" sz="1200" b="0" i="0" u="none" strike="noStrike" dirty="0">
                          <a:solidFill>
                            <a:srgbClr val="002060"/>
                          </a:solidFill>
                          <a:effectLst/>
                          <a:latin typeface="Cambria" panose="02040503050406030204" pitchFamily="18" charset="0"/>
                        </a:rPr>
                        <a:t>Domain 2:  Content Knowledge</a:t>
                      </a:r>
                    </a:p>
                  </a:txBody>
                  <a:tcPr marL="9525" marR="9525" marT="9525"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342</a:t>
                      </a:r>
                    </a:p>
                  </a:txBody>
                  <a:tcPr marL="9525" marR="9525" marT="9525"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4.2</a:t>
                      </a:r>
                    </a:p>
                  </a:txBody>
                  <a:tcPr marL="9525" marR="9525" marT="9525"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0.9</a:t>
                      </a:r>
                    </a:p>
                  </a:txBody>
                  <a:tcPr marL="9525" marR="9525" marT="9525"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1.0</a:t>
                      </a:r>
                    </a:p>
                  </a:txBody>
                  <a:tcPr marL="9525" marR="9525" marT="9525"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5.0</a:t>
                      </a:r>
                    </a:p>
                  </a:txBody>
                  <a:tcPr marL="9525" marR="9525" marT="9525" marB="0">
                    <a:lnL>
                      <a:noFill/>
                    </a:lnL>
                    <a:lnR>
                      <a:noFill/>
                    </a:lnR>
                    <a:lnT>
                      <a:noFill/>
                    </a:lnT>
                    <a:lnB>
                      <a:noFill/>
                    </a:lnB>
                    <a:noFill/>
                  </a:tcPr>
                </a:tc>
                <a:extLst>
                  <a:ext uri="{0D108BD9-81ED-4DB2-BD59-A6C34878D82A}">
                    <a16:rowId xmlns:a16="http://schemas.microsoft.com/office/drawing/2014/main" val="2053006829"/>
                  </a:ext>
                </a:extLst>
              </a:tr>
              <a:tr h="257821">
                <a:tc>
                  <a:txBody>
                    <a:bodyPr/>
                    <a:lstStyle/>
                    <a:p>
                      <a:pPr algn="l" fontAlgn="t"/>
                      <a:r>
                        <a:rPr lang="en-US" sz="1200" b="0" i="0" u="none" strike="noStrike" dirty="0">
                          <a:solidFill>
                            <a:srgbClr val="002060"/>
                          </a:solidFill>
                          <a:effectLst/>
                          <a:latin typeface="Cambria" panose="02040503050406030204" pitchFamily="18" charset="0"/>
                        </a:rPr>
                        <a:t>Domain 3:  Instructional Practice</a:t>
                      </a:r>
                    </a:p>
                  </a:txBody>
                  <a:tcPr marL="9525" marR="9525" marT="9525"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342</a:t>
                      </a:r>
                    </a:p>
                  </a:txBody>
                  <a:tcPr marL="9525" marR="9525" marT="9525"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4.1</a:t>
                      </a:r>
                    </a:p>
                  </a:txBody>
                  <a:tcPr marL="9525" marR="9525" marT="9525"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0.9</a:t>
                      </a:r>
                    </a:p>
                  </a:txBody>
                  <a:tcPr marL="9525" marR="9525" marT="9525"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1.0</a:t>
                      </a:r>
                    </a:p>
                  </a:txBody>
                  <a:tcPr marL="9525" marR="9525" marT="9525"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5.0</a:t>
                      </a:r>
                    </a:p>
                  </a:txBody>
                  <a:tcPr marL="9525" marR="9525" marT="9525" marB="0">
                    <a:lnL>
                      <a:noFill/>
                    </a:lnL>
                    <a:lnR>
                      <a:noFill/>
                    </a:lnR>
                    <a:lnT>
                      <a:noFill/>
                    </a:lnT>
                    <a:lnB>
                      <a:noFill/>
                    </a:lnB>
                    <a:noFill/>
                  </a:tcPr>
                </a:tc>
                <a:extLst>
                  <a:ext uri="{0D108BD9-81ED-4DB2-BD59-A6C34878D82A}">
                    <a16:rowId xmlns:a16="http://schemas.microsoft.com/office/drawing/2014/main" val="2195091871"/>
                  </a:ext>
                </a:extLst>
              </a:tr>
              <a:tr h="270098">
                <a:tc>
                  <a:txBody>
                    <a:bodyPr/>
                    <a:lstStyle/>
                    <a:p>
                      <a:pPr algn="l" fontAlgn="t"/>
                      <a:r>
                        <a:rPr lang="en-US" sz="1200" b="0" i="0" u="none" strike="noStrike" dirty="0">
                          <a:solidFill>
                            <a:srgbClr val="002060"/>
                          </a:solidFill>
                          <a:effectLst/>
                          <a:latin typeface="Cambria" panose="02040503050406030204" pitchFamily="18" charset="0"/>
                        </a:rPr>
                        <a:t>Domain 4:  Professional Responsibility</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2060"/>
                          </a:solidFill>
                          <a:effectLst/>
                          <a:latin typeface="Cambria" panose="02040503050406030204" pitchFamily="18" charset="0"/>
                        </a:rPr>
                        <a:t>342</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2060"/>
                          </a:solidFill>
                          <a:effectLst/>
                          <a:latin typeface="Cambria" panose="02040503050406030204" pitchFamily="18" charset="0"/>
                        </a:rPr>
                        <a:t>4.2</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2060"/>
                          </a:solidFill>
                          <a:effectLst/>
                          <a:latin typeface="Cambria" panose="02040503050406030204" pitchFamily="18" charset="0"/>
                        </a:rPr>
                        <a:t>0.9</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2060"/>
                          </a:solidFill>
                          <a:effectLst/>
                          <a:latin typeface="Cambria" panose="02040503050406030204" pitchFamily="18" charset="0"/>
                        </a:rPr>
                        <a:t>1.0</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2060"/>
                          </a:solidFill>
                          <a:effectLst/>
                          <a:latin typeface="Cambria" panose="02040503050406030204" pitchFamily="18" charset="0"/>
                        </a:rPr>
                        <a:t>5.0</a:t>
                      </a:r>
                    </a:p>
                  </a:txBody>
                  <a:tcPr marL="9525" marR="9525" marT="9525" marB="0">
                    <a:lnL>
                      <a:noFill/>
                    </a:lnL>
                    <a:lnR>
                      <a:noFill/>
                    </a:lnR>
                    <a:lnT>
                      <a:noFill/>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84624818"/>
                  </a:ext>
                </a:extLst>
              </a:tr>
            </a:tbl>
          </a:graphicData>
        </a:graphic>
      </p:graphicFrame>
      <p:graphicFrame>
        <p:nvGraphicFramePr>
          <p:cNvPr id="7" name="Table 6">
            <a:extLst>
              <a:ext uri="{FF2B5EF4-FFF2-40B4-BE49-F238E27FC236}">
                <a16:creationId xmlns:a16="http://schemas.microsoft.com/office/drawing/2014/main" id="{0EFFC97B-A9ED-5966-AAD3-42DA89B477F7}"/>
              </a:ext>
            </a:extLst>
          </p:cNvPr>
          <p:cNvGraphicFramePr>
            <a:graphicFrameLocks noGrp="1"/>
          </p:cNvGraphicFramePr>
          <p:nvPr>
            <p:extLst>
              <p:ext uri="{D42A27DB-BD31-4B8C-83A1-F6EECF244321}">
                <p14:modId xmlns:p14="http://schemas.microsoft.com/office/powerpoint/2010/main" val="2184043624"/>
              </p:ext>
            </p:extLst>
          </p:nvPr>
        </p:nvGraphicFramePr>
        <p:xfrm>
          <a:off x="1887054" y="2687634"/>
          <a:ext cx="7972564" cy="1313659"/>
        </p:xfrm>
        <a:graphic>
          <a:graphicData uri="http://schemas.openxmlformats.org/drawingml/2006/table">
            <a:tbl>
              <a:tblPr/>
              <a:tblGrid>
                <a:gridCol w="4881424">
                  <a:extLst>
                    <a:ext uri="{9D8B030D-6E8A-4147-A177-3AD203B41FA5}">
                      <a16:colId xmlns:a16="http://schemas.microsoft.com/office/drawing/2014/main" val="2544841370"/>
                    </a:ext>
                  </a:extLst>
                </a:gridCol>
                <a:gridCol w="618228">
                  <a:extLst>
                    <a:ext uri="{9D8B030D-6E8A-4147-A177-3AD203B41FA5}">
                      <a16:colId xmlns:a16="http://schemas.microsoft.com/office/drawing/2014/main" val="1367036395"/>
                    </a:ext>
                  </a:extLst>
                </a:gridCol>
                <a:gridCol w="618228">
                  <a:extLst>
                    <a:ext uri="{9D8B030D-6E8A-4147-A177-3AD203B41FA5}">
                      <a16:colId xmlns:a16="http://schemas.microsoft.com/office/drawing/2014/main" val="2335985067"/>
                    </a:ext>
                  </a:extLst>
                </a:gridCol>
                <a:gridCol w="618228">
                  <a:extLst>
                    <a:ext uri="{9D8B030D-6E8A-4147-A177-3AD203B41FA5}">
                      <a16:colId xmlns:a16="http://schemas.microsoft.com/office/drawing/2014/main" val="3185528108"/>
                    </a:ext>
                  </a:extLst>
                </a:gridCol>
                <a:gridCol w="618228">
                  <a:extLst>
                    <a:ext uri="{9D8B030D-6E8A-4147-A177-3AD203B41FA5}">
                      <a16:colId xmlns:a16="http://schemas.microsoft.com/office/drawing/2014/main" val="731055294"/>
                    </a:ext>
                  </a:extLst>
                </a:gridCol>
                <a:gridCol w="618228">
                  <a:extLst>
                    <a:ext uri="{9D8B030D-6E8A-4147-A177-3AD203B41FA5}">
                      <a16:colId xmlns:a16="http://schemas.microsoft.com/office/drawing/2014/main" val="987243378"/>
                    </a:ext>
                  </a:extLst>
                </a:gridCol>
              </a:tblGrid>
              <a:tr h="270098">
                <a:tc>
                  <a:txBody>
                    <a:bodyPr/>
                    <a:lstStyle/>
                    <a:p>
                      <a:pPr algn="l" fontAlgn="t"/>
                      <a:r>
                        <a:rPr lang="en-US" sz="1200" b="1" i="0" u="none" strike="noStrike" dirty="0">
                          <a:solidFill>
                            <a:srgbClr val="002060"/>
                          </a:solidFill>
                          <a:effectLst/>
                          <a:latin typeface="Cambria" panose="02040503050406030204" pitchFamily="18" charset="0"/>
                        </a:rPr>
                        <a:t>InTASC Domain</a:t>
                      </a:r>
                    </a:p>
                  </a:txBody>
                  <a:tcPr marL="0" marR="0" marT="0" marB="0">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b"/>
                      <a:r>
                        <a:rPr lang="en-US" sz="1200" b="1" i="0" u="none" strike="noStrike" dirty="0">
                          <a:solidFill>
                            <a:srgbClr val="002060"/>
                          </a:solidFill>
                          <a:effectLst/>
                          <a:latin typeface="Cambria" panose="02040503050406030204" pitchFamily="18" charset="0"/>
                        </a:rPr>
                        <a:t>N</a:t>
                      </a:r>
                    </a:p>
                  </a:txBody>
                  <a:tcPr marL="0" marR="0" marT="0" marB="0" anchor="b">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b"/>
                      <a:r>
                        <a:rPr lang="en-US" sz="1200" b="1" i="0" u="none" strike="noStrike" dirty="0">
                          <a:solidFill>
                            <a:srgbClr val="002060"/>
                          </a:solidFill>
                          <a:effectLst/>
                          <a:latin typeface="Cambria" panose="02040503050406030204" pitchFamily="18" charset="0"/>
                        </a:rPr>
                        <a:t>Mean</a:t>
                      </a:r>
                    </a:p>
                  </a:txBody>
                  <a:tcPr marL="0" marR="0" marT="0" marB="0" anchor="b">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b"/>
                      <a:r>
                        <a:rPr lang="en-US" sz="1200" b="1" i="0" u="none" strike="noStrike" dirty="0">
                          <a:solidFill>
                            <a:srgbClr val="002060"/>
                          </a:solidFill>
                          <a:effectLst/>
                          <a:latin typeface="Cambria" panose="02040503050406030204" pitchFamily="18" charset="0"/>
                        </a:rPr>
                        <a:t>SD</a:t>
                      </a:r>
                    </a:p>
                  </a:txBody>
                  <a:tcPr marL="0" marR="0" marT="0" marB="0" anchor="b">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b"/>
                      <a:r>
                        <a:rPr lang="en-US" sz="1200" b="1" i="0" u="none" strike="noStrike" dirty="0">
                          <a:solidFill>
                            <a:srgbClr val="002060"/>
                          </a:solidFill>
                          <a:effectLst/>
                          <a:latin typeface="Cambria" panose="02040503050406030204" pitchFamily="18" charset="0"/>
                        </a:rPr>
                        <a:t>Min</a:t>
                      </a:r>
                    </a:p>
                  </a:txBody>
                  <a:tcPr marL="0" marR="0" marT="0" marB="0" anchor="b">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r" fontAlgn="b"/>
                      <a:r>
                        <a:rPr lang="en-US" sz="1200" b="1" i="0" u="none" strike="noStrike" dirty="0">
                          <a:solidFill>
                            <a:srgbClr val="002060"/>
                          </a:solidFill>
                          <a:effectLst/>
                          <a:latin typeface="Cambria" panose="02040503050406030204" pitchFamily="18" charset="0"/>
                        </a:rPr>
                        <a:t>Max</a:t>
                      </a:r>
                    </a:p>
                  </a:txBody>
                  <a:tcPr marL="0" marR="0" marT="0" marB="0" anchor="b">
                    <a:lnL>
                      <a:noFill/>
                    </a:lnL>
                    <a:lnR>
                      <a:noFill/>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708323427"/>
                  </a:ext>
                </a:extLst>
              </a:tr>
              <a:tr h="257821">
                <a:tc>
                  <a:txBody>
                    <a:bodyPr/>
                    <a:lstStyle/>
                    <a:p>
                      <a:pPr algn="l" fontAlgn="t"/>
                      <a:r>
                        <a:rPr lang="en-US" sz="1200" b="0" i="0" u="none" strike="noStrike" dirty="0">
                          <a:solidFill>
                            <a:srgbClr val="002060"/>
                          </a:solidFill>
                          <a:effectLst/>
                          <a:latin typeface="Cambria" panose="02040503050406030204" pitchFamily="18" charset="0"/>
                        </a:rPr>
                        <a:t>Domain 1:  The Learner &amp; Learning</a:t>
                      </a:r>
                    </a:p>
                  </a:txBody>
                  <a:tcPr marL="0" marR="0" marT="0"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185</a:t>
                      </a:r>
                    </a:p>
                  </a:txBody>
                  <a:tcPr marL="0" marR="0" marT="0"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4.5</a:t>
                      </a:r>
                    </a:p>
                  </a:txBody>
                  <a:tcPr marL="0" marR="0" marT="0"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0.5</a:t>
                      </a:r>
                    </a:p>
                  </a:txBody>
                  <a:tcPr marL="0" marR="0" marT="0"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3.0</a:t>
                      </a:r>
                    </a:p>
                  </a:txBody>
                  <a:tcPr marL="0" marR="0" marT="0" marB="0">
                    <a:lnL>
                      <a:noFill/>
                    </a:lnL>
                    <a:lnR>
                      <a:noFill/>
                    </a:lnR>
                    <a:lnT w="12700" cap="flat" cmpd="sng" algn="ctr">
                      <a:solidFill>
                        <a:srgbClr val="002060"/>
                      </a:solidFill>
                      <a:prstDash val="solid"/>
                      <a:round/>
                      <a:headEnd type="none" w="med" len="med"/>
                      <a:tailEnd type="none" w="med" len="med"/>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5.0</a:t>
                      </a:r>
                    </a:p>
                  </a:txBody>
                  <a:tcPr marL="0" marR="0" marT="0" marB="0">
                    <a:lnL>
                      <a:noFill/>
                    </a:lnL>
                    <a:lnR>
                      <a:noFill/>
                    </a:lnR>
                    <a:lnT w="12700" cap="flat" cmpd="sng" algn="ctr">
                      <a:solidFill>
                        <a:srgbClr val="002060"/>
                      </a:solidFill>
                      <a:prstDash val="solid"/>
                      <a:round/>
                      <a:headEnd type="none" w="med" len="med"/>
                      <a:tailEnd type="none" w="med" len="med"/>
                    </a:lnT>
                    <a:lnB>
                      <a:noFill/>
                    </a:lnB>
                    <a:noFill/>
                  </a:tcPr>
                </a:tc>
                <a:extLst>
                  <a:ext uri="{0D108BD9-81ED-4DB2-BD59-A6C34878D82A}">
                    <a16:rowId xmlns:a16="http://schemas.microsoft.com/office/drawing/2014/main" val="1306667202"/>
                  </a:ext>
                </a:extLst>
              </a:tr>
              <a:tr h="257821">
                <a:tc>
                  <a:txBody>
                    <a:bodyPr/>
                    <a:lstStyle/>
                    <a:p>
                      <a:pPr algn="l" fontAlgn="t"/>
                      <a:r>
                        <a:rPr lang="en-US" sz="1200" b="0" i="0" u="none" strike="noStrike" dirty="0">
                          <a:solidFill>
                            <a:srgbClr val="002060"/>
                          </a:solidFill>
                          <a:effectLst/>
                          <a:latin typeface="Cambria" panose="02040503050406030204" pitchFamily="18" charset="0"/>
                        </a:rPr>
                        <a:t>Domain 2:  Content Knowledge</a:t>
                      </a:r>
                    </a:p>
                  </a:txBody>
                  <a:tcPr marL="0" marR="0" marT="0"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185</a:t>
                      </a:r>
                    </a:p>
                  </a:txBody>
                  <a:tcPr marL="0" marR="0" marT="0"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4.4</a:t>
                      </a:r>
                    </a:p>
                  </a:txBody>
                  <a:tcPr marL="0" marR="0" marT="0"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0.6</a:t>
                      </a:r>
                    </a:p>
                  </a:txBody>
                  <a:tcPr marL="0" marR="0" marT="0"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2.0</a:t>
                      </a:r>
                    </a:p>
                  </a:txBody>
                  <a:tcPr marL="0" marR="0" marT="0"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5.0</a:t>
                      </a:r>
                    </a:p>
                  </a:txBody>
                  <a:tcPr marL="0" marR="0" marT="0" marB="0">
                    <a:lnL>
                      <a:noFill/>
                    </a:lnL>
                    <a:lnR>
                      <a:noFill/>
                    </a:lnR>
                    <a:lnT>
                      <a:noFill/>
                    </a:lnT>
                    <a:lnB>
                      <a:noFill/>
                    </a:lnB>
                    <a:noFill/>
                  </a:tcPr>
                </a:tc>
                <a:extLst>
                  <a:ext uri="{0D108BD9-81ED-4DB2-BD59-A6C34878D82A}">
                    <a16:rowId xmlns:a16="http://schemas.microsoft.com/office/drawing/2014/main" val="1695130482"/>
                  </a:ext>
                </a:extLst>
              </a:tr>
              <a:tr h="257821">
                <a:tc>
                  <a:txBody>
                    <a:bodyPr/>
                    <a:lstStyle/>
                    <a:p>
                      <a:pPr algn="l" fontAlgn="t"/>
                      <a:r>
                        <a:rPr lang="en-US" sz="1200" b="0" i="0" u="none" strike="noStrike" dirty="0">
                          <a:solidFill>
                            <a:srgbClr val="002060"/>
                          </a:solidFill>
                          <a:effectLst/>
                          <a:latin typeface="Cambria" panose="02040503050406030204" pitchFamily="18" charset="0"/>
                        </a:rPr>
                        <a:t>Domain 3:  Instructional Practice</a:t>
                      </a:r>
                    </a:p>
                  </a:txBody>
                  <a:tcPr marL="0" marR="0" marT="0"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185</a:t>
                      </a:r>
                    </a:p>
                  </a:txBody>
                  <a:tcPr marL="0" marR="0" marT="0"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4.4</a:t>
                      </a:r>
                    </a:p>
                  </a:txBody>
                  <a:tcPr marL="0" marR="0" marT="0"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0.6</a:t>
                      </a:r>
                    </a:p>
                  </a:txBody>
                  <a:tcPr marL="0" marR="0" marT="0"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2.2</a:t>
                      </a:r>
                    </a:p>
                  </a:txBody>
                  <a:tcPr marL="0" marR="0" marT="0" marB="0">
                    <a:lnL>
                      <a:noFill/>
                    </a:lnL>
                    <a:lnR>
                      <a:noFill/>
                    </a:lnR>
                    <a:lnT>
                      <a:noFill/>
                    </a:lnT>
                    <a:lnB>
                      <a:noFill/>
                    </a:lnB>
                    <a:noFill/>
                  </a:tcPr>
                </a:tc>
                <a:tc>
                  <a:txBody>
                    <a:bodyPr/>
                    <a:lstStyle/>
                    <a:p>
                      <a:pPr algn="r" fontAlgn="t"/>
                      <a:r>
                        <a:rPr lang="en-US" sz="1100" b="0" i="0" u="none" strike="noStrike" dirty="0">
                          <a:solidFill>
                            <a:srgbClr val="002060"/>
                          </a:solidFill>
                          <a:effectLst/>
                          <a:latin typeface="Cambria" panose="02040503050406030204" pitchFamily="18" charset="0"/>
                        </a:rPr>
                        <a:t>5.0</a:t>
                      </a:r>
                    </a:p>
                  </a:txBody>
                  <a:tcPr marL="0" marR="0" marT="0" marB="0">
                    <a:lnL>
                      <a:noFill/>
                    </a:lnL>
                    <a:lnR>
                      <a:noFill/>
                    </a:lnR>
                    <a:lnT>
                      <a:noFill/>
                    </a:lnT>
                    <a:lnB>
                      <a:noFill/>
                    </a:lnB>
                    <a:noFill/>
                  </a:tcPr>
                </a:tc>
                <a:extLst>
                  <a:ext uri="{0D108BD9-81ED-4DB2-BD59-A6C34878D82A}">
                    <a16:rowId xmlns:a16="http://schemas.microsoft.com/office/drawing/2014/main" val="3760918196"/>
                  </a:ext>
                </a:extLst>
              </a:tr>
              <a:tr h="270098">
                <a:tc>
                  <a:txBody>
                    <a:bodyPr/>
                    <a:lstStyle/>
                    <a:p>
                      <a:pPr algn="l" fontAlgn="t"/>
                      <a:r>
                        <a:rPr lang="en-US" sz="1200" b="0" i="0" u="none" strike="noStrike" dirty="0">
                          <a:solidFill>
                            <a:srgbClr val="002060"/>
                          </a:solidFill>
                          <a:effectLst/>
                          <a:latin typeface="Cambria" panose="02040503050406030204" pitchFamily="18" charset="0"/>
                        </a:rPr>
                        <a:t>Domain 4:  Professional Responsibility</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2060"/>
                          </a:solidFill>
                          <a:effectLst/>
                          <a:latin typeface="Cambria" panose="02040503050406030204" pitchFamily="18" charset="0"/>
                        </a:rPr>
                        <a:t>185</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2060"/>
                          </a:solidFill>
                          <a:effectLst/>
                          <a:latin typeface="Cambria" panose="02040503050406030204" pitchFamily="18" charset="0"/>
                        </a:rPr>
                        <a:t>4.4</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2060"/>
                          </a:solidFill>
                          <a:effectLst/>
                          <a:latin typeface="Cambria" panose="02040503050406030204" pitchFamily="18" charset="0"/>
                        </a:rPr>
                        <a:t>0.6</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2060"/>
                          </a:solidFill>
                          <a:effectLst/>
                          <a:latin typeface="Cambria" panose="02040503050406030204" pitchFamily="18" charset="0"/>
                        </a:rPr>
                        <a:t>2.0</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tc>
                  <a:txBody>
                    <a:bodyPr/>
                    <a:lstStyle/>
                    <a:p>
                      <a:pPr algn="r" fontAlgn="t"/>
                      <a:r>
                        <a:rPr lang="en-US" sz="1100" b="0" i="0" u="none" strike="noStrike" dirty="0">
                          <a:solidFill>
                            <a:srgbClr val="002060"/>
                          </a:solidFill>
                          <a:effectLst/>
                          <a:latin typeface="Cambria" panose="02040503050406030204" pitchFamily="18" charset="0"/>
                        </a:rPr>
                        <a:t>5.0</a:t>
                      </a:r>
                    </a:p>
                  </a:txBody>
                  <a:tcPr marL="0" marR="0" marT="0" marB="0">
                    <a:lnL>
                      <a:noFill/>
                    </a:lnL>
                    <a:lnR>
                      <a:noFill/>
                    </a:lnR>
                    <a:lnT>
                      <a:noFill/>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812329072"/>
                  </a:ext>
                </a:extLst>
              </a:tr>
            </a:tbl>
          </a:graphicData>
        </a:graphic>
      </p:graphicFrame>
    </p:spTree>
    <p:extLst>
      <p:ext uri="{BB962C8B-B14F-4D97-AF65-F5344CB8AC3E}">
        <p14:creationId xmlns:p14="http://schemas.microsoft.com/office/powerpoint/2010/main" val="2336052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8C60904-C275-4E8D-3394-345E0970E867}"/>
              </a:ext>
            </a:extLst>
          </p:cNvPr>
          <p:cNvSpPr>
            <a:spLocks noGrp="1"/>
          </p:cNvSpPr>
          <p:nvPr>
            <p:ph type="title"/>
          </p:nvPr>
        </p:nvSpPr>
        <p:spPr>
          <a:xfrm>
            <a:off x="660041" y="2767106"/>
            <a:ext cx="2880828" cy="3071906"/>
          </a:xfrm>
        </p:spPr>
        <p:txBody>
          <a:bodyPr vert="horz" lIns="91440" tIns="45720" rIns="91440" bIns="45720" rtlCol="0" anchor="t">
            <a:normAutofit fontScale="90000"/>
          </a:bodyPr>
          <a:lstStyle/>
          <a:p>
            <a:r>
              <a:rPr lang="en-US" sz="2700" b="1" kern="1200" dirty="0">
                <a:solidFill>
                  <a:srgbClr val="FFFFFF"/>
                </a:solidFill>
                <a:effectLst/>
                <a:latin typeface="Cambria" panose="02040503050406030204" pitchFamily="18" charset="0"/>
                <a:ea typeface="Cambria" panose="02040503050406030204" pitchFamily="18" charset="0"/>
              </a:rPr>
              <a:t>Initial Teacher Preparation Programs Alumni and Principal Surveys</a:t>
            </a:r>
            <a:br>
              <a:rPr lang="en-US" sz="2500" b="1" kern="1200" dirty="0">
                <a:solidFill>
                  <a:srgbClr val="FFFFFF"/>
                </a:solidFill>
                <a:effectLst/>
                <a:latin typeface="+mj-lt"/>
                <a:ea typeface="+mj-ea"/>
                <a:cs typeface="+mj-cs"/>
              </a:rPr>
            </a:br>
            <a:br>
              <a:rPr lang="en-US" sz="2500" b="1" kern="1200" dirty="0">
                <a:solidFill>
                  <a:srgbClr val="FFFFFF"/>
                </a:solidFill>
                <a:effectLst/>
                <a:latin typeface="+mj-lt"/>
                <a:ea typeface="+mj-ea"/>
                <a:cs typeface="+mj-cs"/>
              </a:rPr>
            </a:br>
            <a:br>
              <a:rPr lang="en-US" sz="2500" b="1" kern="1200" dirty="0">
                <a:solidFill>
                  <a:srgbClr val="FFFFFF"/>
                </a:solidFill>
                <a:effectLst/>
                <a:latin typeface="+mj-lt"/>
                <a:ea typeface="+mj-ea"/>
                <a:cs typeface="+mj-cs"/>
              </a:rPr>
            </a:br>
            <a:br>
              <a:rPr lang="en-US" sz="2500" kern="1200" dirty="0">
                <a:solidFill>
                  <a:srgbClr val="FFFFFF"/>
                </a:solidFill>
                <a:effectLst/>
                <a:highlight>
                  <a:srgbClr val="00FF00"/>
                </a:highlight>
                <a:latin typeface="+mj-lt"/>
                <a:ea typeface="+mj-ea"/>
                <a:cs typeface="+mj-cs"/>
              </a:rPr>
            </a:br>
            <a:endParaRPr lang="en-US" sz="2500" kern="1200" dirty="0">
              <a:solidFill>
                <a:srgbClr val="FFFFFF"/>
              </a:solidFill>
              <a:highlight>
                <a:srgbClr val="00FF00"/>
              </a:highlight>
              <a:latin typeface="+mj-lt"/>
              <a:ea typeface="+mj-ea"/>
              <a:cs typeface="+mj-cs"/>
            </a:endParaRPr>
          </a:p>
        </p:txBody>
      </p:sp>
      <p:graphicFrame>
        <p:nvGraphicFramePr>
          <p:cNvPr id="4" name="Chart 3">
            <a:extLst>
              <a:ext uri="{FF2B5EF4-FFF2-40B4-BE49-F238E27FC236}">
                <a16:creationId xmlns:a16="http://schemas.microsoft.com/office/drawing/2014/main" id="{C6209B40-B07C-6809-7D84-9FE3026A2D18}"/>
              </a:ext>
            </a:extLst>
          </p:cNvPr>
          <p:cNvGraphicFramePr>
            <a:graphicFrameLocks/>
          </p:cNvGraphicFramePr>
          <p:nvPr>
            <p:extLst>
              <p:ext uri="{D42A27DB-BD31-4B8C-83A1-F6EECF244321}">
                <p14:modId xmlns:p14="http://schemas.microsoft.com/office/powerpoint/2010/main" val="1131075843"/>
              </p:ext>
            </p:extLst>
          </p:nvPr>
        </p:nvGraphicFramePr>
        <p:xfrm>
          <a:off x="4502428" y="467208"/>
          <a:ext cx="7225748" cy="5923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1754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15824</TotalTime>
  <Words>2331</Words>
  <Application>Microsoft Office PowerPoint</Application>
  <PresentationFormat>Widescreen</PresentationFormat>
  <Paragraphs>487</Paragraphs>
  <Slides>23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Cambria</vt:lpstr>
      <vt:lpstr>Office Theme</vt:lpstr>
      <vt:lpstr>College of Education  University of South Florida Annual Survey Administration</vt:lpstr>
      <vt:lpstr>Initial Teacher Preparation Programs  Alumni and  Principal Surveys </vt:lpstr>
      <vt:lpstr>Initial Teacher Preparation Programs  Alumni and Principal Surveys</vt:lpstr>
      <vt:lpstr>Initial Teacher Preparation Programs  Alumni and Principal Surveys</vt:lpstr>
      <vt:lpstr>Initial Teacher Preparation Programs Alumni and Principal Surveys</vt:lpstr>
      <vt:lpstr>Initial Teacher Preparation Programs Alumni and Principal Surveys</vt:lpstr>
      <vt:lpstr>What our principals say</vt:lpstr>
      <vt:lpstr>Initial Teacher Preparation Programs Alumni and Principal Surveys </vt:lpstr>
      <vt:lpstr>Initial Teacher Preparation Programs Alumni and Principal Surveys    </vt:lpstr>
      <vt:lpstr> Initial Teacher Preparation Programs Alumni and Principal Surveys  </vt:lpstr>
      <vt:lpstr>Initial Teacher Preparation Programs Alumni and Principal Surveys </vt:lpstr>
      <vt:lpstr>Initial Teacher Preparation Programs Alumni and Principal Surveys</vt:lpstr>
      <vt:lpstr>Advanced Graduate Programs Alumni and Employer Surveys </vt:lpstr>
      <vt:lpstr>Advanced Graduate Programs Alumni and Employer Surveys </vt:lpstr>
      <vt:lpstr> Advanced Graduate Programs Alumni and Employer Surveys </vt:lpstr>
      <vt:lpstr>Advanced Graduate Programs Alumni and Employer Surveys</vt:lpstr>
      <vt:lpstr> Advanced Graduate Programs Alumni and Employer Surveys  </vt:lpstr>
      <vt:lpstr> Advanced Graduate Programs Alumni and Employer Surveys   </vt:lpstr>
      <vt:lpstr> Advanced Graduate Programs Alumni and Employer Surveys  </vt:lpstr>
      <vt:lpstr>Advanced Graduate Programs Alumni Survey </vt:lpstr>
      <vt:lpstr>Advanced Graduate Programs Employer Survey  </vt:lpstr>
      <vt:lpstr>College of Education University of South Florida Annual Survey Administration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COEDU USF Annual Survey Administration</dc:title>
  <dc:creator>Kristine Hogarty</dc:creator>
  <cp:lastModifiedBy>Kris Hogarty</cp:lastModifiedBy>
  <cp:revision>174</cp:revision>
  <dcterms:created xsi:type="dcterms:W3CDTF">2023-03-15T15:43:24Z</dcterms:created>
  <dcterms:modified xsi:type="dcterms:W3CDTF">2025-03-21T19:44:32Z</dcterms:modified>
</cp:coreProperties>
</file>