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4" r:id="rId2"/>
    <p:sldId id="271" r:id="rId3"/>
    <p:sldId id="281" r:id="rId4"/>
    <p:sldId id="272" r:id="rId5"/>
    <p:sldId id="265" r:id="rId6"/>
    <p:sldId id="273" r:id="rId7"/>
    <p:sldId id="274" r:id="rId8"/>
    <p:sldId id="275" r:id="rId9"/>
    <p:sldId id="276" r:id="rId10"/>
    <p:sldId id="259" r:id="rId11"/>
    <p:sldId id="277" r:id="rId12"/>
    <p:sldId id="278" r:id="rId13"/>
    <p:sldId id="279" r:id="rId14"/>
    <p:sldId id="261" r:id="rId15"/>
    <p:sldId id="282" r:id="rId16"/>
    <p:sldId id="283" r:id="rId17"/>
    <p:sldId id="284" r:id="rId18"/>
    <p:sldId id="285" r:id="rId19"/>
    <p:sldId id="286" r:id="rId20"/>
    <p:sldId id="287" r:id="rId21"/>
    <p:sldId id="288" r:id="rId22"/>
    <p:sldId id="289" r:id="rId23"/>
    <p:sldId id="290" r:id="rId24"/>
    <p:sldId id="291" r:id="rId2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EAD1"/>
    <a:srgbClr val="CFC493"/>
    <a:srgbClr val="006747"/>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17"/>
    <p:restoredTop sz="94694"/>
  </p:normalViewPr>
  <p:slideViewPr>
    <p:cSldViewPr snapToGrid="0" snapToObjects="1">
      <p:cViewPr varScale="1">
        <p:scale>
          <a:sx n="161" d="100"/>
          <a:sy n="161" d="100"/>
        </p:scale>
        <p:origin x="416"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473D4B-3BA1-3142-9681-7E5A2EB60D62}" type="datetimeFigureOut">
              <a:rPr lang="en-US" smtClean="0"/>
              <a:t>9/9/22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61419-536E-0649-9CA1-AAE3C54CBC82}" type="slidenum">
              <a:rPr lang="en-US" smtClean="0"/>
              <a:t>‹#›</a:t>
            </a:fld>
            <a:endParaRPr lang="en-US"/>
          </a:p>
        </p:txBody>
      </p:sp>
    </p:spTree>
    <p:extLst>
      <p:ext uri="{BB962C8B-B14F-4D97-AF65-F5344CB8AC3E}">
        <p14:creationId xmlns:p14="http://schemas.microsoft.com/office/powerpoint/2010/main" val="1949699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statutes:</a:t>
            </a:r>
          </a:p>
          <a:p>
            <a:endParaRPr lang="en-US" dirty="0"/>
          </a:p>
          <a:p>
            <a:r>
              <a:rPr lang="en-US" dirty="0"/>
              <a:t>Chapter 286, sunshine law</a:t>
            </a:r>
          </a:p>
          <a:p>
            <a:r>
              <a:rPr lang="en-US" dirty="0"/>
              <a:t>Chapter 119, public records law</a:t>
            </a:r>
          </a:p>
        </p:txBody>
      </p:sp>
      <p:sp>
        <p:nvSpPr>
          <p:cNvPr id="4" name="Slide Number Placeholder 3"/>
          <p:cNvSpPr>
            <a:spLocks noGrp="1"/>
          </p:cNvSpPr>
          <p:nvPr>
            <p:ph type="sldNum" sz="quarter" idx="5"/>
          </p:nvPr>
        </p:nvSpPr>
        <p:spPr/>
        <p:txBody>
          <a:bodyPr/>
          <a:lstStyle/>
          <a:p>
            <a:fld id="{0B261419-536E-0649-9CA1-AAE3C54CBC82}" type="slidenum">
              <a:rPr lang="en-US" smtClean="0"/>
              <a:t>2</a:t>
            </a:fld>
            <a:endParaRPr lang="en-US"/>
          </a:p>
        </p:txBody>
      </p:sp>
    </p:spTree>
    <p:extLst>
      <p:ext uri="{BB962C8B-B14F-4D97-AF65-F5344CB8AC3E}">
        <p14:creationId xmlns:p14="http://schemas.microsoft.com/office/powerpoint/2010/main" val="1909433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13</a:t>
            </a:fld>
            <a:endParaRPr lang="en-US"/>
          </a:p>
        </p:txBody>
      </p:sp>
    </p:spTree>
    <p:extLst>
      <p:ext uri="{BB962C8B-B14F-4D97-AF65-F5344CB8AC3E}">
        <p14:creationId xmlns:p14="http://schemas.microsoft.com/office/powerpoint/2010/main" val="427472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4</a:t>
            </a:fld>
            <a:endParaRPr lang="en-US"/>
          </a:p>
        </p:txBody>
      </p:sp>
    </p:spTree>
    <p:extLst>
      <p:ext uri="{BB962C8B-B14F-4D97-AF65-F5344CB8AC3E}">
        <p14:creationId xmlns:p14="http://schemas.microsoft.com/office/powerpoint/2010/main" val="1627375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Evasive devices</a:t>
            </a:r>
          </a:p>
        </p:txBody>
      </p:sp>
      <p:sp>
        <p:nvSpPr>
          <p:cNvPr id="4" name="Slide Number Placeholder 3"/>
          <p:cNvSpPr>
            <a:spLocks noGrp="1"/>
          </p:cNvSpPr>
          <p:nvPr>
            <p:ph type="sldNum" sz="quarter" idx="5"/>
          </p:nvPr>
        </p:nvSpPr>
        <p:spPr/>
        <p:txBody>
          <a:bodyPr/>
          <a:lstStyle/>
          <a:p>
            <a:fld id="{0B261419-536E-0649-9CA1-AAE3C54CBC82}" type="slidenum">
              <a:rPr lang="en-US" smtClean="0"/>
              <a:t>5</a:t>
            </a:fld>
            <a:endParaRPr lang="en-US"/>
          </a:p>
        </p:txBody>
      </p:sp>
    </p:spTree>
    <p:extLst>
      <p:ext uri="{BB962C8B-B14F-4D97-AF65-F5344CB8AC3E}">
        <p14:creationId xmlns:p14="http://schemas.microsoft.com/office/powerpoint/2010/main" val="4058893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days good rule of thumb</a:t>
            </a:r>
          </a:p>
          <a:p>
            <a:r>
              <a:rPr lang="en-US" dirty="0"/>
              <a:t>Can be less depending on circumstances</a:t>
            </a:r>
          </a:p>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6</a:t>
            </a:fld>
            <a:endParaRPr lang="en-US"/>
          </a:p>
        </p:txBody>
      </p:sp>
    </p:spTree>
    <p:extLst>
      <p:ext uri="{BB962C8B-B14F-4D97-AF65-F5344CB8AC3E}">
        <p14:creationId xmlns:p14="http://schemas.microsoft.com/office/powerpoint/2010/main" val="143199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7</a:t>
            </a:fld>
            <a:endParaRPr lang="en-US"/>
          </a:p>
        </p:txBody>
      </p:sp>
    </p:spTree>
    <p:extLst>
      <p:ext uri="{BB962C8B-B14F-4D97-AF65-F5344CB8AC3E}">
        <p14:creationId xmlns:p14="http://schemas.microsoft.com/office/powerpoint/2010/main" val="1043519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search committees do not vote, rather they discuss and come to a consensus, however, if there is formal voting, the votes must be publicly taken, and all members must vote unless there is a true conflict of interest</a:t>
            </a:r>
          </a:p>
        </p:txBody>
      </p:sp>
      <p:sp>
        <p:nvSpPr>
          <p:cNvPr id="4" name="Slide Number Placeholder 3"/>
          <p:cNvSpPr>
            <a:spLocks noGrp="1"/>
          </p:cNvSpPr>
          <p:nvPr>
            <p:ph type="sldNum" sz="quarter" idx="5"/>
          </p:nvPr>
        </p:nvSpPr>
        <p:spPr/>
        <p:txBody>
          <a:bodyPr/>
          <a:lstStyle/>
          <a:p>
            <a:fld id="{0B261419-536E-0649-9CA1-AAE3C54CBC82}" type="slidenum">
              <a:rPr lang="en-US" smtClean="0"/>
              <a:t>8</a:t>
            </a:fld>
            <a:endParaRPr lang="en-US"/>
          </a:p>
        </p:txBody>
      </p:sp>
    </p:spTree>
    <p:extLst>
      <p:ext uri="{BB962C8B-B14F-4D97-AF65-F5344CB8AC3E}">
        <p14:creationId xmlns:p14="http://schemas.microsoft.com/office/powerpoint/2010/main" val="4195399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9</a:t>
            </a:fld>
            <a:endParaRPr lang="en-US"/>
          </a:p>
        </p:txBody>
      </p:sp>
    </p:spTree>
    <p:extLst>
      <p:ext uri="{BB962C8B-B14F-4D97-AF65-F5344CB8AC3E}">
        <p14:creationId xmlns:p14="http://schemas.microsoft.com/office/powerpoint/2010/main" val="65374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11</a:t>
            </a:fld>
            <a:endParaRPr lang="en-US"/>
          </a:p>
        </p:txBody>
      </p:sp>
    </p:spTree>
    <p:extLst>
      <p:ext uri="{BB962C8B-B14F-4D97-AF65-F5344CB8AC3E}">
        <p14:creationId xmlns:p14="http://schemas.microsoft.com/office/powerpoint/2010/main" val="1757013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261419-536E-0649-9CA1-AAE3C54CBC82}" type="slidenum">
              <a:rPr lang="en-US" smtClean="0"/>
              <a:t>12</a:t>
            </a:fld>
            <a:endParaRPr lang="en-US"/>
          </a:p>
        </p:txBody>
      </p:sp>
    </p:spTree>
    <p:extLst>
      <p:ext uri="{BB962C8B-B14F-4D97-AF65-F5344CB8AC3E}">
        <p14:creationId xmlns:p14="http://schemas.microsoft.com/office/powerpoint/2010/main" val="112087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dirty="0"/>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dirty="0"/>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dirty="0"/>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dirty="0"/>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dirty="0"/>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dirty="0"/>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dirty="0"/>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dirty="0"/>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dirty="0"/>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dirty="0"/>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dirty="0"/>
          </a:p>
        </p:txBody>
      </p:sp>
    </p:spTree>
    <p:extLst>
      <p:ext uri="{BB962C8B-B14F-4D97-AF65-F5344CB8AC3E}">
        <p14:creationId xmlns:p14="http://schemas.microsoft.com/office/powerpoint/2010/main" val="2753745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dirty="0"/>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dirty="0"/>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dirty="0"/>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dirty="0"/>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dirty="0"/>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9/9/22</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usfpr@usf.edu" TargetMode="Externa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p:txBody>
          <a:bodyPr>
            <a:normAutofit/>
          </a:bodyPr>
          <a:lstStyle/>
          <a:p>
            <a:pPr algn="r"/>
            <a:r>
              <a:rPr lang="en-US" dirty="0"/>
              <a:t>University of South Florida Search Committee</a:t>
            </a:r>
          </a:p>
        </p:txBody>
      </p:sp>
      <p:sp>
        <p:nvSpPr>
          <p:cNvPr id="3" name="Text Placeholder 2">
            <a:extLst>
              <a:ext uri="{FF2B5EF4-FFF2-40B4-BE49-F238E27FC236}">
                <a16:creationId xmlns:a16="http://schemas.microsoft.com/office/drawing/2014/main" id="{E56915A3-AD07-F048-8B5A-7D44B354DF7A}"/>
              </a:ext>
            </a:extLst>
          </p:cNvPr>
          <p:cNvSpPr>
            <a:spLocks noGrp="1"/>
          </p:cNvSpPr>
          <p:nvPr>
            <p:ph type="body" idx="1"/>
          </p:nvPr>
        </p:nvSpPr>
        <p:spPr/>
        <p:txBody>
          <a:bodyPr>
            <a:normAutofit/>
          </a:bodyPr>
          <a:lstStyle/>
          <a:p>
            <a:r>
              <a:rPr lang="en-US" dirty="0"/>
              <a:t>Guidelines Regarding Open Meetings and Public Records Compliance</a:t>
            </a:r>
          </a:p>
        </p:txBody>
      </p:sp>
      <p:sp>
        <p:nvSpPr>
          <p:cNvPr id="4" name="Text Placeholder 3">
            <a:extLst>
              <a:ext uri="{FF2B5EF4-FFF2-40B4-BE49-F238E27FC236}">
                <a16:creationId xmlns:a16="http://schemas.microsoft.com/office/drawing/2014/main" id="{1CA854F3-E1E6-B445-9497-094416CE94BE}"/>
              </a:ext>
            </a:extLst>
          </p:cNvPr>
          <p:cNvSpPr>
            <a:spLocks noGrp="1"/>
          </p:cNvSpPr>
          <p:nvPr>
            <p:ph type="body" idx="11"/>
          </p:nvPr>
        </p:nvSpPr>
        <p:spPr/>
        <p:txBody>
          <a:bodyPr/>
          <a:lstStyle/>
          <a:p>
            <a:r>
              <a:rPr lang="en-US" dirty="0"/>
              <a:t>Office of General Counsel</a:t>
            </a:r>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4B2F-C74B-0A4A-82D8-B46BA9116742}"/>
              </a:ext>
            </a:extLst>
          </p:cNvPr>
          <p:cNvSpPr>
            <a:spLocks noGrp="1"/>
          </p:cNvSpPr>
          <p:nvPr>
            <p:ph type="title"/>
          </p:nvPr>
        </p:nvSpPr>
        <p:spPr/>
        <p:txBody>
          <a:bodyPr/>
          <a:lstStyle/>
          <a:p>
            <a:r>
              <a:rPr lang="en-US" dirty="0"/>
              <a:t>Chapter 119, Public Records Law</a:t>
            </a:r>
          </a:p>
        </p:txBody>
      </p:sp>
    </p:spTree>
    <p:extLst>
      <p:ext uri="{BB962C8B-B14F-4D97-AF65-F5344CB8AC3E}">
        <p14:creationId xmlns:p14="http://schemas.microsoft.com/office/powerpoint/2010/main" val="730652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Public Records Law</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normAutofit/>
          </a:bodyPr>
          <a:lstStyle/>
          <a:p>
            <a:r>
              <a:rPr lang="en-US" dirty="0"/>
              <a:t>Florida Statutes Chapter 119 defines Public Records as:</a:t>
            </a:r>
          </a:p>
          <a:p>
            <a:endParaRPr lang="en-US" dirty="0"/>
          </a:p>
          <a:p>
            <a:pPr lvl="1"/>
            <a:r>
              <a:rPr lang="en-US" dirty="0"/>
              <a:t>All documents, papers, letters, maps, books, tapes, photographs, films, sound recordings, data processing software, or other material</a:t>
            </a:r>
          </a:p>
          <a:p>
            <a:pPr lvl="1"/>
            <a:r>
              <a:rPr lang="en-US" dirty="0"/>
              <a:t>Regardless of physical form or means of transmission</a:t>
            </a:r>
          </a:p>
          <a:p>
            <a:pPr lvl="1"/>
            <a:r>
              <a:rPr lang="en-US" dirty="0"/>
              <a:t>Made or received pursuant to law in connection with transaction of official business by the agency</a:t>
            </a:r>
          </a:p>
          <a:p>
            <a:pPr lvl="1"/>
            <a:r>
              <a:rPr lang="en-US" i="1" dirty="0"/>
              <a:t>Not applicable to personal records (e.g. personal notes not communicated to others taken during meetings)</a:t>
            </a:r>
          </a:p>
        </p:txBody>
      </p:sp>
    </p:spTree>
    <p:extLst>
      <p:ext uri="{BB962C8B-B14F-4D97-AF65-F5344CB8AC3E}">
        <p14:creationId xmlns:p14="http://schemas.microsoft.com/office/powerpoint/2010/main" val="26245458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t>Public Records Law: Highlights</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685799" y="1268016"/>
            <a:ext cx="7829551" cy="3263504"/>
          </a:xfrm>
        </p:spPr>
        <p:txBody>
          <a:bodyPr>
            <a:normAutofit fontScale="92500" lnSpcReduction="20000"/>
          </a:bodyPr>
          <a:lstStyle/>
          <a:p>
            <a:r>
              <a:rPr lang="en-US" dirty="0"/>
              <a:t>Public records law applies to USF records including job applications, letters of interest, correspondence, etc.</a:t>
            </a:r>
          </a:p>
          <a:p>
            <a:r>
              <a:rPr lang="en-US" dirty="0"/>
              <a:t>Applies to all types of records including emails </a:t>
            </a:r>
          </a:p>
          <a:p>
            <a:r>
              <a:rPr lang="en-US" dirty="0"/>
              <a:t>Exemptions – redactions</a:t>
            </a:r>
          </a:p>
          <a:p>
            <a:r>
              <a:rPr lang="en-US" dirty="0"/>
              <a:t>Requests can be:</a:t>
            </a:r>
          </a:p>
          <a:p>
            <a:pPr lvl="1"/>
            <a:r>
              <a:rPr lang="en-US" dirty="0"/>
              <a:t>Verbal or written</a:t>
            </a:r>
          </a:p>
          <a:p>
            <a:pPr lvl="1"/>
            <a:r>
              <a:rPr lang="en-US" dirty="0"/>
              <a:t>Anonymous</a:t>
            </a:r>
          </a:p>
          <a:p>
            <a:r>
              <a:rPr lang="en-US" dirty="0"/>
              <a:t>USF has a “reasonable” time to respond</a:t>
            </a:r>
          </a:p>
          <a:p>
            <a:r>
              <a:rPr lang="en-US" dirty="0"/>
              <a:t>USF can charge the cost of retrieving records to the requestor that requires the extensive use of IT resources or USF labor</a:t>
            </a:r>
          </a:p>
          <a:p>
            <a:r>
              <a:rPr lang="en-US" i="1" dirty="0"/>
              <a:t>If you receive a request, please contact the Office of General Counsel</a:t>
            </a:r>
          </a:p>
        </p:txBody>
      </p:sp>
    </p:spTree>
    <p:extLst>
      <p:ext uri="{BB962C8B-B14F-4D97-AF65-F5344CB8AC3E}">
        <p14:creationId xmlns:p14="http://schemas.microsoft.com/office/powerpoint/2010/main" val="2926496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t>Public Records Law: What is Not Required</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685799" y="1268016"/>
            <a:ext cx="7829551" cy="3263504"/>
          </a:xfrm>
        </p:spPr>
        <p:txBody>
          <a:bodyPr>
            <a:normAutofit/>
          </a:bodyPr>
          <a:lstStyle/>
          <a:p>
            <a:r>
              <a:rPr lang="en-US" dirty="0"/>
              <a:t>Does not require the creation of records or provision of records in the format requested</a:t>
            </a:r>
          </a:p>
          <a:p>
            <a:r>
              <a:rPr lang="en-US" dirty="0"/>
              <a:t>Does not require turning records over on the spot to a requestor</a:t>
            </a:r>
          </a:p>
          <a:p>
            <a:r>
              <a:rPr lang="en-US" dirty="0"/>
              <a:t>Does not require verbal explanation of records</a:t>
            </a:r>
          </a:p>
        </p:txBody>
      </p:sp>
    </p:spTree>
    <p:extLst>
      <p:ext uri="{BB962C8B-B14F-4D97-AF65-F5344CB8AC3E}">
        <p14:creationId xmlns:p14="http://schemas.microsoft.com/office/powerpoint/2010/main" val="3337005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007-DD13-2049-BDF0-A9F4BA7ECE3B}"/>
              </a:ext>
            </a:extLst>
          </p:cNvPr>
          <p:cNvSpPr>
            <a:spLocks noGrp="1"/>
          </p:cNvSpPr>
          <p:nvPr>
            <p:ph type="title"/>
          </p:nvPr>
        </p:nvSpPr>
        <p:spPr/>
        <p:txBody>
          <a:bodyPr/>
          <a:lstStyle/>
          <a:p>
            <a:r>
              <a:rPr lang="en-US" dirty="0"/>
              <a:t>Summary</a:t>
            </a:r>
            <a:br>
              <a:rPr lang="en-US" dirty="0"/>
            </a:br>
            <a:endParaRPr lang="en-US" dirty="0"/>
          </a:p>
        </p:txBody>
      </p:sp>
      <p:sp>
        <p:nvSpPr>
          <p:cNvPr id="3" name="Content Placeholder 2">
            <a:extLst>
              <a:ext uri="{FF2B5EF4-FFF2-40B4-BE49-F238E27FC236}">
                <a16:creationId xmlns:a16="http://schemas.microsoft.com/office/drawing/2014/main" id="{11407BBD-DBB6-7741-88E8-0BBE16A70324}"/>
              </a:ext>
            </a:extLst>
          </p:cNvPr>
          <p:cNvSpPr>
            <a:spLocks noGrp="1"/>
          </p:cNvSpPr>
          <p:nvPr>
            <p:ph idx="1"/>
          </p:nvPr>
        </p:nvSpPr>
        <p:spPr/>
        <p:txBody>
          <a:bodyPr>
            <a:normAutofit/>
          </a:bodyPr>
          <a:lstStyle/>
          <a:p>
            <a:r>
              <a:rPr lang="en-US" sz="2000" dirty="0"/>
              <a:t>Point person for logistics</a:t>
            </a:r>
          </a:p>
          <a:p>
            <a:r>
              <a:rPr lang="en-US" sz="2000" dirty="0"/>
              <a:t>Sunshine Law applies when using outside search firms</a:t>
            </a:r>
          </a:p>
          <a:p>
            <a:r>
              <a:rPr lang="en-US" sz="2000" dirty="0"/>
              <a:t>Sunshine Law applies to all committee meetings</a:t>
            </a:r>
          </a:p>
          <a:p>
            <a:r>
              <a:rPr lang="en-US" sz="2000" dirty="0"/>
              <a:t>Public Records Law applies to all records maintained by the USF Search Committee</a:t>
            </a:r>
          </a:p>
          <a:p>
            <a:r>
              <a:rPr lang="en-US" sz="2000" dirty="0"/>
              <a:t>Contact: Office of General Counsel, </a:t>
            </a:r>
            <a:r>
              <a:rPr lang="en-US" sz="2000" dirty="0">
                <a:hlinkClick r:id="rId2"/>
              </a:rPr>
              <a:t>usfpr@usf.edu</a:t>
            </a:r>
            <a:endParaRPr lang="en-US" sz="2000" dirty="0"/>
          </a:p>
        </p:txBody>
      </p:sp>
    </p:spTree>
    <p:extLst>
      <p:ext uri="{BB962C8B-B14F-4D97-AF65-F5344CB8AC3E}">
        <p14:creationId xmlns:p14="http://schemas.microsoft.com/office/powerpoint/2010/main" val="2381059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EA4888C-833A-DE32-4C22-2907103EFF4C}"/>
              </a:ext>
            </a:extLst>
          </p:cNvPr>
          <p:cNvSpPr>
            <a:spLocks noGrp="1"/>
          </p:cNvSpPr>
          <p:nvPr>
            <p:ph type="title"/>
          </p:nvPr>
        </p:nvSpPr>
        <p:spPr/>
        <p:txBody>
          <a:bodyPr/>
          <a:lstStyle/>
          <a:p>
            <a:r>
              <a:rPr lang="en-US" dirty="0"/>
              <a:t>Frequently Asked Questions</a:t>
            </a:r>
          </a:p>
        </p:txBody>
      </p:sp>
    </p:spTree>
    <p:extLst>
      <p:ext uri="{BB962C8B-B14F-4D97-AF65-F5344CB8AC3E}">
        <p14:creationId xmlns:p14="http://schemas.microsoft.com/office/powerpoint/2010/main" val="2022222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037992-E9A6-EDE0-F10D-B9B2DCA3E563}"/>
              </a:ext>
            </a:extLst>
          </p:cNvPr>
          <p:cNvSpPr>
            <a:spLocks noGrp="1"/>
          </p:cNvSpPr>
          <p:nvPr>
            <p:ph type="title"/>
          </p:nvPr>
        </p:nvSpPr>
        <p:spPr/>
        <p:txBody>
          <a:bodyPr>
            <a:normAutofit fontScale="90000"/>
          </a:bodyPr>
          <a:lstStyle/>
          <a:p>
            <a:r>
              <a:rPr lang="en-US" dirty="0"/>
              <a:t>What happens if someone from the committee is unable to make a meeting or an interview? Are they removed as committee members?</a:t>
            </a:r>
          </a:p>
        </p:txBody>
      </p:sp>
    </p:spTree>
    <p:extLst>
      <p:ext uri="{BB962C8B-B14F-4D97-AF65-F5344CB8AC3E}">
        <p14:creationId xmlns:p14="http://schemas.microsoft.com/office/powerpoint/2010/main" val="1151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65B143-E0F7-B09B-4356-AD617F6EE8A5}"/>
              </a:ext>
            </a:extLst>
          </p:cNvPr>
          <p:cNvSpPr>
            <a:spLocks noGrp="1"/>
          </p:cNvSpPr>
          <p:nvPr>
            <p:ph type="title"/>
          </p:nvPr>
        </p:nvSpPr>
        <p:spPr/>
        <p:txBody>
          <a:bodyPr/>
          <a:lstStyle/>
          <a:p>
            <a:r>
              <a:rPr lang="en-US" dirty="0"/>
              <a:t>  As a committee member, do I HAVE to turn in interview notes?</a:t>
            </a:r>
          </a:p>
        </p:txBody>
      </p:sp>
    </p:spTree>
    <p:extLst>
      <p:ext uri="{BB962C8B-B14F-4D97-AF65-F5344CB8AC3E}">
        <p14:creationId xmlns:p14="http://schemas.microsoft.com/office/powerpoint/2010/main" val="917618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0978E3-EDC2-FE5F-5073-F024D13A6373}"/>
              </a:ext>
            </a:extLst>
          </p:cNvPr>
          <p:cNvSpPr>
            <a:spLocks noGrp="1"/>
          </p:cNvSpPr>
          <p:nvPr>
            <p:ph type="title"/>
          </p:nvPr>
        </p:nvSpPr>
        <p:spPr/>
        <p:txBody>
          <a:bodyPr>
            <a:normAutofit fontScale="90000"/>
          </a:bodyPr>
          <a:lstStyle/>
          <a:p>
            <a:r>
              <a:rPr lang="en-US" dirty="0"/>
              <a:t>If meetings and interviews are virtual (via Teams for instance), when adding to the USF calendar, are we do insert the direct link to the meeting as well? Since they are public? Or should we just add our email if someone needs the link?</a:t>
            </a:r>
          </a:p>
        </p:txBody>
      </p:sp>
    </p:spTree>
    <p:extLst>
      <p:ext uri="{BB962C8B-B14F-4D97-AF65-F5344CB8AC3E}">
        <p14:creationId xmlns:p14="http://schemas.microsoft.com/office/powerpoint/2010/main" val="3446770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B04C26-093C-8058-51FC-1B3EC2D5249F}"/>
              </a:ext>
            </a:extLst>
          </p:cNvPr>
          <p:cNvSpPr>
            <a:spLocks noGrp="1"/>
          </p:cNvSpPr>
          <p:nvPr>
            <p:ph type="title"/>
          </p:nvPr>
        </p:nvSpPr>
        <p:spPr/>
        <p:txBody>
          <a:bodyPr>
            <a:normAutofit fontScale="90000"/>
          </a:bodyPr>
          <a:lstStyle/>
          <a:p>
            <a:r>
              <a:rPr lang="en-US" dirty="0"/>
              <a:t>What happens if a committee member knows a candidate (previous colleague vs. personal acquaintance)?</a:t>
            </a:r>
          </a:p>
        </p:txBody>
      </p:sp>
    </p:spTree>
    <p:extLst>
      <p:ext uri="{BB962C8B-B14F-4D97-AF65-F5344CB8AC3E}">
        <p14:creationId xmlns:p14="http://schemas.microsoft.com/office/powerpoint/2010/main" val="1103507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Florida ”Open Government” Laws</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lstStyle/>
          <a:p>
            <a:r>
              <a:rPr lang="en-US" dirty="0"/>
              <a:t>Florida Statutes, Chapter 286, the “Open Meetings Law,” often referred to as the </a:t>
            </a:r>
            <a:r>
              <a:rPr lang="en-US" b="1" dirty="0"/>
              <a:t>“Sunshine Law” </a:t>
            </a:r>
            <a:r>
              <a:rPr lang="en-US" dirty="0"/>
              <a:t>protects the public from “closed door” decision making and provides a right of access to governmental meetings</a:t>
            </a:r>
          </a:p>
          <a:p>
            <a:pPr marL="0" indent="0">
              <a:buNone/>
            </a:pPr>
            <a:endParaRPr lang="en-US" dirty="0"/>
          </a:p>
          <a:p>
            <a:r>
              <a:rPr lang="en-US" dirty="0"/>
              <a:t>Florida Statutes, Chapter 119, the </a:t>
            </a:r>
            <a:r>
              <a:rPr lang="en-US" b="1" dirty="0"/>
              <a:t>“Public Records Law,” </a:t>
            </a:r>
            <a:r>
              <a:rPr lang="en-US" dirty="0"/>
              <a:t>creates a right of access to records made or received in connection with official business of a public body</a:t>
            </a:r>
          </a:p>
          <a:p>
            <a:endParaRPr lang="en-US" dirty="0"/>
          </a:p>
        </p:txBody>
      </p:sp>
    </p:spTree>
    <p:extLst>
      <p:ext uri="{BB962C8B-B14F-4D97-AF65-F5344CB8AC3E}">
        <p14:creationId xmlns:p14="http://schemas.microsoft.com/office/powerpoint/2010/main" val="318393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A112A8-FA94-E012-39F6-2049A95903FB}"/>
              </a:ext>
            </a:extLst>
          </p:cNvPr>
          <p:cNvSpPr>
            <a:spLocks noGrp="1"/>
          </p:cNvSpPr>
          <p:nvPr>
            <p:ph type="title"/>
          </p:nvPr>
        </p:nvSpPr>
        <p:spPr/>
        <p:txBody>
          <a:bodyPr>
            <a:normAutofit fontScale="90000"/>
          </a:bodyPr>
          <a:lstStyle/>
          <a:p>
            <a:r>
              <a:rPr lang="en-US" dirty="0"/>
              <a:t>Who can you (search committee members) talk to during a search?  If a search committee member talks to an applicant, how should that be handled?</a:t>
            </a:r>
          </a:p>
        </p:txBody>
      </p:sp>
    </p:spTree>
    <p:extLst>
      <p:ext uri="{BB962C8B-B14F-4D97-AF65-F5344CB8AC3E}">
        <p14:creationId xmlns:p14="http://schemas.microsoft.com/office/powerpoint/2010/main" val="3971841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613F60-CB19-E73D-61CC-447AD004C03D}"/>
              </a:ext>
            </a:extLst>
          </p:cNvPr>
          <p:cNvSpPr>
            <a:spLocks noGrp="1"/>
          </p:cNvSpPr>
          <p:nvPr>
            <p:ph type="title"/>
          </p:nvPr>
        </p:nvSpPr>
        <p:spPr/>
        <p:txBody>
          <a:bodyPr>
            <a:normAutofit fontScale="90000"/>
          </a:bodyPr>
          <a:lstStyle/>
          <a:p>
            <a:r>
              <a:rPr lang="en-US" dirty="0"/>
              <a:t>What are things that can be discussed during a search between members, versus what must be discussed during a meeting?</a:t>
            </a:r>
          </a:p>
        </p:txBody>
      </p:sp>
    </p:spTree>
    <p:extLst>
      <p:ext uri="{BB962C8B-B14F-4D97-AF65-F5344CB8AC3E}">
        <p14:creationId xmlns:p14="http://schemas.microsoft.com/office/powerpoint/2010/main" val="3401592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24C4C9-24B4-4457-5E75-DCA33E382C14}"/>
              </a:ext>
            </a:extLst>
          </p:cNvPr>
          <p:cNvSpPr>
            <a:spLocks noGrp="1"/>
          </p:cNvSpPr>
          <p:nvPr>
            <p:ph type="title"/>
          </p:nvPr>
        </p:nvSpPr>
        <p:spPr/>
        <p:txBody>
          <a:bodyPr>
            <a:normAutofit fontScale="90000"/>
          </a:bodyPr>
          <a:lstStyle/>
          <a:p>
            <a:r>
              <a:rPr lang="en-US" dirty="0"/>
              <a:t>What are some of the best ways for advertising to insure a diverse pool?  What is best practice if your applicant pool is not diverse? </a:t>
            </a:r>
          </a:p>
        </p:txBody>
      </p:sp>
    </p:spTree>
    <p:extLst>
      <p:ext uri="{BB962C8B-B14F-4D97-AF65-F5344CB8AC3E}">
        <p14:creationId xmlns:p14="http://schemas.microsoft.com/office/powerpoint/2010/main" val="3795714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AE522A5-C4F1-B1B6-756B-5C21ABAA1144}"/>
              </a:ext>
            </a:extLst>
          </p:cNvPr>
          <p:cNvSpPr>
            <a:spLocks noGrp="1"/>
          </p:cNvSpPr>
          <p:nvPr>
            <p:ph type="title"/>
          </p:nvPr>
        </p:nvSpPr>
        <p:spPr/>
        <p:txBody>
          <a:bodyPr/>
          <a:lstStyle/>
          <a:p>
            <a:r>
              <a:rPr lang="en-US" dirty="0"/>
              <a:t>Are candidate interviews considered public meetings?</a:t>
            </a:r>
          </a:p>
        </p:txBody>
      </p:sp>
    </p:spTree>
    <p:extLst>
      <p:ext uri="{BB962C8B-B14F-4D97-AF65-F5344CB8AC3E}">
        <p14:creationId xmlns:p14="http://schemas.microsoft.com/office/powerpoint/2010/main" val="2603433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490CD-84D1-540A-0465-BD98776F9C3E}"/>
              </a:ext>
            </a:extLst>
          </p:cNvPr>
          <p:cNvSpPr>
            <a:spLocks noGrp="1"/>
          </p:cNvSpPr>
          <p:nvPr>
            <p:ph type="title"/>
          </p:nvPr>
        </p:nvSpPr>
        <p:spPr/>
        <p:txBody>
          <a:bodyPr>
            <a:normAutofit fontScale="90000"/>
          </a:bodyPr>
          <a:lstStyle/>
          <a:p>
            <a:r>
              <a:rPr lang="en-US" dirty="0"/>
              <a:t>What is protocol if someone doesn’t want their interview made public (announced, open to public, etc.)?</a:t>
            </a:r>
          </a:p>
        </p:txBody>
      </p:sp>
    </p:spTree>
    <p:extLst>
      <p:ext uri="{BB962C8B-B14F-4D97-AF65-F5344CB8AC3E}">
        <p14:creationId xmlns:p14="http://schemas.microsoft.com/office/powerpoint/2010/main" val="49635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4B2F-C74B-0A4A-82D8-B46BA9116742}"/>
              </a:ext>
            </a:extLst>
          </p:cNvPr>
          <p:cNvSpPr>
            <a:spLocks noGrp="1"/>
          </p:cNvSpPr>
          <p:nvPr>
            <p:ph type="title"/>
          </p:nvPr>
        </p:nvSpPr>
        <p:spPr/>
        <p:txBody>
          <a:bodyPr/>
          <a:lstStyle/>
          <a:p>
            <a:r>
              <a:rPr lang="en-US" dirty="0"/>
              <a:t>Chapter 286, Sunshine Law</a:t>
            </a:r>
          </a:p>
        </p:txBody>
      </p:sp>
    </p:spTree>
    <p:extLst>
      <p:ext uri="{BB962C8B-B14F-4D97-AF65-F5344CB8AC3E}">
        <p14:creationId xmlns:p14="http://schemas.microsoft.com/office/powerpoint/2010/main" val="1094752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The Sunshine Law</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lstStyle/>
          <a:p>
            <a:r>
              <a:rPr lang="en-US" dirty="0"/>
              <a:t>Florida Statute Chapter 286 applies to all meetings of “any board or commission of any state agency or authority” - including University search committees</a:t>
            </a:r>
          </a:p>
          <a:p>
            <a:pPr marL="0" indent="0">
              <a:buNone/>
            </a:pPr>
            <a:endParaRPr lang="en-US" dirty="0"/>
          </a:p>
          <a:p>
            <a:r>
              <a:rPr lang="en-US" dirty="0"/>
              <a:t>3 Main Requirements:</a:t>
            </a:r>
          </a:p>
          <a:p>
            <a:pPr lvl="1"/>
            <a:r>
              <a:rPr lang="en-US" dirty="0"/>
              <a:t>1. All meetings of the committee must be </a:t>
            </a:r>
            <a:r>
              <a:rPr lang="en-US" b="1" dirty="0"/>
              <a:t>open</a:t>
            </a:r>
            <a:r>
              <a:rPr lang="en-US" dirty="0"/>
              <a:t> meetings</a:t>
            </a:r>
          </a:p>
          <a:p>
            <a:pPr lvl="1"/>
            <a:r>
              <a:rPr lang="en-US" dirty="0"/>
              <a:t>2. Reasonable </a:t>
            </a:r>
            <a:r>
              <a:rPr lang="en-US" b="1" dirty="0"/>
              <a:t>notice</a:t>
            </a:r>
            <a:r>
              <a:rPr lang="en-US" dirty="0"/>
              <a:t> of meetings must be given</a:t>
            </a:r>
          </a:p>
          <a:p>
            <a:pPr lvl="1"/>
            <a:r>
              <a:rPr lang="en-US" dirty="0"/>
              <a:t>3. </a:t>
            </a:r>
            <a:r>
              <a:rPr lang="en-US" b="1" dirty="0"/>
              <a:t>Minutes</a:t>
            </a:r>
            <a:r>
              <a:rPr lang="en-US" dirty="0"/>
              <a:t> of meetings must be kept</a:t>
            </a:r>
          </a:p>
          <a:p>
            <a:endParaRPr lang="en-US" dirty="0"/>
          </a:p>
        </p:txBody>
      </p:sp>
    </p:spTree>
    <p:extLst>
      <p:ext uri="{BB962C8B-B14F-4D97-AF65-F5344CB8AC3E}">
        <p14:creationId xmlns:p14="http://schemas.microsoft.com/office/powerpoint/2010/main" val="3360187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t>Search Committee Meeting: Open</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685799" y="1268016"/>
            <a:ext cx="7829551" cy="3263504"/>
          </a:xfrm>
        </p:spPr>
        <p:txBody>
          <a:bodyPr>
            <a:normAutofit fontScale="92500"/>
          </a:bodyPr>
          <a:lstStyle/>
          <a:p>
            <a:r>
              <a:rPr lang="en-US" dirty="0"/>
              <a:t>All meetings must be open to allow the public to attend and observe</a:t>
            </a:r>
          </a:p>
          <a:p>
            <a:r>
              <a:rPr lang="en-US" dirty="0"/>
              <a:t>Include any discussions or deliberations, formal or casual, between two or more search committee members about a matter on which the Board/committee might foreseeably take action</a:t>
            </a:r>
          </a:p>
          <a:p>
            <a:pPr lvl="1"/>
            <a:r>
              <a:rPr lang="en-US" dirty="0"/>
              <a:t>Include workshops, telephone conversations, e-mail communications, off-campus conversations  (even if at a social function or event when committee business is discussed) </a:t>
            </a:r>
          </a:p>
          <a:p>
            <a:r>
              <a:rPr lang="en-US" dirty="0"/>
              <a:t>No use of evasive devices</a:t>
            </a:r>
          </a:p>
          <a:p>
            <a:pPr lvl="1"/>
            <a:r>
              <a:rPr lang="en-US" dirty="0"/>
              <a:t>Circulation of written reports</a:t>
            </a:r>
          </a:p>
          <a:p>
            <a:pPr lvl="1"/>
            <a:r>
              <a:rPr lang="en-US" dirty="0"/>
              <a:t>Meetings between a committee member and non-committee member being used as liaison between committee members</a:t>
            </a:r>
          </a:p>
        </p:txBody>
      </p:sp>
    </p:spTree>
    <p:extLst>
      <p:ext uri="{BB962C8B-B14F-4D97-AF65-F5344CB8AC3E}">
        <p14:creationId xmlns:p14="http://schemas.microsoft.com/office/powerpoint/2010/main" val="32984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t>Search Committee Meeting: Notice</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685799" y="1268016"/>
            <a:ext cx="7829551" cy="3263504"/>
          </a:xfrm>
        </p:spPr>
        <p:txBody>
          <a:bodyPr>
            <a:normAutofit/>
          </a:bodyPr>
          <a:lstStyle/>
          <a:p>
            <a:r>
              <a:rPr lang="en-US" dirty="0"/>
              <a:t>Reasonable notice of meetings required</a:t>
            </a:r>
          </a:p>
          <a:p>
            <a:r>
              <a:rPr lang="en-US" dirty="0"/>
              <a:t>Reasonable notice is ample notice given to the public and press which reasonably and timely conveys all information necessary to enable them to choose to attend:</a:t>
            </a:r>
          </a:p>
          <a:p>
            <a:pPr lvl="1"/>
            <a:r>
              <a:rPr lang="en-US" dirty="0"/>
              <a:t>“Reasonable” depends upon situation’s circumstances</a:t>
            </a:r>
          </a:p>
          <a:p>
            <a:pPr lvl="1"/>
            <a:r>
              <a:rPr lang="en-US" dirty="0"/>
              <a:t>Meeting may not be held at facility/location inaccessible to public or which discriminates regarding admission/accessibility </a:t>
            </a:r>
          </a:p>
          <a:p>
            <a:r>
              <a:rPr lang="en-US" dirty="0"/>
              <a:t>Applies to meetings held virtually</a:t>
            </a:r>
          </a:p>
        </p:txBody>
      </p:sp>
    </p:spTree>
    <p:extLst>
      <p:ext uri="{BB962C8B-B14F-4D97-AF65-F5344CB8AC3E}">
        <p14:creationId xmlns:p14="http://schemas.microsoft.com/office/powerpoint/2010/main" val="2302124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dirty="0"/>
              <a:t>Search Committee Meeting: Minutes</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685799" y="1268016"/>
            <a:ext cx="7829551" cy="3263504"/>
          </a:xfrm>
        </p:spPr>
        <p:txBody>
          <a:bodyPr>
            <a:normAutofit/>
          </a:bodyPr>
          <a:lstStyle/>
          <a:p>
            <a:r>
              <a:rPr lang="en-US" dirty="0"/>
              <a:t>Minutes must be recorded and open to public inspection</a:t>
            </a:r>
          </a:p>
          <a:p>
            <a:r>
              <a:rPr lang="en-US" dirty="0"/>
              <a:t>Minutes need not be verbatim--but rather brief summary of meeting’s events</a:t>
            </a:r>
          </a:p>
          <a:p>
            <a:r>
              <a:rPr lang="en-US" dirty="0"/>
              <a:t>Sound recordings may be used in addition to written minutes, but if used, must be retained – sound recordings are not a standard university practice</a:t>
            </a:r>
          </a:p>
        </p:txBody>
      </p:sp>
    </p:spTree>
    <p:extLst>
      <p:ext uri="{BB962C8B-B14F-4D97-AF65-F5344CB8AC3E}">
        <p14:creationId xmlns:p14="http://schemas.microsoft.com/office/powerpoint/2010/main" val="3819556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Voting</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lstStyle/>
          <a:p>
            <a:r>
              <a:rPr lang="en-US" dirty="0"/>
              <a:t>Most Search Committees will not include votes  </a:t>
            </a:r>
          </a:p>
          <a:p>
            <a:r>
              <a:rPr lang="en-US" dirty="0"/>
              <a:t>However, if there is a vote in a public meeting:</a:t>
            </a:r>
          </a:p>
          <a:p>
            <a:pPr lvl="1"/>
            <a:r>
              <a:rPr lang="en-US" dirty="0"/>
              <a:t>Votes must be publicly taken</a:t>
            </a:r>
          </a:p>
          <a:p>
            <a:pPr lvl="1"/>
            <a:r>
              <a:rPr lang="en-US" dirty="0"/>
              <a:t>No secret ballots</a:t>
            </a:r>
          </a:p>
          <a:p>
            <a:pPr lvl="1"/>
            <a:r>
              <a:rPr lang="en-US" dirty="0"/>
              <a:t>Roll call vote is not required</a:t>
            </a:r>
          </a:p>
          <a:p>
            <a:pPr lvl="1"/>
            <a:r>
              <a:rPr lang="en-US" dirty="0"/>
              <a:t>All members must vote (unless they have a conflict of interest which has been disclosed) and the minutes must so reflect by recording of the vote or counting a vote for each member</a:t>
            </a:r>
          </a:p>
        </p:txBody>
      </p:sp>
    </p:spTree>
    <p:extLst>
      <p:ext uri="{BB962C8B-B14F-4D97-AF65-F5344CB8AC3E}">
        <p14:creationId xmlns:p14="http://schemas.microsoft.com/office/powerpoint/2010/main" val="3398832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lstStyle/>
          <a:p>
            <a:r>
              <a:rPr lang="en-US" dirty="0"/>
              <a:t>Penalties for Noncompliance</a:t>
            </a: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p:txBody>
          <a:bodyPr/>
          <a:lstStyle/>
          <a:p>
            <a:r>
              <a:rPr lang="en-US" dirty="0"/>
              <a:t>Second degree misdemeanor to knowingly violate Sunshine Law</a:t>
            </a:r>
          </a:p>
          <a:p>
            <a:r>
              <a:rPr lang="en-US" dirty="0"/>
              <a:t>Removal from position</a:t>
            </a:r>
          </a:p>
          <a:p>
            <a:r>
              <a:rPr lang="en-US" dirty="0"/>
              <a:t>Fine of up to $500</a:t>
            </a:r>
          </a:p>
          <a:p>
            <a:r>
              <a:rPr lang="en-US" dirty="0"/>
              <a:t>Reasonable attorneys’ fees</a:t>
            </a:r>
          </a:p>
          <a:p>
            <a:r>
              <a:rPr lang="en-US" dirty="0"/>
              <a:t>Declaratory and injunctive relief</a:t>
            </a:r>
          </a:p>
          <a:p>
            <a:r>
              <a:rPr lang="en-US" b="1" dirty="0"/>
              <a:t>Action taken at meeting invalid</a:t>
            </a:r>
            <a:r>
              <a:rPr lang="en-US" dirty="0"/>
              <a:t>	</a:t>
            </a:r>
          </a:p>
        </p:txBody>
      </p:sp>
    </p:spTree>
    <p:extLst>
      <p:ext uri="{BB962C8B-B14F-4D97-AF65-F5344CB8AC3E}">
        <p14:creationId xmlns:p14="http://schemas.microsoft.com/office/powerpoint/2010/main" val="11909171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{59DB9003-08C6-A44B-B374-62BE413F1DB3}tf16401378</Template>
  <TotalTime>3047</TotalTime>
  <Words>1045</Words>
  <Application>Microsoft Macintosh PowerPoint</Application>
  <PresentationFormat>On-screen Show (16:9)</PresentationFormat>
  <Paragraphs>102</Paragraphs>
  <Slides>24</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University of South Florida Search Committee</vt:lpstr>
      <vt:lpstr>Florida ”Open Government” Laws</vt:lpstr>
      <vt:lpstr>Chapter 286, Sunshine Law</vt:lpstr>
      <vt:lpstr>The Sunshine Law</vt:lpstr>
      <vt:lpstr>Search Committee Meeting: Open</vt:lpstr>
      <vt:lpstr>Search Committee Meeting: Notice</vt:lpstr>
      <vt:lpstr>Search Committee Meeting: Minutes</vt:lpstr>
      <vt:lpstr>Voting</vt:lpstr>
      <vt:lpstr>Penalties for Noncompliance</vt:lpstr>
      <vt:lpstr>Chapter 119, Public Records Law</vt:lpstr>
      <vt:lpstr>Public Records Law</vt:lpstr>
      <vt:lpstr>Public Records Law: Highlights</vt:lpstr>
      <vt:lpstr>Public Records Law: What is Not Required</vt:lpstr>
      <vt:lpstr>Summary </vt:lpstr>
      <vt:lpstr>Frequently Asked Questions</vt:lpstr>
      <vt:lpstr>What happens if someone from the committee is unable to make a meeting or an interview? Are they removed as committee members?</vt:lpstr>
      <vt:lpstr>  As a committee member, do I HAVE to turn in interview notes?</vt:lpstr>
      <vt:lpstr>If meetings and interviews are virtual (via Teams for instance), when adding to the USF calendar, are we do insert the direct link to the meeting as well? Since they are public? Or should we just add our email if someone needs the link?</vt:lpstr>
      <vt:lpstr>What happens if a committee member knows a candidate (previous colleague vs. personal acquaintance)?</vt:lpstr>
      <vt:lpstr>Who can you (search committee members) talk to during a search?  If a search committee member talks to an applicant, how should that be handled?</vt:lpstr>
      <vt:lpstr>What are things that can be discussed during a search between members, versus what must be discussed during a meeting?</vt:lpstr>
      <vt:lpstr>What are some of the best ways for advertising to insure a diverse pool?  What is best practice if your applicant pool is not diverse? </vt:lpstr>
      <vt:lpstr>Are candidate interviews considered public meetings?</vt:lpstr>
      <vt:lpstr>What is protocol if someone doesn’t want their interview made public (announced, open to public, etc.)?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Kiara Guzzo</cp:lastModifiedBy>
  <cp:revision>27</cp:revision>
  <dcterms:created xsi:type="dcterms:W3CDTF">2019-11-06T18:18:56Z</dcterms:created>
  <dcterms:modified xsi:type="dcterms:W3CDTF">2022-09-09T15:02:26Z</dcterms:modified>
</cp:coreProperties>
</file>