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85" r:id="rId2"/>
    <p:sldId id="378" r:id="rId3"/>
    <p:sldId id="377" r:id="rId4"/>
    <p:sldId id="286" r:id="rId5"/>
    <p:sldId id="347" r:id="rId6"/>
    <p:sldId id="340" r:id="rId7"/>
    <p:sldId id="375" r:id="rId8"/>
    <p:sldId id="342" r:id="rId9"/>
    <p:sldId id="343" r:id="rId10"/>
    <p:sldId id="376" r:id="rId11"/>
    <p:sldId id="386" r:id="rId12"/>
    <p:sldId id="349" r:id="rId13"/>
    <p:sldId id="351" r:id="rId14"/>
    <p:sldId id="380" r:id="rId15"/>
    <p:sldId id="381" r:id="rId16"/>
    <p:sldId id="382" r:id="rId17"/>
    <p:sldId id="384" r:id="rId18"/>
    <p:sldId id="364" r:id="rId19"/>
    <p:sldId id="385" r:id="rId20"/>
    <p:sldId id="369" r:id="rId21"/>
    <p:sldId id="299"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3F7503-81AA-CE0D-5EED-2CF01BFF58BE}" name="Mckay, Tara" initials="MT" userId="S::tara.mckay@vanderbilt.edu::3d1947e3-d3f8-481d-bf4a-7bfdb430f020" providerId="AD"/>
  <p188:author id="{041B5231-386F-BB09-A231-F589682BC5EB}" name="Nik Lampe" initials="NL" userId="S::nlampe@usf.edu::7b02cab3-8381-43ac-8e44-c7520ae439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069"/>
    <a:srgbClr val="ECEAD1"/>
    <a:srgbClr val="CFC493"/>
    <a:srgbClr val="006747"/>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72276" autoAdjust="0"/>
  </p:normalViewPr>
  <p:slideViewPr>
    <p:cSldViewPr snapToGrid="0" snapToObjects="1">
      <p:cViewPr varScale="1">
        <p:scale>
          <a:sx n="71" d="100"/>
          <a:sy n="71" d="100"/>
        </p:scale>
        <p:origin x="1296"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8EBDE-D630-4D80-81A0-E62FF5880B14}"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6522B-02B5-48AE-B89F-2494B2337032}" type="slidenum">
              <a:rPr lang="en-US" smtClean="0"/>
              <a:t>‹#›</a:t>
            </a:fld>
            <a:endParaRPr lang="en-US"/>
          </a:p>
        </p:txBody>
      </p:sp>
    </p:spTree>
    <p:extLst>
      <p:ext uri="{BB962C8B-B14F-4D97-AF65-F5344CB8AC3E}">
        <p14:creationId xmlns:p14="http://schemas.microsoft.com/office/powerpoint/2010/main" val="415416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522B-02B5-48AE-B89F-2494B2337032}" type="slidenum">
              <a:rPr lang="en-US" smtClean="0"/>
              <a:t>1</a:t>
            </a:fld>
            <a:endParaRPr lang="en-US"/>
          </a:p>
        </p:txBody>
      </p:sp>
    </p:spTree>
    <p:extLst>
      <p:ext uri="{BB962C8B-B14F-4D97-AF65-F5344CB8AC3E}">
        <p14:creationId xmlns:p14="http://schemas.microsoft.com/office/powerpoint/2010/main" val="388822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was provided by the National Institute on Aging, the Alzheimer’s Association, and the University of South Carolina. </a:t>
            </a:r>
          </a:p>
          <a:p>
            <a:endParaRPr lang="en-US" dirty="0"/>
          </a:p>
          <a:p>
            <a:r>
              <a:rPr lang="en-US" dirty="0"/>
              <a:t>I have no conflicts of interest to disclose. </a:t>
            </a:r>
          </a:p>
        </p:txBody>
      </p:sp>
      <p:sp>
        <p:nvSpPr>
          <p:cNvPr id="4" name="Slide Number Placeholder 3"/>
          <p:cNvSpPr>
            <a:spLocks noGrp="1"/>
          </p:cNvSpPr>
          <p:nvPr>
            <p:ph type="sldNum" sz="quarter" idx="5"/>
          </p:nvPr>
        </p:nvSpPr>
        <p:spPr/>
        <p:txBody>
          <a:bodyPr/>
          <a:lstStyle/>
          <a:p>
            <a:fld id="{6DE6522B-02B5-48AE-B89F-2494B2337032}" type="slidenum">
              <a:rPr lang="en-US" smtClean="0"/>
              <a:t>4</a:t>
            </a:fld>
            <a:endParaRPr lang="en-US"/>
          </a:p>
        </p:txBody>
      </p:sp>
    </p:spTree>
    <p:extLst>
      <p:ext uri="{BB962C8B-B14F-4D97-AF65-F5344CB8AC3E}">
        <p14:creationId xmlns:p14="http://schemas.microsoft.com/office/powerpoint/2010/main" val="105640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522B-02B5-48AE-B89F-2494B2337032}" type="slidenum">
              <a:rPr lang="en-US" smtClean="0"/>
              <a:t>9</a:t>
            </a:fld>
            <a:endParaRPr lang="en-US"/>
          </a:p>
        </p:txBody>
      </p:sp>
    </p:spTree>
    <p:extLst>
      <p:ext uri="{BB962C8B-B14F-4D97-AF65-F5344CB8AC3E}">
        <p14:creationId xmlns:p14="http://schemas.microsoft.com/office/powerpoint/2010/main" val="2936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E6522B-02B5-48AE-B89F-2494B2337032}" type="slidenum">
              <a:rPr lang="en-US" smtClean="0"/>
              <a:t>11</a:t>
            </a:fld>
            <a:endParaRPr lang="en-US"/>
          </a:p>
        </p:txBody>
      </p:sp>
    </p:spTree>
    <p:extLst>
      <p:ext uri="{BB962C8B-B14F-4D97-AF65-F5344CB8AC3E}">
        <p14:creationId xmlns:p14="http://schemas.microsoft.com/office/powerpoint/2010/main" val="226179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E6522B-02B5-48AE-B89F-2494B2337032}" type="slidenum">
              <a:rPr lang="en-US" smtClean="0"/>
              <a:t>13</a:t>
            </a:fld>
            <a:endParaRPr lang="en-US"/>
          </a:p>
        </p:txBody>
      </p:sp>
    </p:spTree>
    <p:extLst>
      <p:ext uri="{BB962C8B-B14F-4D97-AF65-F5344CB8AC3E}">
        <p14:creationId xmlns:p14="http://schemas.microsoft.com/office/powerpoint/2010/main" val="306079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E6522B-02B5-48AE-B89F-2494B2337032}" type="slidenum">
              <a:rPr lang="en-US" smtClean="0"/>
              <a:t>14</a:t>
            </a:fld>
            <a:endParaRPr lang="en-US"/>
          </a:p>
        </p:txBody>
      </p:sp>
    </p:spTree>
    <p:extLst>
      <p:ext uri="{BB962C8B-B14F-4D97-AF65-F5344CB8AC3E}">
        <p14:creationId xmlns:p14="http://schemas.microsoft.com/office/powerpoint/2010/main" val="341926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E6522B-02B5-48AE-B89F-2494B2337032}" type="slidenum">
              <a:rPr lang="en-US" smtClean="0"/>
              <a:t>16</a:t>
            </a:fld>
            <a:endParaRPr lang="en-US"/>
          </a:p>
        </p:txBody>
      </p:sp>
    </p:spTree>
    <p:extLst>
      <p:ext uri="{BB962C8B-B14F-4D97-AF65-F5344CB8AC3E}">
        <p14:creationId xmlns:p14="http://schemas.microsoft.com/office/powerpoint/2010/main" val="405865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E6522B-02B5-48AE-B89F-2494B2337032}" type="slidenum">
              <a:rPr lang="en-US" smtClean="0"/>
              <a:t>17</a:t>
            </a:fld>
            <a:endParaRPr lang="en-US"/>
          </a:p>
        </p:txBody>
      </p:sp>
    </p:spTree>
    <p:extLst>
      <p:ext uri="{BB962C8B-B14F-4D97-AF65-F5344CB8AC3E}">
        <p14:creationId xmlns:p14="http://schemas.microsoft.com/office/powerpoint/2010/main" val="675109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9/11/2024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a:xfrm>
            <a:off x="310897" y="431056"/>
            <a:ext cx="8578986" cy="816735"/>
          </a:xfrm>
        </p:spPr>
        <p:txBody>
          <a:bodyPr>
            <a:noAutofit/>
          </a:bodyPr>
          <a:lstStyle/>
          <a:p>
            <a:pPr algn="ctr"/>
            <a:r>
              <a:rPr lang="en-US" sz="2400" dirty="0"/>
              <a:t>Satisficing Death: Aging and End-of-Life Preparation among Transgender Older Americans</a:t>
            </a:r>
          </a:p>
        </p:txBody>
      </p:sp>
      <p:sp>
        <p:nvSpPr>
          <p:cNvPr id="4" name="Text Placeholder 3">
            <a:extLst>
              <a:ext uri="{FF2B5EF4-FFF2-40B4-BE49-F238E27FC236}">
                <a16:creationId xmlns:a16="http://schemas.microsoft.com/office/drawing/2014/main" id="{1CA854F3-E1E6-B445-9497-094416CE94BE}"/>
              </a:ext>
            </a:extLst>
          </p:cNvPr>
          <p:cNvSpPr>
            <a:spLocks noGrp="1"/>
          </p:cNvSpPr>
          <p:nvPr>
            <p:ph type="body" idx="11"/>
          </p:nvPr>
        </p:nvSpPr>
        <p:spPr>
          <a:xfrm>
            <a:off x="428914" y="3750005"/>
            <a:ext cx="8342952" cy="1061801"/>
          </a:xfrm>
        </p:spPr>
        <p:txBody>
          <a:bodyPr>
            <a:normAutofit lnSpcReduction="10000"/>
          </a:bodyPr>
          <a:lstStyle/>
          <a:p>
            <a:r>
              <a:rPr lang="en-US" sz="2000" dirty="0"/>
              <a:t>Nik M. Lampe, Ph.D.</a:t>
            </a:r>
          </a:p>
          <a:p>
            <a:r>
              <a:rPr lang="en-US" sz="2000" dirty="0"/>
              <a:t>Assistant Professor</a:t>
            </a:r>
          </a:p>
          <a:p>
            <a:r>
              <a:rPr lang="en-US" sz="2000" dirty="0"/>
              <a:t>Department of Mental Health Law &amp; Policy</a:t>
            </a:r>
          </a:p>
        </p:txBody>
      </p:sp>
      <p:pic>
        <p:nvPicPr>
          <p:cNvPr id="6" name="Picture 5" descr="A person wearing glasses and a blue jacket&#10;&#10;Description automatically generated">
            <a:extLst>
              <a:ext uri="{FF2B5EF4-FFF2-40B4-BE49-F238E27FC236}">
                <a16:creationId xmlns:a16="http://schemas.microsoft.com/office/drawing/2014/main" id="{90AB3D3D-7205-9B39-09B4-F36C42697A0B}"/>
              </a:ext>
            </a:extLst>
          </p:cNvPr>
          <p:cNvPicPr>
            <a:picLocks noChangeAspect="1"/>
          </p:cNvPicPr>
          <p:nvPr/>
        </p:nvPicPr>
        <p:blipFill>
          <a:blip r:embed="rId3"/>
          <a:stretch>
            <a:fillRect/>
          </a:stretch>
        </p:blipFill>
        <p:spPr>
          <a:xfrm>
            <a:off x="3239195" y="1393495"/>
            <a:ext cx="2665609" cy="2665609"/>
          </a:xfrm>
          <a:prstGeom prst="rect">
            <a:avLst/>
          </a:prstGeom>
        </p:spPr>
      </p:pic>
    </p:spTree>
    <p:extLst>
      <p:ext uri="{BB962C8B-B14F-4D97-AF65-F5344CB8AC3E}">
        <p14:creationId xmlns:p14="http://schemas.microsoft.com/office/powerpoint/2010/main" val="36586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a:xfrm>
            <a:off x="0" y="145828"/>
            <a:ext cx="9143999" cy="994172"/>
          </a:xfrm>
        </p:spPr>
        <p:txBody>
          <a:bodyPr/>
          <a:lstStyle/>
          <a:p>
            <a:r>
              <a:rPr lang="en-US" dirty="0"/>
              <a:t>Research Question</a:t>
            </a:r>
          </a:p>
        </p:txBody>
      </p:sp>
      <p:sp>
        <p:nvSpPr>
          <p:cNvPr id="6" name="TextBox 5">
            <a:extLst>
              <a:ext uri="{FF2B5EF4-FFF2-40B4-BE49-F238E27FC236}">
                <a16:creationId xmlns:a16="http://schemas.microsoft.com/office/drawing/2014/main" id="{73B56DC7-2EC9-1E2C-9A24-B6A07E5DF43B}"/>
              </a:ext>
            </a:extLst>
          </p:cNvPr>
          <p:cNvSpPr txBox="1"/>
          <p:nvPr/>
        </p:nvSpPr>
        <p:spPr>
          <a:xfrm>
            <a:off x="379967" y="3680802"/>
            <a:ext cx="8384061" cy="1200329"/>
          </a:xfrm>
          <a:prstGeom prst="rect">
            <a:avLst/>
          </a:prstGeom>
          <a:noFill/>
        </p:spPr>
        <p:txBody>
          <a:bodyPr wrap="square">
            <a:spAutoFit/>
          </a:bodyPr>
          <a:lstStyle/>
          <a:p>
            <a:pPr algn="ctr"/>
            <a:r>
              <a:rPr lang="en-US" sz="2400" b="1" dirty="0">
                <a:solidFill>
                  <a:schemeClr val="bg1"/>
                </a:solidFill>
              </a:rPr>
              <a:t>How do transgender older Americans perceive and plan for end-of-life experiences in the context of advance care planning?</a:t>
            </a:r>
          </a:p>
        </p:txBody>
      </p:sp>
      <p:pic>
        <p:nvPicPr>
          <p:cNvPr id="7" name="Picture 6">
            <a:extLst>
              <a:ext uri="{FF2B5EF4-FFF2-40B4-BE49-F238E27FC236}">
                <a16:creationId xmlns:a16="http://schemas.microsoft.com/office/drawing/2014/main" id="{D403B003-1B0B-D121-4894-331034239D52}"/>
              </a:ext>
            </a:extLst>
          </p:cNvPr>
          <p:cNvPicPr>
            <a:picLocks noChangeAspect="1"/>
          </p:cNvPicPr>
          <p:nvPr/>
        </p:nvPicPr>
        <p:blipFill>
          <a:blip r:embed="rId2"/>
          <a:stretch>
            <a:fillRect/>
          </a:stretch>
        </p:blipFill>
        <p:spPr>
          <a:xfrm>
            <a:off x="2470725" y="1057623"/>
            <a:ext cx="4202544" cy="2502848"/>
          </a:xfrm>
          <a:prstGeom prst="rect">
            <a:avLst/>
          </a:prstGeom>
        </p:spPr>
      </p:pic>
    </p:spTree>
    <p:extLst>
      <p:ext uri="{BB962C8B-B14F-4D97-AF65-F5344CB8AC3E}">
        <p14:creationId xmlns:p14="http://schemas.microsoft.com/office/powerpoint/2010/main" val="296993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628649" y="661333"/>
            <a:ext cx="6910670" cy="808879"/>
          </a:xfrm>
        </p:spPr>
        <p:txBody>
          <a:bodyPr>
            <a:normAutofit/>
          </a:bodyPr>
          <a:lstStyle/>
          <a:p>
            <a:r>
              <a:rPr lang="en-US" dirty="0"/>
              <a:t>Satisficing Death: A Framework </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49" y="1389529"/>
            <a:ext cx="7968503" cy="3486843"/>
          </a:xfrm>
        </p:spPr>
        <p:txBody>
          <a:bodyPr>
            <a:normAutofit fontScale="85000" lnSpcReduction="20000"/>
          </a:bodyPr>
          <a:lstStyle/>
          <a:p>
            <a:pPr>
              <a:lnSpc>
                <a:spcPct val="100000"/>
              </a:lnSpc>
            </a:pPr>
            <a:r>
              <a:rPr lang="en-US" sz="2200" dirty="0"/>
              <a:t>Social conditions endured by LGBTQIA+ communities (e.g., anti-LGBTQIA+  politics) reassess normative ideologies of a good death among trans older adults. </a:t>
            </a:r>
          </a:p>
          <a:p>
            <a:pPr>
              <a:lnSpc>
                <a:spcPct val="100000"/>
              </a:lnSpc>
            </a:pPr>
            <a:r>
              <a:rPr lang="en-US" sz="2200" dirty="0"/>
              <a:t>Respondents reevaluate their notions of a normatively desirable good death experience by evaluating end-of-life care, support, and resources to transgender communities for themselves.</a:t>
            </a:r>
          </a:p>
          <a:p>
            <a:pPr>
              <a:lnSpc>
                <a:spcPct val="100000"/>
              </a:lnSpc>
            </a:pPr>
            <a:r>
              <a:rPr lang="en-US" sz="2200" dirty="0"/>
              <a:t>Consequently, respondents reconstruct an ideology of death that is adequate enough to meet their specific needs while addressing systemic challenges. </a:t>
            </a:r>
          </a:p>
          <a:p>
            <a:pPr>
              <a:lnSpc>
                <a:spcPct val="100000"/>
              </a:lnSpc>
            </a:pPr>
            <a:r>
              <a:rPr lang="en-US" sz="2200" b="1" i="1" dirty="0"/>
              <a:t>Satisficing Death – A process of marginalized communities reevaluating and reconstructing their ideologies of a good death that is adequate enough while using resourceful strategies to improve existing social conditions for themselves.</a:t>
            </a:r>
            <a:endParaRPr lang="en-US" sz="2000" b="1" i="1" dirty="0">
              <a:solidFill>
                <a:srgbClr val="374151"/>
              </a:solidFill>
              <a:effectLst/>
              <a:latin typeface="NexusSerif"/>
            </a:endParaRPr>
          </a:p>
        </p:txBody>
      </p:sp>
    </p:spTree>
    <p:extLst>
      <p:ext uri="{BB962C8B-B14F-4D97-AF65-F5344CB8AC3E}">
        <p14:creationId xmlns:p14="http://schemas.microsoft.com/office/powerpoint/2010/main" val="367673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blue and pink stars with black text&#10;&#10;Description automatically generated">
            <a:extLst>
              <a:ext uri="{FF2B5EF4-FFF2-40B4-BE49-F238E27FC236}">
                <a16:creationId xmlns:a16="http://schemas.microsoft.com/office/drawing/2014/main" id="{E0E73575-79B9-5914-81F3-B494501DD23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304088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628649" y="831662"/>
            <a:ext cx="6910670" cy="808879"/>
          </a:xfrm>
        </p:spPr>
        <p:txBody>
          <a:bodyPr>
            <a:normAutofit fontScale="90000"/>
          </a:bodyPr>
          <a:lstStyle/>
          <a:p>
            <a:r>
              <a:rPr lang="en-US" dirty="0"/>
              <a:t>Medical Mistreatment and Neglect in Older Adult Care Settings</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49" y="1789254"/>
            <a:ext cx="7968503" cy="3087118"/>
          </a:xfrm>
        </p:spPr>
        <p:txBody>
          <a:bodyPr>
            <a:normAutofit lnSpcReduction="10000"/>
          </a:bodyPr>
          <a:lstStyle/>
          <a:p>
            <a:pPr marL="0" indent="0">
              <a:lnSpc>
                <a:spcPct val="100000"/>
              </a:lnSpc>
              <a:buNone/>
            </a:pPr>
            <a:r>
              <a:rPr lang="en-US" sz="2200" dirty="0"/>
              <a:t>This experience with my brother dying has made it very, very important to me to get it [ACP] taken care of. I do not have anything prearranged… I’m concerned. </a:t>
            </a:r>
            <a:r>
              <a:rPr lang="en-US" sz="2200" b="1" i="1" dirty="0"/>
              <a:t>Should my health require me to be in any kind of long-term care facility?… Will doctors treat me well as a trans female?… I don’t know. </a:t>
            </a:r>
            <a:r>
              <a:rPr lang="en-US" sz="2200" dirty="0"/>
              <a:t>The fact that I have fully medically transitioned I think would probably make that experience not as clunky as someone who chose to not fully medically transition.</a:t>
            </a:r>
          </a:p>
          <a:p>
            <a:pPr marL="0" indent="0" algn="just">
              <a:lnSpc>
                <a:spcPct val="100000"/>
              </a:lnSpc>
              <a:buNone/>
            </a:pPr>
            <a:r>
              <a:rPr lang="en-US" sz="2200" dirty="0"/>
              <a:t>- </a:t>
            </a:r>
            <a:r>
              <a:rPr lang="en-US" sz="2200" b="1" dirty="0"/>
              <a:t>Jane</a:t>
            </a:r>
            <a:endParaRPr lang="en-US" sz="2200" dirty="0"/>
          </a:p>
          <a:p>
            <a:pPr marL="115887" indent="0">
              <a:spcAft>
                <a:spcPts val="600"/>
              </a:spcAft>
              <a:buNone/>
            </a:pPr>
            <a:endParaRPr lang="en-US" sz="2000" b="0" i="0" dirty="0">
              <a:solidFill>
                <a:srgbClr val="374151"/>
              </a:solidFill>
              <a:effectLst/>
              <a:latin typeface="NexusSerif"/>
            </a:endParaRPr>
          </a:p>
          <a:p>
            <a:pPr marL="458787" lvl="1" indent="0">
              <a:spcAft>
                <a:spcPts val="600"/>
              </a:spcAft>
              <a:buNone/>
            </a:pPr>
            <a:endParaRPr lang="en-US" sz="2100" b="0" i="0" dirty="0">
              <a:solidFill>
                <a:srgbClr val="374151"/>
              </a:solidFill>
              <a:effectLst/>
              <a:latin typeface="NexusSerif"/>
            </a:endParaRPr>
          </a:p>
        </p:txBody>
      </p:sp>
    </p:spTree>
    <p:extLst>
      <p:ext uri="{BB962C8B-B14F-4D97-AF65-F5344CB8AC3E}">
        <p14:creationId xmlns:p14="http://schemas.microsoft.com/office/powerpoint/2010/main" val="319627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628649" y="831662"/>
            <a:ext cx="6910670" cy="808879"/>
          </a:xfrm>
        </p:spPr>
        <p:txBody>
          <a:bodyPr>
            <a:normAutofit/>
          </a:bodyPr>
          <a:lstStyle/>
          <a:p>
            <a:r>
              <a:rPr lang="en-US" dirty="0"/>
              <a:t>Lack of Social Support</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49" y="1640541"/>
            <a:ext cx="7968503" cy="3087118"/>
          </a:xfrm>
        </p:spPr>
        <p:txBody>
          <a:bodyPr>
            <a:normAutofit/>
          </a:bodyPr>
          <a:lstStyle/>
          <a:p>
            <a:pPr marL="0" indent="0">
              <a:lnSpc>
                <a:spcPct val="100000"/>
              </a:lnSpc>
              <a:buNone/>
            </a:pPr>
            <a:r>
              <a:rPr lang="en-US" sz="2200" dirty="0"/>
              <a:t>“I don't have a current advance directive… I had my daughter [as a healthcare agent], but two years ago she became a born-again Christian and now hates I’m non-binary and intersex. I'm </a:t>
            </a:r>
            <a:r>
              <a:rPr lang="en-US" sz="2200" dirty="0" err="1"/>
              <a:t>gonna</a:t>
            </a:r>
            <a:r>
              <a:rPr lang="en-US" sz="2200" dirty="0"/>
              <a:t> have to go back to square one. [long pause] </a:t>
            </a:r>
            <a:r>
              <a:rPr lang="en-US" sz="2200" b="1" i="1" dirty="0"/>
              <a:t>It makes me uncertain about everything. </a:t>
            </a:r>
            <a:r>
              <a:rPr lang="en-US" sz="2200" dirty="0"/>
              <a:t>[voice elevates] </a:t>
            </a:r>
            <a:r>
              <a:rPr lang="en-US" sz="2200" b="1" i="1" dirty="0"/>
              <a:t>It makes me scared to have no one in my life who could take care of me during my final days</a:t>
            </a:r>
            <a:r>
              <a:rPr lang="en-US" sz="2200" dirty="0"/>
              <a:t>.” </a:t>
            </a:r>
          </a:p>
          <a:p>
            <a:pPr marL="0" indent="0">
              <a:lnSpc>
                <a:spcPct val="100000"/>
              </a:lnSpc>
              <a:buNone/>
            </a:pPr>
            <a:r>
              <a:rPr lang="en-US" sz="2200" dirty="0"/>
              <a:t>- </a:t>
            </a:r>
            <a:r>
              <a:rPr lang="en-US" sz="2200" b="1" dirty="0"/>
              <a:t>Andie</a:t>
            </a:r>
            <a:endParaRPr lang="en-US" sz="2200" dirty="0"/>
          </a:p>
          <a:p>
            <a:pPr marL="115887" indent="0">
              <a:spcAft>
                <a:spcPts val="600"/>
              </a:spcAft>
              <a:buNone/>
            </a:pPr>
            <a:endParaRPr lang="en-US" sz="2000" b="0" i="0" dirty="0">
              <a:solidFill>
                <a:srgbClr val="374151"/>
              </a:solidFill>
              <a:effectLst/>
              <a:latin typeface="NexusSerif"/>
            </a:endParaRPr>
          </a:p>
          <a:p>
            <a:pPr marL="458787" lvl="1" indent="0">
              <a:spcAft>
                <a:spcPts val="600"/>
              </a:spcAft>
              <a:buNone/>
            </a:pPr>
            <a:endParaRPr lang="en-US" sz="2100" b="0" i="0" dirty="0">
              <a:solidFill>
                <a:srgbClr val="374151"/>
              </a:solidFill>
              <a:effectLst/>
              <a:latin typeface="NexusSerif"/>
            </a:endParaRPr>
          </a:p>
        </p:txBody>
      </p:sp>
    </p:spTree>
    <p:extLst>
      <p:ext uri="{BB962C8B-B14F-4D97-AF65-F5344CB8AC3E}">
        <p14:creationId xmlns:p14="http://schemas.microsoft.com/office/powerpoint/2010/main" val="146705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ew different colored stars with text&#10;&#10;Description automatically generated with medium confidence">
            <a:extLst>
              <a:ext uri="{FF2B5EF4-FFF2-40B4-BE49-F238E27FC236}">
                <a16:creationId xmlns:a16="http://schemas.microsoft.com/office/drawing/2014/main" id="{19333A5B-A9D5-44C5-D403-8D8A568AC35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9871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a:bodyPr>
          <a:lstStyle/>
          <a:p>
            <a:r>
              <a:rPr lang="en-US" dirty="0"/>
              <a:t>Formalizing Advance Care Planning Documents</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sz="half" idx="1"/>
          </p:nvPr>
        </p:nvSpPr>
        <p:spPr/>
        <p:txBody>
          <a:bodyPr>
            <a:normAutofit fontScale="92500" lnSpcReduction="10000"/>
          </a:bodyPr>
          <a:lstStyle/>
          <a:p>
            <a:pPr marL="0" indent="0">
              <a:lnSpc>
                <a:spcPct val="100000"/>
              </a:lnSpc>
              <a:buNone/>
            </a:pPr>
            <a:r>
              <a:rPr lang="en-US" sz="2200" b="1" i="1" dirty="0"/>
              <a:t>“[W]</a:t>
            </a:r>
            <a:r>
              <a:rPr lang="en-US" sz="2200" b="1" i="1" dirty="0" err="1"/>
              <a:t>e're</a:t>
            </a:r>
            <a:r>
              <a:rPr lang="en-US" sz="2200" b="1" i="1" dirty="0"/>
              <a:t> very tuned into advance care planning as a same-gender couple together for 30 years. Before there was marriage equality, we wanted to ensure that our wishes were carried out. </a:t>
            </a:r>
            <a:r>
              <a:rPr lang="en-US" sz="2200" dirty="0"/>
              <a:t>You know, you heard all the horror stories about same-gender spouses not being allowed visitation rights…”</a:t>
            </a:r>
          </a:p>
          <a:p>
            <a:pPr marL="0" indent="0">
              <a:lnSpc>
                <a:spcPct val="100000"/>
              </a:lnSpc>
              <a:buNone/>
            </a:pPr>
            <a:r>
              <a:rPr lang="en-US" sz="2200" dirty="0"/>
              <a:t>- </a:t>
            </a:r>
            <a:r>
              <a:rPr lang="en-US" sz="2200" b="1" dirty="0"/>
              <a:t>Linda</a:t>
            </a:r>
          </a:p>
          <a:p>
            <a:pPr marL="115887" indent="0">
              <a:spcAft>
                <a:spcPts val="600"/>
              </a:spcAft>
              <a:buNone/>
            </a:pPr>
            <a:endParaRPr lang="en-US" sz="2000" b="0" i="0" dirty="0">
              <a:solidFill>
                <a:srgbClr val="374151"/>
              </a:solidFill>
              <a:effectLst/>
              <a:latin typeface="NexusSerif"/>
            </a:endParaRPr>
          </a:p>
          <a:p>
            <a:pPr marL="458787" lvl="1" indent="0">
              <a:spcAft>
                <a:spcPts val="600"/>
              </a:spcAft>
              <a:buNone/>
            </a:pPr>
            <a:endParaRPr lang="en-US" sz="2100" b="0" i="0" dirty="0">
              <a:solidFill>
                <a:srgbClr val="374151"/>
              </a:solidFill>
              <a:effectLst/>
              <a:latin typeface="NexusSerif"/>
            </a:endParaRPr>
          </a:p>
        </p:txBody>
      </p:sp>
      <p:sp>
        <p:nvSpPr>
          <p:cNvPr id="8" name="Content Placeholder 7">
            <a:extLst>
              <a:ext uri="{FF2B5EF4-FFF2-40B4-BE49-F238E27FC236}">
                <a16:creationId xmlns:a16="http://schemas.microsoft.com/office/drawing/2014/main" id="{B917A854-3162-B111-B479-2AA2B3D5A8E7}"/>
              </a:ext>
            </a:extLst>
          </p:cNvPr>
          <p:cNvSpPr>
            <a:spLocks noGrp="1"/>
          </p:cNvSpPr>
          <p:nvPr>
            <p:ph sz="half" idx="2"/>
          </p:nvPr>
        </p:nvSpPr>
        <p:spPr/>
        <p:txBody>
          <a:bodyPr>
            <a:no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“Well, to be honest, I don’t [long pause]… </a:t>
            </a:r>
            <a:r>
              <a:rPr kumimoji="0" lang="en-US" sz="1900" b="1" i="1"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I don’t even know where to get something done up like that. </a:t>
            </a:r>
            <a:r>
              <a:rPr kumimoji="0" lang="en-US" sz="1900"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I don’t know if that’s something you get up at the doctor’s office or at the hospital or if you go downtown... </a:t>
            </a:r>
            <a:r>
              <a:rPr kumimoji="0" lang="en-US" sz="1900" b="1" i="1"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You don’t see much information on things of that nature.”</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900" dirty="0">
                <a:solidFill>
                  <a:srgbClr val="466069"/>
                </a:solidFill>
                <a:latin typeface="Arial" panose="020B0604020202020204" pitchFamily="34" charset="0"/>
                <a:cs typeface="Arial" panose="020B0604020202020204" pitchFamily="34" charset="0"/>
              </a:rPr>
              <a:t>- </a:t>
            </a:r>
            <a:r>
              <a:rPr kumimoji="0" lang="en-US" sz="1900" b="1"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Summer</a:t>
            </a:r>
            <a:endParaRPr lang="en-US" sz="1900" dirty="0"/>
          </a:p>
        </p:txBody>
      </p:sp>
    </p:spTree>
    <p:extLst>
      <p:ext uri="{BB962C8B-B14F-4D97-AF65-F5344CB8AC3E}">
        <p14:creationId xmlns:p14="http://schemas.microsoft.com/office/powerpoint/2010/main" val="128499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a:bodyPr>
          <a:lstStyle/>
          <a:p>
            <a:r>
              <a:rPr lang="en-US" dirty="0"/>
              <a:t>Selecting Healthcare Agents</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sz="half" idx="1"/>
          </p:nvPr>
        </p:nvSpPr>
        <p:spPr/>
        <p:txBody>
          <a:bodyPr>
            <a:normAutofit fontScale="85000" lnSpcReduction="20000"/>
          </a:bodyPr>
          <a:lstStyle/>
          <a:p>
            <a:pPr marL="0" indent="0">
              <a:lnSpc>
                <a:spcPct val="100000"/>
              </a:lnSpc>
              <a:buNone/>
            </a:pPr>
            <a:r>
              <a:rPr lang="en-US" sz="2200" dirty="0"/>
              <a:t>“She [Diana] knows very well my wishes… [T]he most important thing is that we’ve had discussions about this and we’re very clear as to about what we want done, what we don’t want done. So, we see eye to eye about that. </a:t>
            </a:r>
            <a:r>
              <a:rPr lang="en-US" sz="2200" b="1" i="1" dirty="0"/>
              <a:t>She would still be my healthcare surrogate if we didn’t see eye to eye, as long as she respected my wishes.…</a:t>
            </a:r>
            <a:r>
              <a:rPr lang="en-US" sz="2200" dirty="0"/>
              <a:t>”</a:t>
            </a:r>
          </a:p>
          <a:p>
            <a:pPr marL="0" indent="0">
              <a:lnSpc>
                <a:spcPct val="100000"/>
              </a:lnSpc>
              <a:buNone/>
            </a:pPr>
            <a:r>
              <a:rPr lang="en-US" sz="2200" dirty="0"/>
              <a:t>- </a:t>
            </a:r>
            <a:r>
              <a:rPr lang="en-US" sz="2200" b="1" dirty="0"/>
              <a:t>Linda</a:t>
            </a:r>
          </a:p>
          <a:p>
            <a:pPr marL="115887" indent="0">
              <a:spcAft>
                <a:spcPts val="600"/>
              </a:spcAft>
              <a:buNone/>
            </a:pPr>
            <a:endParaRPr lang="en-US" sz="2000" b="0" i="0" dirty="0">
              <a:solidFill>
                <a:srgbClr val="374151"/>
              </a:solidFill>
              <a:effectLst/>
              <a:latin typeface="NexusSerif"/>
            </a:endParaRPr>
          </a:p>
          <a:p>
            <a:pPr marL="458787" lvl="1" indent="0">
              <a:spcAft>
                <a:spcPts val="600"/>
              </a:spcAft>
              <a:buNone/>
            </a:pPr>
            <a:endParaRPr lang="en-US" sz="2100" b="0" i="0" dirty="0">
              <a:solidFill>
                <a:srgbClr val="374151"/>
              </a:solidFill>
              <a:effectLst/>
              <a:latin typeface="NexusSerif"/>
            </a:endParaRPr>
          </a:p>
        </p:txBody>
      </p:sp>
      <p:sp>
        <p:nvSpPr>
          <p:cNvPr id="8" name="Content Placeholder 7">
            <a:extLst>
              <a:ext uri="{FF2B5EF4-FFF2-40B4-BE49-F238E27FC236}">
                <a16:creationId xmlns:a16="http://schemas.microsoft.com/office/drawing/2014/main" id="{B917A854-3162-B111-B479-2AA2B3D5A8E7}"/>
              </a:ext>
            </a:extLst>
          </p:cNvPr>
          <p:cNvSpPr>
            <a:spLocks noGrp="1"/>
          </p:cNvSpPr>
          <p:nvPr>
            <p:ph sz="half" idx="2"/>
          </p:nvPr>
        </p:nvSpPr>
        <p:spPr>
          <a:xfrm>
            <a:off x="4629150" y="1268016"/>
            <a:ext cx="3886200" cy="3263504"/>
          </a:xfrm>
        </p:spPr>
        <p:txBody>
          <a:bodyPr>
            <a:no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“Well, I don't have anything down on paper. </a:t>
            </a:r>
            <a:r>
              <a:rPr kumimoji="0" lang="en-US" sz="1900" b="1" i="1"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But… [m]y friends and family also know that if I'm in the kind of condition, you know where I got to be on life support and there's no chance of me coming back</a:t>
            </a:r>
            <a:r>
              <a:rPr kumimoji="0" lang="en-US" sz="1900"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 and if I'm just going to be a vegetable [in a persistent vegetative state],</a:t>
            </a:r>
            <a:r>
              <a:rPr kumimoji="0" lang="en-US" sz="1900" b="1" i="1"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 just to let me go… </a:t>
            </a:r>
            <a:r>
              <a:rPr kumimoji="0" lang="en-US" sz="1900"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I [am] so independent, I just can't see myself like that.”</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1900" dirty="0">
                <a:solidFill>
                  <a:srgbClr val="466069"/>
                </a:solidFill>
                <a:latin typeface="Arial" panose="020B0604020202020204" pitchFamily="34" charset="0"/>
                <a:cs typeface="Arial" panose="020B0604020202020204" pitchFamily="34" charset="0"/>
              </a:rPr>
              <a:t>- </a:t>
            </a:r>
            <a:r>
              <a:rPr kumimoji="0" lang="en-US" sz="1900" b="1"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Summer</a:t>
            </a:r>
            <a:endParaRPr lang="en-US" sz="1900" dirty="0"/>
          </a:p>
        </p:txBody>
      </p:sp>
    </p:spTree>
    <p:extLst>
      <p:ext uri="{BB962C8B-B14F-4D97-AF65-F5344CB8AC3E}">
        <p14:creationId xmlns:p14="http://schemas.microsoft.com/office/powerpoint/2010/main" val="37468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a:xfrm>
            <a:off x="628650" y="666792"/>
            <a:ext cx="7886700" cy="692663"/>
          </a:xfrm>
        </p:spPr>
        <p:txBody>
          <a:bodyPr>
            <a:normAutofit/>
          </a:bodyPr>
          <a:lstStyle/>
          <a:p>
            <a:pPr algn="ctr"/>
            <a:r>
              <a:rPr lang="en-US" dirty="0"/>
              <a:t>Summary</a:t>
            </a:r>
          </a:p>
        </p:txBody>
      </p:sp>
      <p:sp>
        <p:nvSpPr>
          <p:cNvPr id="2" name="Content Placeholder 1">
            <a:extLst>
              <a:ext uri="{FF2B5EF4-FFF2-40B4-BE49-F238E27FC236}">
                <a16:creationId xmlns:a16="http://schemas.microsoft.com/office/drawing/2014/main" id="{55A1A868-1046-B632-A24C-C9D9B284EEFE}"/>
              </a:ext>
            </a:extLst>
          </p:cNvPr>
          <p:cNvSpPr>
            <a:spLocks noGrp="1"/>
          </p:cNvSpPr>
          <p:nvPr>
            <p:ph idx="1"/>
          </p:nvPr>
        </p:nvSpPr>
        <p:spPr>
          <a:xfrm>
            <a:off x="376047" y="1435608"/>
            <a:ext cx="8391905" cy="3471435"/>
          </a:xfrm>
        </p:spPr>
        <p:txBody>
          <a:bodyPr>
            <a:normAutofit/>
          </a:bodyPr>
          <a:lstStyle/>
          <a:p>
            <a:r>
              <a:rPr lang="en-US" b="1" dirty="0"/>
              <a:t>Satisficing death </a:t>
            </a:r>
            <a:r>
              <a:rPr lang="en-US" dirty="0"/>
              <a:t>explains how marginalized communities redefine their ideologies of a "good enough" death using resourceful strategies.</a:t>
            </a:r>
          </a:p>
          <a:p>
            <a:r>
              <a:rPr lang="en-US" dirty="0"/>
              <a:t>Trans older adults reassess their concept of a good death and employ strategies to satisfice death, though conditions are not ideal.</a:t>
            </a:r>
          </a:p>
          <a:p>
            <a:r>
              <a:rPr lang="en-US" dirty="0"/>
              <a:t>Structural and institutional barriers—such as medical mistreatment and lack of social support—limit access to a good death, even with proactive advance care planning in place.</a:t>
            </a:r>
          </a:p>
        </p:txBody>
      </p:sp>
    </p:spTree>
    <p:extLst>
      <p:ext uri="{BB962C8B-B14F-4D97-AF65-F5344CB8AC3E}">
        <p14:creationId xmlns:p14="http://schemas.microsoft.com/office/powerpoint/2010/main" val="238255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a:xfrm>
            <a:off x="628650" y="666792"/>
            <a:ext cx="7886700" cy="692663"/>
          </a:xfrm>
        </p:spPr>
        <p:txBody>
          <a:bodyPr>
            <a:normAutofit/>
          </a:bodyPr>
          <a:lstStyle/>
          <a:p>
            <a:pPr algn="ctr"/>
            <a:r>
              <a:rPr lang="en-US" dirty="0"/>
              <a:t>Implications</a:t>
            </a:r>
          </a:p>
        </p:txBody>
      </p:sp>
      <p:sp>
        <p:nvSpPr>
          <p:cNvPr id="2" name="Content Placeholder 1">
            <a:extLst>
              <a:ext uri="{FF2B5EF4-FFF2-40B4-BE49-F238E27FC236}">
                <a16:creationId xmlns:a16="http://schemas.microsoft.com/office/drawing/2014/main" id="{55A1A868-1046-B632-A24C-C9D9B284EEFE}"/>
              </a:ext>
            </a:extLst>
          </p:cNvPr>
          <p:cNvSpPr>
            <a:spLocks noGrp="1"/>
          </p:cNvSpPr>
          <p:nvPr>
            <p:ph idx="1"/>
          </p:nvPr>
        </p:nvSpPr>
        <p:spPr>
          <a:xfrm>
            <a:off x="376047" y="1435608"/>
            <a:ext cx="8391905" cy="3471435"/>
          </a:xfrm>
        </p:spPr>
        <p:txBody>
          <a:bodyPr>
            <a:normAutofit/>
          </a:bodyPr>
          <a:lstStyle/>
          <a:p>
            <a:r>
              <a:rPr lang="en-US" dirty="0"/>
              <a:t>The findings emphasize the need for gender-affirming direct care programs and resources to support older trans adults in addressing barriers in advance care planning. </a:t>
            </a:r>
          </a:p>
          <a:p>
            <a:r>
              <a:rPr lang="en-US" dirty="0"/>
              <a:t>Ongoing sociopolitical conditions, including recent anti-trans legislation, impact trans older adults' preparation for death, calling for further efforts to address these effects.</a:t>
            </a:r>
          </a:p>
          <a:p>
            <a:r>
              <a:rPr lang="en-US" dirty="0"/>
              <a:t>Trans older adults use adaptive strategies to safeguard their end-of-life wishes, highlighting areas for future clinical interventions in family caregiver support and advance care planning.</a:t>
            </a:r>
          </a:p>
        </p:txBody>
      </p:sp>
    </p:spTree>
    <p:extLst>
      <p:ext uri="{BB962C8B-B14F-4D97-AF65-F5344CB8AC3E}">
        <p14:creationId xmlns:p14="http://schemas.microsoft.com/office/powerpoint/2010/main" val="50846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EB48141-5707-6B8A-7728-3ADB7C66A4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0D7B0C5C-C816-9F93-F659-0F0C6F798E0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diagram of a diagram&#10;&#10;Description automatically generated">
            <a:extLst>
              <a:ext uri="{FF2B5EF4-FFF2-40B4-BE49-F238E27FC236}">
                <a16:creationId xmlns:a16="http://schemas.microsoft.com/office/drawing/2014/main" id="{C766C238-B87C-823C-96B2-D583FB4242B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6301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10;&#10;Description automatically generated">
            <a:extLst>
              <a:ext uri="{FF2B5EF4-FFF2-40B4-BE49-F238E27FC236}">
                <a16:creationId xmlns:a16="http://schemas.microsoft.com/office/drawing/2014/main" id="{B8CD6E77-0133-CE7B-33AE-50ADF4F1AD05}"/>
              </a:ext>
            </a:extLst>
          </p:cNvPr>
          <p:cNvPicPr>
            <a:picLocks noChangeAspect="1"/>
          </p:cNvPicPr>
          <p:nvPr/>
        </p:nvPicPr>
        <p:blipFill>
          <a:blip r:embed="rId2"/>
          <a:stretch>
            <a:fillRect/>
          </a:stretch>
        </p:blipFill>
        <p:spPr>
          <a:xfrm>
            <a:off x="2663024" y="100584"/>
            <a:ext cx="3817952" cy="4942332"/>
          </a:xfrm>
          <a:prstGeom prst="rect">
            <a:avLst/>
          </a:prstGeom>
        </p:spPr>
      </p:pic>
    </p:spTree>
    <p:extLst>
      <p:ext uri="{BB962C8B-B14F-4D97-AF65-F5344CB8AC3E}">
        <p14:creationId xmlns:p14="http://schemas.microsoft.com/office/powerpoint/2010/main" val="58034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965D2C-974E-8A2A-78D8-93B679F443DF}"/>
              </a:ext>
            </a:extLst>
          </p:cNvPr>
          <p:cNvSpPr txBox="1"/>
          <p:nvPr/>
        </p:nvSpPr>
        <p:spPr>
          <a:xfrm>
            <a:off x="1412415" y="314923"/>
            <a:ext cx="6319168" cy="523220"/>
          </a:xfrm>
          <a:prstGeom prst="rect">
            <a:avLst/>
          </a:prstGeom>
          <a:noFill/>
        </p:spPr>
        <p:txBody>
          <a:bodyPr wrap="square" rtlCol="0">
            <a:spAutoFit/>
          </a:bodyPr>
          <a:lstStyle/>
          <a:p>
            <a:pPr algn="ctr"/>
            <a:r>
              <a:rPr lang="en-US" sz="2800" b="1" dirty="0">
                <a:solidFill>
                  <a:schemeClr val="bg1"/>
                </a:solidFill>
              </a:rPr>
              <a:t>Thank you for your engagement!</a:t>
            </a:r>
          </a:p>
        </p:txBody>
      </p:sp>
      <p:sp>
        <p:nvSpPr>
          <p:cNvPr id="6" name="TextBox 5">
            <a:extLst>
              <a:ext uri="{FF2B5EF4-FFF2-40B4-BE49-F238E27FC236}">
                <a16:creationId xmlns:a16="http://schemas.microsoft.com/office/drawing/2014/main" id="{BB9B5149-5B0D-25B1-8239-21F611C32807}"/>
              </a:ext>
            </a:extLst>
          </p:cNvPr>
          <p:cNvSpPr txBox="1"/>
          <p:nvPr/>
        </p:nvSpPr>
        <p:spPr>
          <a:xfrm>
            <a:off x="2026559" y="3501754"/>
            <a:ext cx="5090879" cy="1477328"/>
          </a:xfrm>
          <a:prstGeom prst="rect">
            <a:avLst/>
          </a:prstGeom>
          <a:noFill/>
        </p:spPr>
        <p:txBody>
          <a:bodyPr wrap="square" rtlCol="0">
            <a:spAutoFit/>
          </a:bodyPr>
          <a:lstStyle/>
          <a:p>
            <a:pPr algn="ctr"/>
            <a:r>
              <a:rPr lang="en-US" sz="1800" b="1" dirty="0">
                <a:solidFill>
                  <a:schemeClr val="bg1"/>
                </a:solidFill>
              </a:rPr>
              <a:t>Nik M. Lampe, Ph.D. </a:t>
            </a:r>
            <a:r>
              <a:rPr lang="en-US" sz="1800" b="1" i="1" dirty="0">
                <a:solidFill>
                  <a:schemeClr val="bg1"/>
                </a:solidFill>
              </a:rPr>
              <a:t>(they/them)</a:t>
            </a:r>
          </a:p>
          <a:p>
            <a:pPr algn="ctr"/>
            <a:r>
              <a:rPr lang="en-US" sz="1800" dirty="0">
                <a:solidFill>
                  <a:schemeClr val="bg1"/>
                </a:solidFill>
              </a:rPr>
              <a:t>Department of Mental Health Law &amp; Policy</a:t>
            </a:r>
          </a:p>
          <a:p>
            <a:pPr algn="ctr"/>
            <a:r>
              <a:rPr lang="en-US" sz="1800" dirty="0">
                <a:solidFill>
                  <a:schemeClr val="bg1"/>
                </a:solidFill>
              </a:rPr>
              <a:t>College of Behavioral and Community Sciences</a:t>
            </a:r>
          </a:p>
          <a:p>
            <a:pPr algn="ctr"/>
            <a:r>
              <a:rPr lang="en-US" sz="1800" dirty="0">
                <a:solidFill>
                  <a:schemeClr val="bg1"/>
                </a:solidFill>
              </a:rPr>
              <a:t>University of South Florida</a:t>
            </a:r>
          </a:p>
          <a:p>
            <a:pPr algn="ctr"/>
            <a:r>
              <a:rPr lang="en-US" sz="1800" dirty="0">
                <a:solidFill>
                  <a:schemeClr val="bg1"/>
                </a:solidFill>
              </a:rPr>
              <a:t>nlampe@usf.edu </a:t>
            </a:r>
          </a:p>
        </p:txBody>
      </p:sp>
      <p:pic>
        <p:nvPicPr>
          <p:cNvPr id="2" name="Picture 1" descr="A person wearing glasses and a blue jacket&#10;&#10;Description automatically generated">
            <a:extLst>
              <a:ext uri="{FF2B5EF4-FFF2-40B4-BE49-F238E27FC236}">
                <a16:creationId xmlns:a16="http://schemas.microsoft.com/office/drawing/2014/main" id="{B5A265BC-2F83-D234-6B68-6DA567EC93C6}"/>
              </a:ext>
            </a:extLst>
          </p:cNvPr>
          <p:cNvPicPr>
            <a:picLocks noChangeAspect="1"/>
          </p:cNvPicPr>
          <p:nvPr/>
        </p:nvPicPr>
        <p:blipFill>
          <a:blip r:embed="rId2"/>
          <a:stretch>
            <a:fillRect/>
          </a:stretch>
        </p:blipFill>
        <p:spPr>
          <a:xfrm>
            <a:off x="3444970" y="956376"/>
            <a:ext cx="2433350" cy="2433350"/>
          </a:xfrm>
          <a:prstGeom prst="rect">
            <a:avLst/>
          </a:prstGeom>
        </p:spPr>
      </p:pic>
    </p:spTree>
    <p:extLst>
      <p:ext uri="{BB962C8B-B14F-4D97-AF65-F5344CB8AC3E}">
        <p14:creationId xmlns:p14="http://schemas.microsoft.com/office/powerpoint/2010/main" val="124910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599EF4-1A0B-AFA6-B62B-5C29A7925578}"/>
              </a:ext>
            </a:extLst>
          </p:cNvPr>
          <p:cNvPicPr>
            <a:picLocks noChangeAspect="1"/>
          </p:cNvPicPr>
          <p:nvPr/>
        </p:nvPicPr>
        <p:blipFill>
          <a:blip r:embed="rId2"/>
          <a:stretch>
            <a:fillRect/>
          </a:stretch>
        </p:blipFill>
        <p:spPr>
          <a:xfrm>
            <a:off x="2170597" y="0"/>
            <a:ext cx="4802805" cy="7043537"/>
          </a:xfrm>
          <a:prstGeom prst="rect">
            <a:avLst/>
          </a:prstGeom>
        </p:spPr>
      </p:pic>
    </p:spTree>
    <p:extLst>
      <p:ext uri="{BB962C8B-B14F-4D97-AF65-F5344CB8AC3E}">
        <p14:creationId xmlns:p14="http://schemas.microsoft.com/office/powerpoint/2010/main" val="211877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Funding &amp; COI Disclosure</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50" y="1369219"/>
            <a:ext cx="7767205" cy="3263504"/>
          </a:xfrm>
        </p:spPr>
        <p:txBody>
          <a:bodyPr>
            <a:normAutofit/>
          </a:bodyPr>
          <a:lstStyle/>
          <a:p>
            <a:r>
              <a:rPr lang="en-US" sz="2400" dirty="0"/>
              <a:t>Funding was provided by: </a:t>
            </a:r>
          </a:p>
          <a:p>
            <a:pPr lvl="1"/>
            <a:r>
              <a:rPr lang="en-US" sz="2000" b="1" dirty="0"/>
              <a:t>National Institute on Aging </a:t>
            </a:r>
            <a:r>
              <a:rPr lang="en-US" sz="2000" dirty="0"/>
              <a:t>(R01AG063771-01; PI McKay)</a:t>
            </a:r>
          </a:p>
          <a:p>
            <a:pPr lvl="1"/>
            <a:r>
              <a:rPr lang="en-US" sz="2000" b="1" dirty="0"/>
              <a:t>Alzheimer’s Association </a:t>
            </a:r>
            <a:r>
              <a:rPr lang="en-US" sz="2000" dirty="0"/>
              <a:t>(AARFD-23-1145127; PI Lampe)</a:t>
            </a:r>
          </a:p>
          <a:p>
            <a:pPr lvl="1"/>
            <a:r>
              <a:rPr lang="en-US" sz="2000" b="1" dirty="0"/>
              <a:t>University of South Carolina Office of the Vice President for Research </a:t>
            </a:r>
            <a:r>
              <a:rPr lang="en-US" sz="2000" dirty="0"/>
              <a:t>(PI Lampe).</a:t>
            </a:r>
          </a:p>
          <a:p>
            <a:pPr marL="342900" lvl="1" indent="0">
              <a:buNone/>
            </a:pPr>
            <a:endParaRPr lang="en-US" sz="2000" dirty="0"/>
          </a:p>
          <a:p>
            <a:r>
              <a:rPr lang="en-US" sz="2400" dirty="0"/>
              <a:t>No conflicts of interest to disclose</a:t>
            </a:r>
          </a:p>
          <a:p>
            <a:endParaRPr lang="en-US" dirty="0">
              <a:highlight>
                <a:srgbClr val="FFFF00"/>
              </a:highlight>
            </a:endParaRPr>
          </a:p>
        </p:txBody>
      </p:sp>
    </p:spTree>
    <p:extLst>
      <p:ext uri="{BB962C8B-B14F-4D97-AF65-F5344CB8AC3E}">
        <p14:creationId xmlns:p14="http://schemas.microsoft.com/office/powerpoint/2010/main" val="156769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a:xfrm>
            <a:off x="0" y="145828"/>
            <a:ext cx="9143999" cy="994172"/>
          </a:xfrm>
        </p:spPr>
        <p:txBody>
          <a:bodyPr/>
          <a:lstStyle/>
          <a:p>
            <a:r>
              <a:rPr lang="en-US" dirty="0"/>
              <a:t>Research Question</a:t>
            </a:r>
          </a:p>
        </p:txBody>
      </p:sp>
      <p:sp>
        <p:nvSpPr>
          <p:cNvPr id="6" name="TextBox 5">
            <a:extLst>
              <a:ext uri="{FF2B5EF4-FFF2-40B4-BE49-F238E27FC236}">
                <a16:creationId xmlns:a16="http://schemas.microsoft.com/office/drawing/2014/main" id="{73B56DC7-2EC9-1E2C-9A24-B6A07E5DF43B}"/>
              </a:ext>
            </a:extLst>
          </p:cNvPr>
          <p:cNvSpPr txBox="1"/>
          <p:nvPr/>
        </p:nvSpPr>
        <p:spPr>
          <a:xfrm>
            <a:off x="379967" y="3680802"/>
            <a:ext cx="8384061" cy="1200329"/>
          </a:xfrm>
          <a:prstGeom prst="rect">
            <a:avLst/>
          </a:prstGeom>
          <a:noFill/>
        </p:spPr>
        <p:txBody>
          <a:bodyPr wrap="square">
            <a:spAutoFit/>
          </a:bodyPr>
          <a:lstStyle/>
          <a:p>
            <a:pPr algn="ctr"/>
            <a:r>
              <a:rPr lang="en-US" sz="2400" b="1" dirty="0">
                <a:solidFill>
                  <a:schemeClr val="bg1"/>
                </a:solidFill>
              </a:rPr>
              <a:t>How do transgender older Americans perceive and plan for end-of-life experiences in the context of advance care planning?</a:t>
            </a:r>
          </a:p>
        </p:txBody>
      </p:sp>
      <p:pic>
        <p:nvPicPr>
          <p:cNvPr id="7" name="Picture 6">
            <a:extLst>
              <a:ext uri="{FF2B5EF4-FFF2-40B4-BE49-F238E27FC236}">
                <a16:creationId xmlns:a16="http://schemas.microsoft.com/office/drawing/2014/main" id="{D403B003-1B0B-D121-4894-331034239D52}"/>
              </a:ext>
            </a:extLst>
          </p:cNvPr>
          <p:cNvPicPr>
            <a:picLocks noChangeAspect="1"/>
          </p:cNvPicPr>
          <p:nvPr/>
        </p:nvPicPr>
        <p:blipFill>
          <a:blip r:embed="rId2"/>
          <a:stretch>
            <a:fillRect/>
          </a:stretch>
        </p:blipFill>
        <p:spPr>
          <a:xfrm>
            <a:off x="2470725" y="1057623"/>
            <a:ext cx="4202544" cy="2502848"/>
          </a:xfrm>
          <a:prstGeom prst="rect">
            <a:avLst/>
          </a:prstGeom>
        </p:spPr>
      </p:pic>
    </p:spTree>
    <p:extLst>
      <p:ext uri="{BB962C8B-B14F-4D97-AF65-F5344CB8AC3E}">
        <p14:creationId xmlns:p14="http://schemas.microsoft.com/office/powerpoint/2010/main" val="291669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a:xfrm>
            <a:off x="628650" y="666792"/>
            <a:ext cx="7886700" cy="692663"/>
          </a:xfrm>
        </p:spPr>
        <p:txBody>
          <a:bodyPr>
            <a:normAutofit/>
          </a:bodyPr>
          <a:lstStyle/>
          <a:p>
            <a:pPr algn="ctr"/>
            <a:r>
              <a:rPr lang="en-US" dirty="0"/>
              <a:t>“A Good Death”</a:t>
            </a:r>
          </a:p>
        </p:txBody>
      </p:sp>
      <p:sp>
        <p:nvSpPr>
          <p:cNvPr id="2" name="Content Placeholder 1">
            <a:extLst>
              <a:ext uri="{FF2B5EF4-FFF2-40B4-BE49-F238E27FC236}">
                <a16:creationId xmlns:a16="http://schemas.microsoft.com/office/drawing/2014/main" id="{55A1A868-1046-B632-A24C-C9D9B284EEFE}"/>
              </a:ext>
            </a:extLst>
          </p:cNvPr>
          <p:cNvSpPr>
            <a:spLocks noGrp="1"/>
          </p:cNvSpPr>
          <p:nvPr>
            <p:ph idx="1"/>
          </p:nvPr>
        </p:nvSpPr>
        <p:spPr>
          <a:xfrm>
            <a:off x="427482" y="1579531"/>
            <a:ext cx="8289035" cy="3263504"/>
          </a:xfrm>
        </p:spPr>
        <p:txBody>
          <a:bodyPr>
            <a:normAutofit/>
          </a:bodyPr>
          <a:lstStyle/>
          <a:p>
            <a:r>
              <a:rPr lang="en-US" dirty="0"/>
              <a:t>Definition: Living and dying in a way that is peaceful, dignified, and aligned with end-of-life goals, values, and preferences (Timmermans, 2005)</a:t>
            </a:r>
          </a:p>
          <a:p>
            <a:r>
              <a:rPr lang="en-US" dirty="0"/>
              <a:t>Examples in a U.S. context: Dying at home; comfort and familiarity; effective pain management; relief from suffering; dying surrounded by loved ones; Quality and available social support</a:t>
            </a:r>
          </a:p>
          <a:p>
            <a:r>
              <a:rPr lang="en-US" dirty="0"/>
              <a:t>Goal: To enhance awareness, acceptance, and preparation for death (McNamara et al., 1995).</a:t>
            </a:r>
          </a:p>
        </p:txBody>
      </p:sp>
    </p:spTree>
    <p:extLst>
      <p:ext uri="{BB962C8B-B14F-4D97-AF65-F5344CB8AC3E}">
        <p14:creationId xmlns:p14="http://schemas.microsoft.com/office/powerpoint/2010/main" val="106062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a:xfrm>
            <a:off x="628650" y="666792"/>
            <a:ext cx="7886700" cy="692663"/>
          </a:xfrm>
        </p:spPr>
        <p:txBody>
          <a:bodyPr>
            <a:normAutofit/>
          </a:bodyPr>
          <a:lstStyle/>
          <a:p>
            <a:pPr algn="ctr"/>
            <a:r>
              <a:rPr lang="en-US" dirty="0"/>
              <a:t>Background</a:t>
            </a:r>
          </a:p>
        </p:txBody>
      </p:sp>
      <p:sp>
        <p:nvSpPr>
          <p:cNvPr id="2" name="Content Placeholder 1">
            <a:extLst>
              <a:ext uri="{FF2B5EF4-FFF2-40B4-BE49-F238E27FC236}">
                <a16:creationId xmlns:a16="http://schemas.microsoft.com/office/drawing/2014/main" id="{55A1A868-1046-B632-A24C-C9D9B284EEFE}"/>
              </a:ext>
            </a:extLst>
          </p:cNvPr>
          <p:cNvSpPr>
            <a:spLocks noGrp="1"/>
          </p:cNvSpPr>
          <p:nvPr>
            <p:ph idx="1"/>
          </p:nvPr>
        </p:nvSpPr>
        <p:spPr>
          <a:xfrm>
            <a:off x="427482" y="1445060"/>
            <a:ext cx="8289035" cy="3263504"/>
          </a:xfrm>
        </p:spPr>
        <p:txBody>
          <a:bodyPr>
            <a:normAutofit lnSpcReduction="10000"/>
          </a:bodyPr>
          <a:lstStyle/>
          <a:p>
            <a:r>
              <a:rPr lang="en-US" dirty="0"/>
              <a:t>Death and dying are biosocial processes shaped by social institutions (Becker, 1997; Broom, 2016).</a:t>
            </a:r>
          </a:p>
          <a:p>
            <a:pPr lvl="1"/>
            <a:r>
              <a:rPr lang="en-US" dirty="0"/>
              <a:t>Medicalization of death: Dying is increasingly viewed as a medical challenge, with medical authorities establishing control over the process (Becker, 1997).</a:t>
            </a:r>
          </a:p>
          <a:p>
            <a:r>
              <a:rPr lang="en-US" b="1" i="1" dirty="0"/>
              <a:t>Sociocultural factors and structural inequities affect access to a good death </a:t>
            </a:r>
            <a:r>
              <a:rPr lang="en-US" dirty="0"/>
              <a:t>(Cain &amp; McCleskey, 2019; </a:t>
            </a:r>
            <a:r>
              <a:rPr lang="en-US" dirty="0" err="1"/>
              <a:t>Thomeer</a:t>
            </a:r>
            <a:r>
              <a:rPr lang="en-US" dirty="0"/>
              <a:t> et al., 2017).</a:t>
            </a:r>
          </a:p>
          <a:p>
            <a:r>
              <a:rPr lang="en-US" dirty="0"/>
              <a:t>LGBTQIA+ older adults face disparities in ageing and end-of-life care, with limited access to culturally responsive health and peer support services (Lampe et al., 2024).</a:t>
            </a:r>
          </a:p>
          <a:p>
            <a:pPr lvl="1"/>
            <a:r>
              <a:rPr lang="en-US" dirty="0"/>
              <a:t>With unique challenges among transgender older populations</a:t>
            </a:r>
          </a:p>
          <a:p>
            <a:endParaRPr lang="en-US" dirty="0"/>
          </a:p>
        </p:txBody>
      </p:sp>
    </p:spTree>
    <p:extLst>
      <p:ext uri="{BB962C8B-B14F-4D97-AF65-F5344CB8AC3E}">
        <p14:creationId xmlns:p14="http://schemas.microsoft.com/office/powerpoint/2010/main" val="256261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a:xfrm>
            <a:off x="327939" y="242316"/>
            <a:ext cx="3130963" cy="598932"/>
          </a:xfrm>
        </p:spPr>
        <p:txBody>
          <a:bodyPr>
            <a:normAutofit/>
          </a:bodyPr>
          <a:lstStyle/>
          <a:p>
            <a:pPr algn="ctr"/>
            <a:r>
              <a:rPr lang="en-US" sz="2800" dirty="0"/>
              <a:t>Data &amp; Method</a:t>
            </a:r>
          </a:p>
        </p:txBody>
      </p:sp>
      <p:sp>
        <p:nvSpPr>
          <p:cNvPr id="2" name="Content Placeholder 1">
            <a:extLst>
              <a:ext uri="{FF2B5EF4-FFF2-40B4-BE49-F238E27FC236}">
                <a16:creationId xmlns:a16="http://schemas.microsoft.com/office/drawing/2014/main" id="{55A1A868-1046-B632-A24C-C9D9B284EEFE}"/>
              </a:ext>
            </a:extLst>
          </p:cNvPr>
          <p:cNvSpPr>
            <a:spLocks noGrp="1"/>
          </p:cNvSpPr>
          <p:nvPr>
            <p:ph idx="1"/>
          </p:nvPr>
        </p:nvSpPr>
        <p:spPr>
          <a:xfrm>
            <a:off x="4144710" y="422908"/>
            <a:ext cx="4671352" cy="4407409"/>
          </a:xfrm>
        </p:spPr>
        <p:txBody>
          <a:bodyPr>
            <a:normAutofit fontScale="85000" lnSpcReduction="10000"/>
          </a:bodyPr>
          <a:lstStyle/>
          <a:p>
            <a:r>
              <a:rPr lang="en-US" b="1" dirty="0">
                <a:solidFill>
                  <a:srgbClr val="466069"/>
                </a:solidFill>
              </a:rPr>
              <a:t>47 in-depth interviews conducted</a:t>
            </a:r>
          </a:p>
          <a:p>
            <a:pPr marL="0" indent="0">
              <a:buNone/>
            </a:pPr>
            <a:endParaRPr lang="en-US" b="1" dirty="0">
              <a:solidFill>
                <a:srgbClr val="466069"/>
              </a:solidFill>
            </a:endParaRPr>
          </a:p>
          <a:p>
            <a:r>
              <a:rPr lang="en-US" b="1" dirty="0">
                <a:solidFill>
                  <a:srgbClr val="466069"/>
                </a:solidFill>
              </a:rPr>
              <a:t>Qualitative data collection</a:t>
            </a:r>
          </a:p>
          <a:p>
            <a:pPr lvl="1"/>
            <a:r>
              <a:rPr lang="en-US" dirty="0">
                <a:solidFill>
                  <a:srgbClr val="466069"/>
                </a:solidFill>
              </a:rPr>
              <a:t>Recruitment</a:t>
            </a:r>
          </a:p>
          <a:p>
            <a:pPr lvl="1"/>
            <a:r>
              <a:rPr lang="en-US" dirty="0">
                <a:solidFill>
                  <a:srgbClr val="466069"/>
                </a:solidFill>
              </a:rPr>
              <a:t>Interviewing</a:t>
            </a:r>
          </a:p>
          <a:p>
            <a:pPr lvl="1"/>
            <a:r>
              <a:rPr lang="en-US" dirty="0">
                <a:solidFill>
                  <a:srgbClr val="466069"/>
                </a:solidFill>
              </a:rPr>
              <a:t>Writing research memos</a:t>
            </a:r>
          </a:p>
          <a:p>
            <a:pPr lvl="1"/>
            <a:r>
              <a:rPr lang="en-US" dirty="0">
                <a:solidFill>
                  <a:srgbClr val="466069"/>
                </a:solidFill>
              </a:rPr>
              <a:t>Interview transcription</a:t>
            </a:r>
          </a:p>
          <a:p>
            <a:pPr lvl="1"/>
            <a:r>
              <a:rPr lang="en-US" dirty="0">
                <a:solidFill>
                  <a:srgbClr val="466069"/>
                </a:solidFill>
              </a:rPr>
              <a:t>Fidelity checking interview transcripts</a:t>
            </a:r>
          </a:p>
          <a:p>
            <a:endParaRPr lang="en-US" b="1" dirty="0">
              <a:solidFill>
                <a:srgbClr val="466069"/>
              </a:solidFill>
            </a:endParaRPr>
          </a:p>
          <a:p>
            <a:r>
              <a:rPr lang="en-US" b="1" dirty="0">
                <a:solidFill>
                  <a:srgbClr val="466069"/>
                </a:solidFill>
              </a:rPr>
              <a:t>Qualitative data analysis</a:t>
            </a:r>
          </a:p>
          <a:p>
            <a:pPr lvl="1"/>
            <a:r>
              <a:rPr lang="en-US" dirty="0">
                <a:solidFill>
                  <a:srgbClr val="466069"/>
                </a:solidFill>
              </a:rPr>
              <a:t>NVivo (Release 1.6) software</a:t>
            </a:r>
          </a:p>
          <a:p>
            <a:pPr lvl="1"/>
            <a:r>
              <a:rPr lang="en-US" dirty="0">
                <a:solidFill>
                  <a:srgbClr val="466069"/>
                </a:solidFill>
              </a:rPr>
              <a:t>Thematic analysis approach (Charmaz, 2014)</a:t>
            </a:r>
          </a:p>
          <a:p>
            <a:pPr lvl="2"/>
            <a:r>
              <a:rPr lang="en-US" dirty="0">
                <a:solidFill>
                  <a:srgbClr val="466069"/>
                </a:solidFill>
              </a:rPr>
              <a:t>Initial coding, focused coding, and axial coding</a:t>
            </a:r>
            <a:endParaRPr lang="en-US" dirty="0"/>
          </a:p>
          <a:p>
            <a:pPr lvl="1"/>
            <a:endParaRPr lang="en-US" dirty="0"/>
          </a:p>
          <a:p>
            <a:pPr lvl="1"/>
            <a:endParaRPr lang="en-US" dirty="0"/>
          </a:p>
        </p:txBody>
      </p:sp>
      <p:pic>
        <p:nvPicPr>
          <p:cNvPr id="7" name="Picture 6">
            <a:extLst>
              <a:ext uri="{FF2B5EF4-FFF2-40B4-BE49-F238E27FC236}">
                <a16:creationId xmlns:a16="http://schemas.microsoft.com/office/drawing/2014/main" id="{1917B4EC-06A6-7215-DF34-D5BAE2D79D1C}"/>
              </a:ext>
            </a:extLst>
          </p:cNvPr>
          <p:cNvPicPr>
            <a:picLocks noChangeAspect="1"/>
          </p:cNvPicPr>
          <p:nvPr/>
        </p:nvPicPr>
        <p:blipFill>
          <a:blip r:embed="rId2"/>
          <a:stretch>
            <a:fillRect/>
          </a:stretch>
        </p:blipFill>
        <p:spPr>
          <a:xfrm>
            <a:off x="374904" y="1009135"/>
            <a:ext cx="3083998" cy="3077831"/>
          </a:xfrm>
          <a:prstGeom prst="rect">
            <a:avLst/>
          </a:prstGeom>
        </p:spPr>
      </p:pic>
      <p:sp>
        <p:nvSpPr>
          <p:cNvPr id="9" name="TextBox 8">
            <a:extLst>
              <a:ext uri="{FF2B5EF4-FFF2-40B4-BE49-F238E27FC236}">
                <a16:creationId xmlns:a16="http://schemas.microsoft.com/office/drawing/2014/main" id="{D0CA55F5-4F11-A26E-7769-8E75B539A533}"/>
              </a:ext>
            </a:extLst>
          </p:cNvPr>
          <p:cNvSpPr txBox="1"/>
          <p:nvPr/>
        </p:nvSpPr>
        <p:spPr>
          <a:xfrm>
            <a:off x="374904" y="4154269"/>
            <a:ext cx="3083998" cy="646331"/>
          </a:xfrm>
          <a:prstGeom prst="rect">
            <a:avLst/>
          </a:prstGeom>
          <a:noFill/>
        </p:spPr>
        <p:txBody>
          <a:bodyPr wrap="square">
            <a:spAutoFit/>
          </a:bodyPr>
          <a:lstStyle/>
          <a:p>
            <a:pPr algn="ctr"/>
            <a:r>
              <a:rPr lang="en-US" sz="1800" b="1" dirty="0">
                <a:solidFill>
                  <a:schemeClr val="bg1"/>
                </a:solidFill>
              </a:rPr>
              <a:t>Participant recruitment at 2021 SC Pride Festival</a:t>
            </a:r>
            <a:endParaRPr lang="en-US" sz="1600" b="1" dirty="0">
              <a:solidFill>
                <a:schemeClr val="bg1"/>
              </a:solidFill>
            </a:endParaRPr>
          </a:p>
        </p:txBody>
      </p:sp>
    </p:spTree>
    <p:extLst>
      <p:ext uri="{BB962C8B-B14F-4D97-AF65-F5344CB8AC3E}">
        <p14:creationId xmlns:p14="http://schemas.microsoft.com/office/powerpoint/2010/main" val="7081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63A18-EBAC-AC15-7B13-F72B5580ACBE}"/>
              </a:ext>
            </a:extLst>
          </p:cNvPr>
          <p:cNvSpPr>
            <a:spLocks noGrp="1"/>
          </p:cNvSpPr>
          <p:nvPr>
            <p:ph type="title"/>
          </p:nvPr>
        </p:nvSpPr>
        <p:spPr/>
        <p:txBody>
          <a:bodyPr>
            <a:normAutofit/>
          </a:bodyPr>
          <a:lstStyle/>
          <a:p>
            <a:pPr algn="ctr"/>
            <a:r>
              <a:rPr lang="en-US" dirty="0"/>
              <a:t>Sample (N=47)</a:t>
            </a:r>
          </a:p>
        </p:txBody>
      </p:sp>
      <p:sp>
        <p:nvSpPr>
          <p:cNvPr id="2" name="Content Placeholder 1">
            <a:extLst>
              <a:ext uri="{FF2B5EF4-FFF2-40B4-BE49-F238E27FC236}">
                <a16:creationId xmlns:a16="http://schemas.microsoft.com/office/drawing/2014/main" id="{E0E13F59-F611-17DA-8C6F-381BD28F1987}"/>
              </a:ext>
            </a:extLst>
          </p:cNvPr>
          <p:cNvSpPr>
            <a:spLocks noGrp="1"/>
          </p:cNvSpPr>
          <p:nvPr>
            <p:ph idx="1"/>
          </p:nvPr>
        </p:nvSpPr>
        <p:spPr>
          <a:xfrm>
            <a:off x="628650" y="1277159"/>
            <a:ext cx="7886700" cy="3471435"/>
          </a:xfrm>
        </p:spPr>
        <p:txBody>
          <a:bodyPr>
            <a:normAutofit/>
          </a:bodyPr>
          <a:lstStyle/>
          <a:p>
            <a:r>
              <a:rPr lang="en-US" sz="1800" b="1" dirty="0"/>
              <a:t>Age</a:t>
            </a:r>
            <a:r>
              <a:rPr lang="en-US" sz="1800" dirty="0"/>
              <a:t>: 65 to 81 years (average age: 69 years)</a:t>
            </a:r>
          </a:p>
          <a:p>
            <a:r>
              <a:rPr lang="en-US" sz="1800" b="1" dirty="0"/>
              <a:t>Race/Ethnicity</a:t>
            </a:r>
            <a:r>
              <a:rPr lang="en-US" sz="1800" dirty="0"/>
              <a:t>: white (73%); Black (13%); Hispanic/Latino (6%); Multiracial, non-Hispanic/Latino (4%); Multiracial, Hispanic/Latino (2%); Multiracial, non-Latin, and Indigenous (2%)</a:t>
            </a:r>
          </a:p>
          <a:p>
            <a:r>
              <a:rPr lang="en-US" sz="1800" b="1" dirty="0"/>
              <a:t>Social Class</a:t>
            </a:r>
            <a:r>
              <a:rPr lang="en-US" sz="1800" dirty="0"/>
              <a:t>: Low income (17%); Working class (15%); Middle class (62%); Upper class (2%); Opted not to answer (4%)</a:t>
            </a:r>
          </a:p>
          <a:p>
            <a:r>
              <a:rPr lang="en-US" sz="1800" b="1" dirty="0"/>
              <a:t>Sexuality</a:t>
            </a:r>
            <a:r>
              <a:rPr lang="en-US" sz="1800" dirty="0"/>
              <a:t>: Lesbian (34%); Bisexual (21%); Heterosexual (13%); Asexual (9%);Gay (9%); Pansexual (6%); Queer (6%); Flux (2%)</a:t>
            </a:r>
          </a:p>
          <a:p>
            <a:r>
              <a:rPr lang="en-US" sz="1800" b="1" dirty="0"/>
              <a:t>Gender Identity</a:t>
            </a:r>
            <a:r>
              <a:rPr lang="en-US" sz="1800" dirty="0"/>
              <a:t>: Trans woman (59%); Trans man (22%);Trans (2%); Non-Binary (6%); Two-Spirit (4%); Blended-Gender (2%); </a:t>
            </a:r>
            <a:r>
              <a:rPr lang="en-US" sz="1800" dirty="0" err="1"/>
              <a:t>Pangenderfluid</a:t>
            </a:r>
            <a:r>
              <a:rPr lang="en-US" sz="1800" dirty="0"/>
              <a:t> (2%); Questioning (2%); </a:t>
            </a:r>
          </a:p>
        </p:txBody>
      </p:sp>
    </p:spTree>
    <p:extLst>
      <p:ext uri="{BB962C8B-B14F-4D97-AF65-F5344CB8AC3E}">
        <p14:creationId xmlns:p14="http://schemas.microsoft.com/office/powerpoint/2010/main" val="2386869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{59DB9003-08C6-A44B-B374-62BE413F1DB3}tf16401378</Template>
  <TotalTime>8941</TotalTime>
  <Words>1366</Words>
  <Application>Microsoft Office PowerPoint</Application>
  <PresentationFormat>On-screen Show (16:9)</PresentationFormat>
  <Paragraphs>92</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NexusSerif</vt:lpstr>
      <vt:lpstr>Office Theme</vt:lpstr>
      <vt:lpstr>Satisficing Death: Aging and End-of-Life Preparation among Transgender Older Americans</vt:lpstr>
      <vt:lpstr>PowerPoint Presentation</vt:lpstr>
      <vt:lpstr>PowerPoint Presentation</vt:lpstr>
      <vt:lpstr>Funding &amp; COI Disclosure</vt:lpstr>
      <vt:lpstr>Research Question</vt:lpstr>
      <vt:lpstr>“A Good Death”</vt:lpstr>
      <vt:lpstr>Background</vt:lpstr>
      <vt:lpstr>Data &amp; Method</vt:lpstr>
      <vt:lpstr>Sample (N=47)</vt:lpstr>
      <vt:lpstr>Research Question</vt:lpstr>
      <vt:lpstr>Satisficing Death: A Framework </vt:lpstr>
      <vt:lpstr>PowerPoint Presentation</vt:lpstr>
      <vt:lpstr>Medical Mistreatment and Neglect in Older Adult Care Settings</vt:lpstr>
      <vt:lpstr>Lack of Social Support</vt:lpstr>
      <vt:lpstr>PowerPoint Presentation</vt:lpstr>
      <vt:lpstr>Formalizing Advance Care Planning Documents</vt:lpstr>
      <vt:lpstr>Selecting Healthcare Agents</vt:lpstr>
      <vt:lpstr>Summary</vt:lpstr>
      <vt:lpstr>Implications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 Lampe</dc:creator>
  <cp:lastModifiedBy>Nik Lampe</cp:lastModifiedBy>
  <cp:revision>206</cp:revision>
  <dcterms:created xsi:type="dcterms:W3CDTF">2019-11-06T18:18:56Z</dcterms:created>
  <dcterms:modified xsi:type="dcterms:W3CDTF">2024-09-11T08:39:20Z</dcterms:modified>
</cp:coreProperties>
</file>