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3" r:id="rId3"/>
    <p:sldId id="264" r:id="rId4"/>
    <p:sldId id="289" r:id="rId5"/>
    <p:sldId id="258" r:id="rId6"/>
    <p:sldId id="278" r:id="rId7"/>
    <p:sldId id="290" r:id="rId8"/>
    <p:sldId id="265" r:id="rId9"/>
    <p:sldId id="270" r:id="rId10"/>
    <p:sldId id="271" r:id="rId11"/>
    <p:sldId id="273" r:id="rId12"/>
    <p:sldId id="274" r:id="rId13"/>
    <p:sldId id="276" r:id="rId14"/>
    <p:sldId id="277" r:id="rId15"/>
    <p:sldId id="292" r:id="rId16"/>
    <p:sldId id="259" r:id="rId17"/>
    <p:sldId id="279" r:id="rId18"/>
    <p:sldId id="283" r:id="rId19"/>
    <p:sldId id="284" r:id="rId20"/>
    <p:sldId id="286" r:id="rId21"/>
    <p:sldId id="261" r:id="rId22"/>
    <p:sldId id="287" r:id="rId23"/>
    <p:sldId id="288" r:id="rId24"/>
    <p:sldId id="307" r:id="rId25"/>
    <p:sldId id="308" r:id="rId26"/>
    <p:sldId id="309" r:id="rId27"/>
    <p:sldId id="3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6CCD1-4EA9-34EF-6BF6-5A6D7FFEA6DB}" v="829" dt="2024-06-07T18:31:32.294"/>
    <p1510:client id="{8BFCD85A-01C9-0D27-110F-993953AF247E}" v="10" dt="2024-06-07T17:12:40.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9"/>
    <p:restoredTop sz="95833"/>
  </p:normalViewPr>
  <p:slideViewPr>
    <p:cSldViewPr snapToGrid="0">
      <p:cViewPr varScale="1">
        <p:scale>
          <a:sx n="80" d="100"/>
          <a:sy n="80" d="100"/>
        </p:scale>
        <p:origin x="192"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0C838-DB59-42CE-AC34-90F2712D9C89}"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4D7A08C2-E263-4286-9E55-65DC91A2B1E2}">
      <dgm:prSet/>
      <dgm:spPr/>
      <dgm:t>
        <a:bodyPr/>
        <a:lstStyle/>
        <a:p>
          <a:r>
            <a:rPr lang="en-US"/>
            <a:t>Minimize trauma</a:t>
          </a:r>
        </a:p>
      </dgm:t>
    </dgm:pt>
    <dgm:pt modelId="{690D806A-8115-4216-989D-B0E4A0960D52}" type="parTrans" cxnId="{33B4BA42-767F-4781-8859-C622D8A96AEE}">
      <dgm:prSet/>
      <dgm:spPr/>
      <dgm:t>
        <a:bodyPr/>
        <a:lstStyle/>
        <a:p>
          <a:endParaRPr lang="en-US"/>
        </a:p>
      </dgm:t>
    </dgm:pt>
    <dgm:pt modelId="{8B9F29F4-4DE8-4F9F-ABC8-115512855172}" type="sibTrans" cxnId="{33B4BA42-767F-4781-8859-C622D8A96AEE}">
      <dgm:prSet phldrT="1" phldr="0"/>
      <dgm:spPr/>
      <dgm:t>
        <a:bodyPr/>
        <a:lstStyle/>
        <a:p>
          <a:r>
            <a:rPr lang="en-US"/>
            <a:t>1</a:t>
          </a:r>
        </a:p>
      </dgm:t>
    </dgm:pt>
    <dgm:pt modelId="{0FEBB67B-ABD1-480F-A18C-13FDA147BBC2}">
      <dgm:prSet/>
      <dgm:spPr/>
      <dgm:t>
        <a:bodyPr/>
        <a:lstStyle/>
        <a:p>
          <a:r>
            <a:rPr lang="en-US"/>
            <a:t>Control odor </a:t>
          </a:r>
        </a:p>
      </dgm:t>
    </dgm:pt>
    <dgm:pt modelId="{2FFD5A0A-2704-46E5-8079-1ED57EF71E42}" type="parTrans" cxnId="{484F450C-9BEB-4AE5-A67D-1FE1F9EED483}">
      <dgm:prSet/>
      <dgm:spPr/>
      <dgm:t>
        <a:bodyPr/>
        <a:lstStyle/>
        <a:p>
          <a:endParaRPr lang="en-US"/>
        </a:p>
      </dgm:t>
    </dgm:pt>
    <dgm:pt modelId="{F9DBB4A0-A9E7-49B1-8B08-D1FD939FB743}" type="sibTrans" cxnId="{484F450C-9BEB-4AE5-A67D-1FE1F9EED483}">
      <dgm:prSet phldrT="2" phldr="0"/>
      <dgm:spPr/>
      <dgm:t>
        <a:bodyPr/>
        <a:lstStyle/>
        <a:p>
          <a:r>
            <a:rPr lang="en-US"/>
            <a:t>2</a:t>
          </a:r>
        </a:p>
      </dgm:t>
    </dgm:pt>
    <dgm:pt modelId="{3CC442E8-BB2E-42D6-8FF1-BE7C57909E8C}">
      <dgm:prSet/>
      <dgm:spPr/>
      <dgm:t>
        <a:bodyPr/>
        <a:lstStyle/>
        <a:p>
          <a:r>
            <a:rPr lang="en-US"/>
            <a:t>Manage excess exudates </a:t>
          </a:r>
        </a:p>
      </dgm:t>
    </dgm:pt>
    <dgm:pt modelId="{B22AD9EC-906B-48BC-B23F-219C207EEF7F}" type="parTrans" cxnId="{F76FA3F6-4E63-4B68-8DB9-52A11B44141E}">
      <dgm:prSet/>
      <dgm:spPr/>
      <dgm:t>
        <a:bodyPr/>
        <a:lstStyle/>
        <a:p>
          <a:endParaRPr lang="en-US"/>
        </a:p>
      </dgm:t>
    </dgm:pt>
    <dgm:pt modelId="{C65C091B-D1D9-4A11-813A-D092C39C6DBC}" type="sibTrans" cxnId="{F76FA3F6-4E63-4B68-8DB9-52A11B44141E}">
      <dgm:prSet phldrT="3" phldr="0"/>
      <dgm:spPr/>
      <dgm:t>
        <a:bodyPr/>
        <a:lstStyle/>
        <a:p>
          <a:r>
            <a:rPr lang="en-US"/>
            <a:t>3</a:t>
          </a:r>
        </a:p>
      </dgm:t>
    </dgm:pt>
    <dgm:pt modelId="{12DCE44A-40BC-4DA1-95EA-5541D5E669D5}">
      <dgm:prSet/>
      <dgm:spPr/>
      <dgm:t>
        <a:bodyPr/>
        <a:lstStyle/>
        <a:p>
          <a:r>
            <a:rPr lang="en-US"/>
            <a:t>Prevent deterioration and infection </a:t>
          </a:r>
        </a:p>
      </dgm:t>
    </dgm:pt>
    <dgm:pt modelId="{F0B34A9A-3B29-4B64-9E7E-6550A42C2B27}" type="parTrans" cxnId="{5B150CE5-422E-4CDE-A355-52B4EC8A7F67}">
      <dgm:prSet/>
      <dgm:spPr/>
      <dgm:t>
        <a:bodyPr/>
        <a:lstStyle/>
        <a:p>
          <a:endParaRPr lang="en-US"/>
        </a:p>
      </dgm:t>
    </dgm:pt>
    <dgm:pt modelId="{A43B46F0-1884-4DE4-9C09-EF47B92327FB}" type="sibTrans" cxnId="{5B150CE5-422E-4CDE-A355-52B4EC8A7F67}">
      <dgm:prSet phldrT="4" phldr="0"/>
      <dgm:spPr/>
      <dgm:t>
        <a:bodyPr/>
        <a:lstStyle/>
        <a:p>
          <a:r>
            <a:rPr lang="en-US"/>
            <a:t>4</a:t>
          </a:r>
        </a:p>
      </dgm:t>
    </dgm:pt>
    <dgm:pt modelId="{C7D4B17D-545D-7D4E-A7D0-EFA431713723}" type="pres">
      <dgm:prSet presAssocID="{A950C838-DB59-42CE-AC34-90F2712D9C89}" presName="Name0" presStyleCnt="0">
        <dgm:presLayoutVars>
          <dgm:animLvl val="lvl"/>
          <dgm:resizeHandles val="exact"/>
        </dgm:presLayoutVars>
      </dgm:prSet>
      <dgm:spPr/>
    </dgm:pt>
    <dgm:pt modelId="{DD25C9F6-9052-5C41-9698-B7EA1DF4EC12}" type="pres">
      <dgm:prSet presAssocID="{4D7A08C2-E263-4286-9E55-65DC91A2B1E2}" presName="compositeNode" presStyleCnt="0">
        <dgm:presLayoutVars>
          <dgm:bulletEnabled val="1"/>
        </dgm:presLayoutVars>
      </dgm:prSet>
      <dgm:spPr/>
    </dgm:pt>
    <dgm:pt modelId="{E31ED6BA-AF23-A147-84A8-B005D0E0152E}" type="pres">
      <dgm:prSet presAssocID="{4D7A08C2-E263-4286-9E55-65DC91A2B1E2}" presName="bgRect" presStyleLbl="bgAccFollowNode1" presStyleIdx="0" presStyleCnt="4"/>
      <dgm:spPr/>
    </dgm:pt>
    <dgm:pt modelId="{F0D8C4D0-E22B-2247-B366-AFC7CBF48014}" type="pres">
      <dgm:prSet presAssocID="{8B9F29F4-4DE8-4F9F-ABC8-115512855172}" presName="sibTransNodeCircle" presStyleLbl="alignNode1" presStyleIdx="0" presStyleCnt="8">
        <dgm:presLayoutVars>
          <dgm:chMax val="0"/>
          <dgm:bulletEnabled/>
        </dgm:presLayoutVars>
      </dgm:prSet>
      <dgm:spPr/>
    </dgm:pt>
    <dgm:pt modelId="{E8232ECB-BBA2-5848-8A9C-B4F58B60B0FC}" type="pres">
      <dgm:prSet presAssocID="{4D7A08C2-E263-4286-9E55-65DC91A2B1E2}" presName="bottomLine" presStyleLbl="alignNode1" presStyleIdx="1" presStyleCnt="8">
        <dgm:presLayoutVars/>
      </dgm:prSet>
      <dgm:spPr/>
    </dgm:pt>
    <dgm:pt modelId="{979252A6-E560-264F-A9FF-39EA4FCA7F03}" type="pres">
      <dgm:prSet presAssocID="{4D7A08C2-E263-4286-9E55-65DC91A2B1E2}" presName="nodeText" presStyleLbl="bgAccFollowNode1" presStyleIdx="0" presStyleCnt="4">
        <dgm:presLayoutVars>
          <dgm:bulletEnabled val="1"/>
        </dgm:presLayoutVars>
      </dgm:prSet>
      <dgm:spPr/>
    </dgm:pt>
    <dgm:pt modelId="{2234735F-9622-0E41-8D7E-F4461DFAA0CA}" type="pres">
      <dgm:prSet presAssocID="{8B9F29F4-4DE8-4F9F-ABC8-115512855172}" presName="sibTrans" presStyleCnt="0"/>
      <dgm:spPr/>
    </dgm:pt>
    <dgm:pt modelId="{46D76879-F7D6-4E47-A89F-D61F8D90A643}" type="pres">
      <dgm:prSet presAssocID="{0FEBB67B-ABD1-480F-A18C-13FDA147BBC2}" presName="compositeNode" presStyleCnt="0">
        <dgm:presLayoutVars>
          <dgm:bulletEnabled val="1"/>
        </dgm:presLayoutVars>
      </dgm:prSet>
      <dgm:spPr/>
    </dgm:pt>
    <dgm:pt modelId="{05926624-223B-7C40-BA2A-D549027C8322}" type="pres">
      <dgm:prSet presAssocID="{0FEBB67B-ABD1-480F-A18C-13FDA147BBC2}" presName="bgRect" presStyleLbl="bgAccFollowNode1" presStyleIdx="1" presStyleCnt="4"/>
      <dgm:spPr/>
    </dgm:pt>
    <dgm:pt modelId="{79AEEAFE-3C74-2948-9092-D86E182447E6}" type="pres">
      <dgm:prSet presAssocID="{F9DBB4A0-A9E7-49B1-8B08-D1FD939FB743}" presName="sibTransNodeCircle" presStyleLbl="alignNode1" presStyleIdx="2" presStyleCnt="8">
        <dgm:presLayoutVars>
          <dgm:chMax val="0"/>
          <dgm:bulletEnabled/>
        </dgm:presLayoutVars>
      </dgm:prSet>
      <dgm:spPr/>
    </dgm:pt>
    <dgm:pt modelId="{0B08F5F2-6E22-A14E-8535-3351B9C39D86}" type="pres">
      <dgm:prSet presAssocID="{0FEBB67B-ABD1-480F-A18C-13FDA147BBC2}" presName="bottomLine" presStyleLbl="alignNode1" presStyleIdx="3" presStyleCnt="8">
        <dgm:presLayoutVars/>
      </dgm:prSet>
      <dgm:spPr/>
    </dgm:pt>
    <dgm:pt modelId="{746A64A7-EFDA-CB43-97CD-1D99DC4AB0E0}" type="pres">
      <dgm:prSet presAssocID="{0FEBB67B-ABD1-480F-A18C-13FDA147BBC2}" presName="nodeText" presStyleLbl="bgAccFollowNode1" presStyleIdx="1" presStyleCnt="4">
        <dgm:presLayoutVars>
          <dgm:bulletEnabled val="1"/>
        </dgm:presLayoutVars>
      </dgm:prSet>
      <dgm:spPr/>
    </dgm:pt>
    <dgm:pt modelId="{869E3973-D09D-7A47-AFFB-DAE939531219}" type="pres">
      <dgm:prSet presAssocID="{F9DBB4A0-A9E7-49B1-8B08-D1FD939FB743}" presName="sibTrans" presStyleCnt="0"/>
      <dgm:spPr/>
    </dgm:pt>
    <dgm:pt modelId="{7F10829A-F442-2145-A021-9863857F9A38}" type="pres">
      <dgm:prSet presAssocID="{3CC442E8-BB2E-42D6-8FF1-BE7C57909E8C}" presName="compositeNode" presStyleCnt="0">
        <dgm:presLayoutVars>
          <dgm:bulletEnabled val="1"/>
        </dgm:presLayoutVars>
      </dgm:prSet>
      <dgm:spPr/>
    </dgm:pt>
    <dgm:pt modelId="{62D1CE0E-EDFE-864A-99A5-9A4B51027A31}" type="pres">
      <dgm:prSet presAssocID="{3CC442E8-BB2E-42D6-8FF1-BE7C57909E8C}" presName="bgRect" presStyleLbl="bgAccFollowNode1" presStyleIdx="2" presStyleCnt="4"/>
      <dgm:spPr/>
    </dgm:pt>
    <dgm:pt modelId="{95276640-D49A-7A43-9AD2-5350D847AAB7}" type="pres">
      <dgm:prSet presAssocID="{C65C091B-D1D9-4A11-813A-D092C39C6DBC}" presName="sibTransNodeCircle" presStyleLbl="alignNode1" presStyleIdx="4" presStyleCnt="8">
        <dgm:presLayoutVars>
          <dgm:chMax val="0"/>
          <dgm:bulletEnabled/>
        </dgm:presLayoutVars>
      </dgm:prSet>
      <dgm:spPr/>
    </dgm:pt>
    <dgm:pt modelId="{22F5070F-E13A-5149-AC26-379720560E46}" type="pres">
      <dgm:prSet presAssocID="{3CC442E8-BB2E-42D6-8FF1-BE7C57909E8C}" presName="bottomLine" presStyleLbl="alignNode1" presStyleIdx="5" presStyleCnt="8">
        <dgm:presLayoutVars/>
      </dgm:prSet>
      <dgm:spPr/>
    </dgm:pt>
    <dgm:pt modelId="{849F72E6-52F2-9447-96C5-A26FD37887E6}" type="pres">
      <dgm:prSet presAssocID="{3CC442E8-BB2E-42D6-8FF1-BE7C57909E8C}" presName="nodeText" presStyleLbl="bgAccFollowNode1" presStyleIdx="2" presStyleCnt="4">
        <dgm:presLayoutVars>
          <dgm:bulletEnabled val="1"/>
        </dgm:presLayoutVars>
      </dgm:prSet>
      <dgm:spPr/>
    </dgm:pt>
    <dgm:pt modelId="{148CAA19-68A7-F648-9636-061D6B81ECDB}" type="pres">
      <dgm:prSet presAssocID="{C65C091B-D1D9-4A11-813A-D092C39C6DBC}" presName="sibTrans" presStyleCnt="0"/>
      <dgm:spPr/>
    </dgm:pt>
    <dgm:pt modelId="{3B5A579C-C2F8-A247-B2DA-529658A22018}" type="pres">
      <dgm:prSet presAssocID="{12DCE44A-40BC-4DA1-95EA-5541D5E669D5}" presName="compositeNode" presStyleCnt="0">
        <dgm:presLayoutVars>
          <dgm:bulletEnabled val="1"/>
        </dgm:presLayoutVars>
      </dgm:prSet>
      <dgm:spPr/>
    </dgm:pt>
    <dgm:pt modelId="{62E4526A-B802-9F4C-BE22-9B3C34F2742A}" type="pres">
      <dgm:prSet presAssocID="{12DCE44A-40BC-4DA1-95EA-5541D5E669D5}" presName="bgRect" presStyleLbl="bgAccFollowNode1" presStyleIdx="3" presStyleCnt="4"/>
      <dgm:spPr/>
    </dgm:pt>
    <dgm:pt modelId="{8A7E091C-CB52-3041-BBBE-A46460011726}" type="pres">
      <dgm:prSet presAssocID="{A43B46F0-1884-4DE4-9C09-EF47B92327FB}" presName="sibTransNodeCircle" presStyleLbl="alignNode1" presStyleIdx="6" presStyleCnt="8">
        <dgm:presLayoutVars>
          <dgm:chMax val="0"/>
          <dgm:bulletEnabled/>
        </dgm:presLayoutVars>
      </dgm:prSet>
      <dgm:spPr/>
    </dgm:pt>
    <dgm:pt modelId="{C62DBCC9-A341-B346-8071-A37F4503C2A5}" type="pres">
      <dgm:prSet presAssocID="{12DCE44A-40BC-4DA1-95EA-5541D5E669D5}" presName="bottomLine" presStyleLbl="alignNode1" presStyleIdx="7" presStyleCnt="8">
        <dgm:presLayoutVars/>
      </dgm:prSet>
      <dgm:spPr/>
    </dgm:pt>
    <dgm:pt modelId="{D737F56B-5A35-B545-A8FB-5BD8EAEA296D}" type="pres">
      <dgm:prSet presAssocID="{12DCE44A-40BC-4DA1-95EA-5541D5E669D5}" presName="nodeText" presStyleLbl="bgAccFollowNode1" presStyleIdx="3" presStyleCnt="4">
        <dgm:presLayoutVars>
          <dgm:bulletEnabled val="1"/>
        </dgm:presLayoutVars>
      </dgm:prSet>
      <dgm:spPr/>
    </dgm:pt>
  </dgm:ptLst>
  <dgm:cxnLst>
    <dgm:cxn modelId="{C6646507-2C12-2347-92A6-DAF7AF2C5AA4}" type="presOf" srcId="{12DCE44A-40BC-4DA1-95EA-5541D5E669D5}" destId="{D737F56B-5A35-B545-A8FB-5BD8EAEA296D}" srcOrd="1" destOrd="0" presId="urn:microsoft.com/office/officeart/2016/7/layout/BasicLinearProcessNumbered"/>
    <dgm:cxn modelId="{484F450C-9BEB-4AE5-A67D-1FE1F9EED483}" srcId="{A950C838-DB59-42CE-AC34-90F2712D9C89}" destId="{0FEBB67B-ABD1-480F-A18C-13FDA147BBC2}" srcOrd="1" destOrd="0" parTransId="{2FFD5A0A-2704-46E5-8079-1ED57EF71E42}" sibTransId="{F9DBB4A0-A9E7-49B1-8B08-D1FD939FB743}"/>
    <dgm:cxn modelId="{DBFBC614-98C5-614C-AC6A-CBEE68B7EB76}" type="presOf" srcId="{3CC442E8-BB2E-42D6-8FF1-BE7C57909E8C}" destId="{849F72E6-52F2-9447-96C5-A26FD37887E6}" srcOrd="1" destOrd="0" presId="urn:microsoft.com/office/officeart/2016/7/layout/BasicLinearProcessNumbered"/>
    <dgm:cxn modelId="{5E4CDD25-EC32-8344-BE6D-F070F75B3280}" type="presOf" srcId="{0FEBB67B-ABD1-480F-A18C-13FDA147BBC2}" destId="{746A64A7-EFDA-CB43-97CD-1D99DC4AB0E0}" srcOrd="1" destOrd="0" presId="urn:microsoft.com/office/officeart/2016/7/layout/BasicLinearProcessNumbered"/>
    <dgm:cxn modelId="{33B4BA42-767F-4781-8859-C622D8A96AEE}" srcId="{A950C838-DB59-42CE-AC34-90F2712D9C89}" destId="{4D7A08C2-E263-4286-9E55-65DC91A2B1E2}" srcOrd="0" destOrd="0" parTransId="{690D806A-8115-4216-989D-B0E4A0960D52}" sibTransId="{8B9F29F4-4DE8-4F9F-ABC8-115512855172}"/>
    <dgm:cxn modelId="{B1AD6375-A00A-A14B-89A1-E69E14030CDE}" type="presOf" srcId="{F9DBB4A0-A9E7-49B1-8B08-D1FD939FB743}" destId="{79AEEAFE-3C74-2948-9092-D86E182447E6}" srcOrd="0" destOrd="0" presId="urn:microsoft.com/office/officeart/2016/7/layout/BasicLinearProcessNumbered"/>
    <dgm:cxn modelId="{A854757D-6431-214B-95E3-BE8EACB65E7D}" type="presOf" srcId="{8B9F29F4-4DE8-4F9F-ABC8-115512855172}" destId="{F0D8C4D0-E22B-2247-B366-AFC7CBF48014}" srcOrd="0" destOrd="0" presId="urn:microsoft.com/office/officeart/2016/7/layout/BasicLinearProcessNumbered"/>
    <dgm:cxn modelId="{5C12ED81-8578-F34C-8318-EFAED99A8C7B}" type="presOf" srcId="{12DCE44A-40BC-4DA1-95EA-5541D5E669D5}" destId="{62E4526A-B802-9F4C-BE22-9B3C34F2742A}" srcOrd="0" destOrd="0" presId="urn:microsoft.com/office/officeart/2016/7/layout/BasicLinearProcessNumbered"/>
    <dgm:cxn modelId="{4D81DFA3-1A97-1E4C-B883-B50B82F2A3FD}" type="presOf" srcId="{3CC442E8-BB2E-42D6-8FF1-BE7C57909E8C}" destId="{62D1CE0E-EDFE-864A-99A5-9A4B51027A31}" srcOrd="0" destOrd="0" presId="urn:microsoft.com/office/officeart/2016/7/layout/BasicLinearProcessNumbered"/>
    <dgm:cxn modelId="{17A106AB-72C4-F244-B40B-9D21C0362A8C}" type="presOf" srcId="{A950C838-DB59-42CE-AC34-90F2712D9C89}" destId="{C7D4B17D-545D-7D4E-A7D0-EFA431713723}" srcOrd="0" destOrd="0" presId="urn:microsoft.com/office/officeart/2016/7/layout/BasicLinearProcessNumbered"/>
    <dgm:cxn modelId="{279DF7C6-39E5-F040-AD93-AEDB2938B176}" type="presOf" srcId="{4D7A08C2-E263-4286-9E55-65DC91A2B1E2}" destId="{E31ED6BA-AF23-A147-84A8-B005D0E0152E}" srcOrd="0" destOrd="0" presId="urn:microsoft.com/office/officeart/2016/7/layout/BasicLinearProcessNumbered"/>
    <dgm:cxn modelId="{5B150CE5-422E-4CDE-A355-52B4EC8A7F67}" srcId="{A950C838-DB59-42CE-AC34-90F2712D9C89}" destId="{12DCE44A-40BC-4DA1-95EA-5541D5E669D5}" srcOrd="3" destOrd="0" parTransId="{F0B34A9A-3B29-4B64-9E7E-6550A42C2B27}" sibTransId="{A43B46F0-1884-4DE4-9C09-EF47B92327FB}"/>
    <dgm:cxn modelId="{F76FA3F6-4E63-4B68-8DB9-52A11B44141E}" srcId="{A950C838-DB59-42CE-AC34-90F2712D9C89}" destId="{3CC442E8-BB2E-42D6-8FF1-BE7C57909E8C}" srcOrd="2" destOrd="0" parTransId="{B22AD9EC-906B-48BC-B23F-219C207EEF7F}" sibTransId="{C65C091B-D1D9-4A11-813A-D092C39C6DBC}"/>
    <dgm:cxn modelId="{5F5406F7-8546-4C47-9C1D-2891CF643673}" type="presOf" srcId="{0FEBB67B-ABD1-480F-A18C-13FDA147BBC2}" destId="{05926624-223B-7C40-BA2A-D549027C8322}" srcOrd="0" destOrd="0" presId="urn:microsoft.com/office/officeart/2016/7/layout/BasicLinearProcessNumbered"/>
    <dgm:cxn modelId="{AFF044F8-26F1-614D-A147-920D37CA7766}" type="presOf" srcId="{A43B46F0-1884-4DE4-9C09-EF47B92327FB}" destId="{8A7E091C-CB52-3041-BBBE-A46460011726}" srcOrd="0" destOrd="0" presId="urn:microsoft.com/office/officeart/2016/7/layout/BasicLinearProcessNumbered"/>
    <dgm:cxn modelId="{7DE690F8-BA71-7844-951C-DB7ED5093347}" type="presOf" srcId="{C65C091B-D1D9-4A11-813A-D092C39C6DBC}" destId="{95276640-D49A-7A43-9AD2-5350D847AAB7}" srcOrd="0" destOrd="0" presId="urn:microsoft.com/office/officeart/2016/7/layout/BasicLinearProcessNumbered"/>
    <dgm:cxn modelId="{43C505FD-4649-B447-9556-D6220A945AA7}" type="presOf" srcId="{4D7A08C2-E263-4286-9E55-65DC91A2B1E2}" destId="{979252A6-E560-264F-A9FF-39EA4FCA7F03}" srcOrd="1" destOrd="0" presId="urn:microsoft.com/office/officeart/2016/7/layout/BasicLinearProcessNumbered"/>
    <dgm:cxn modelId="{BEAB28F9-CA39-504C-9880-24249A6A62CD}" type="presParOf" srcId="{C7D4B17D-545D-7D4E-A7D0-EFA431713723}" destId="{DD25C9F6-9052-5C41-9698-B7EA1DF4EC12}" srcOrd="0" destOrd="0" presId="urn:microsoft.com/office/officeart/2016/7/layout/BasicLinearProcessNumbered"/>
    <dgm:cxn modelId="{51878A09-A4C7-0F4D-B57C-62BD898092AE}" type="presParOf" srcId="{DD25C9F6-9052-5C41-9698-B7EA1DF4EC12}" destId="{E31ED6BA-AF23-A147-84A8-B005D0E0152E}" srcOrd="0" destOrd="0" presId="urn:microsoft.com/office/officeart/2016/7/layout/BasicLinearProcessNumbered"/>
    <dgm:cxn modelId="{FA8F0753-937C-4748-9210-6BAA05748CF8}" type="presParOf" srcId="{DD25C9F6-9052-5C41-9698-B7EA1DF4EC12}" destId="{F0D8C4D0-E22B-2247-B366-AFC7CBF48014}" srcOrd="1" destOrd="0" presId="urn:microsoft.com/office/officeart/2016/7/layout/BasicLinearProcessNumbered"/>
    <dgm:cxn modelId="{6903415A-2607-A544-BCF8-2BF98E7367C8}" type="presParOf" srcId="{DD25C9F6-9052-5C41-9698-B7EA1DF4EC12}" destId="{E8232ECB-BBA2-5848-8A9C-B4F58B60B0FC}" srcOrd="2" destOrd="0" presId="urn:microsoft.com/office/officeart/2016/7/layout/BasicLinearProcessNumbered"/>
    <dgm:cxn modelId="{958F26C8-E78F-914D-B1D0-AB5D9DA9D19C}" type="presParOf" srcId="{DD25C9F6-9052-5C41-9698-B7EA1DF4EC12}" destId="{979252A6-E560-264F-A9FF-39EA4FCA7F03}" srcOrd="3" destOrd="0" presId="urn:microsoft.com/office/officeart/2016/7/layout/BasicLinearProcessNumbered"/>
    <dgm:cxn modelId="{97977A5D-1974-9C4E-AE68-3E921B155120}" type="presParOf" srcId="{C7D4B17D-545D-7D4E-A7D0-EFA431713723}" destId="{2234735F-9622-0E41-8D7E-F4461DFAA0CA}" srcOrd="1" destOrd="0" presId="urn:microsoft.com/office/officeart/2016/7/layout/BasicLinearProcessNumbered"/>
    <dgm:cxn modelId="{7D367F48-7344-AD49-987A-E1FA8F1D03EC}" type="presParOf" srcId="{C7D4B17D-545D-7D4E-A7D0-EFA431713723}" destId="{46D76879-F7D6-4E47-A89F-D61F8D90A643}" srcOrd="2" destOrd="0" presId="urn:microsoft.com/office/officeart/2016/7/layout/BasicLinearProcessNumbered"/>
    <dgm:cxn modelId="{2A3D1327-F3A5-364A-BF48-662EC1C1DC3F}" type="presParOf" srcId="{46D76879-F7D6-4E47-A89F-D61F8D90A643}" destId="{05926624-223B-7C40-BA2A-D549027C8322}" srcOrd="0" destOrd="0" presId="urn:microsoft.com/office/officeart/2016/7/layout/BasicLinearProcessNumbered"/>
    <dgm:cxn modelId="{0AD4C77E-5283-C945-9BBA-78F6A8308916}" type="presParOf" srcId="{46D76879-F7D6-4E47-A89F-D61F8D90A643}" destId="{79AEEAFE-3C74-2948-9092-D86E182447E6}" srcOrd="1" destOrd="0" presId="urn:microsoft.com/office/officeart/2016/7/layout/BasicLinearProcessNumbered"/>
    <dgm:cxn modelId="{D66E6C0B-0678-6B42-BB26-F5F9EABF828C}" type="presParOf" srcId="{46D76879-F7D6-4E47-A89F-D61F8D90A643}" destId="{0B08F5F2-6E22-A14E-8535-3351B9C39D86}" srcOrd="2" destOrd="0" presId="urn:microsoft.com/office/officeart/2016/7/layout/BasicLinearProcessNumbered"/>
    <dgm:cxn modelId="{925A4C50-9B33-8D4B-8A0E-3230642C3401}" type="presParOf" srcId="{46D76879-F7D6-4E47-A89F-D61F8D90A643}" destId="{746A64A7-EFDA-CB43-97CD-1D99DC4AB0E0}" srcOrd="3" destOrd="0" presId="urn:microsoft.com/office/officeart/2016/7/layout/BasicLinearProcessNumbered"/>
    <dgm:cxn modelId="{85CC2330-B42C-9E44-9D01-C967DAEA52CE}" type="presParOf" srcId="{C7D4B17D-545D-7D4E-A7D0-EFA431713723}" destId="{869E3973-D09D-7A47-AFFB-DAE939531219}" srcOrd="3" destOrd="0" presId="urn:microsoft.com/office/officeart/2016/7/layout/BasicLinearProcessNumbered"/>
    <dgm:cxn modelId="{20819438-585D-804F-8AC0-DE093955C31E}" type="presParOf" srcId="{C7D4B17D-545D-7D4E-A7D0-EFA431713723}" destId="{7F10829A-F442-2145-A021-9863857F9A38}" srcOrd="4" destOrd="0" presId="urn:microsoft.com/office/officeart/2016/7/layout/BasicLinearProcessNumbered"/>
    <dgm:cxn modelId="{7FB7AC3E-7A36-C041-B73E-049B4A52340E}" type="presParOf" srcId="{7F10829A-F442-2145-A021-9863857F9A38}" destId="{62D1CE0E-EDFE-864A-99A5-9A4B51027A31}" srcOrd="0" destOrd="0" presId="urn:microsoft.com/office/officeart/2016/7/layout/BasicLinearProcessNumbered"/>
    <dgm:cxn modelId="{452733AD-A55B-6D41-A6BD-27E5E3D5F942}" type="presParOf" srcId="{7F10829A-F442-2145-A021-9863857F9A38}" destId="{95276640-D49A-7A43-9AD2-5350D847AAB7}" srcOrd="1" destOrd="0" presId="urn:microsoft.com/office/officeart/2016/7/layout/BasicLinearProcessNumbered"/>
    <dgm:cxn modelId="{28AF04E8-112D-E942-8560-5FD2E81210F3}" type="presParOf" srcId="{7F10829A-F442-2145-A021-9863857F9A38}" destId="{22F5070F-E13A-5149-AC26-379720560E46}" srcOrd="2" destOrd="0" presId="urn:microsoft.com/office/officeart/2016/7/layout/BasicLinearProcessNumbered"/>
    <dgm:cxn modelId="{47CE8C46-ED75-4348-81F4-31982F771AAE}" type="presParOf" srcId="{7F10829A-F442-2145-A021-9863857F9A38}" destId="{849F72E6-52F2-9447-96C5-A26FD37887E6}" srcOrd="3" destOrd="0" presId="urn:microsoft.com/office/officeart/2016/7/layout/BasicLinearProcessNumbered"/>
    <dgm:cxn modelId="{223CB732-4CA0-8645-8A3D-D89B6C6F6D70}" type="presParOf" srcId="{C7D4B17D-545D-7D4E-A7D0-EFA431713723}" destId="{148CAA19-68A7-F648-9636-061D6B81ECDB}" srcOrd="5" destOrd="0" presId="urn:microsoft.com/office/officeart/2016/7/layout/BasicLinearProcessNumbered"/>
    <dgm:cxn modelId="{C7EED329-C5E3-3D41-95B9-876A231165C5}" type="presParOf" srcId="{C7D4B17D-545D-7D4E-A7D0-EFA431713723}" destId="{3B5A579C-C2F8-A247-B2DA-529658A22018}" srcOrd="6" destOrd="0" presId="urn:microsoft.com/office/officeart/2016/7/layout/BasicLinearProcessNumbered"/>
    <dgm:cxn modelId="{845D262D-401F-8F44-9F3A-C773994D50D6}" type="presParOf" srcId="{3B5A579C-C2F8-A247-B2DA-529658A22018}" destId="{62E4526A-B802-9F4C-BE22-9B3C34F2742A}" srcOrd="0" destOrd="0" presId="urn:microsoft.com/office/officeart/2016/7/layout/BasicLinearProcessNumbered"/>
    <dgm:cxn modelId="{DD13D05C-9011-804F-BE76-592CD2D4612C}" type="presParOf" srcId="{3B5A579C-C2F8-A247-B2DA-529658A22018}" destId="{8A7E091C-CB52-3041-BBBE-A46460011726}" srcOrd="1" destOrd="0" presId="urn:microsoft.com/office/officeart/2016/7/layout/BasicLinearProcessNumbered"/>
    <dgm:cxn modelId="{755B10A3-5366-6447-8917-EAC8031F6CEE}" type="presParOf" srcId="{3B5A579C-C2F8-A247-B2DA-529658A22018}" destId="{C62DBCC9-A341-B346-8071-A37F4503C2A5}" srcOrd="2" destOrd="0" presId="urn:microsoft.com/office/officeart/2016/7/layout/BasicLinearProcessNumbered"/>
    <dgm:cxn modelId="{E422DD12-D541-9840-BE56-741EF04A2B4A}" type="presParOf" srcId="{3B5A579C-C2F8-A247-B2DA-529658A22018}" destId="{D737F56B-5A35-B545-A8FB-5BD8EAEA296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BFCBD8-95D2-4C34-BB80-B2B463D3B17A}"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95B2102-055E-4A62-9606-13318F0F0971}">
      <dgm:prSet/>
      <dgm:spPr/>
      <dgm:t>
        <a:bodyPr/>
        <a:lstStyle/>
        <a:p>
          <a:r>
            <a:rPr lang="en-US"/>
            <a:t>Occurs due to increase bacterial burden </a:t>
          </a:r>
        </a:p>
      </dgm:t>
    </dgm:pt>
    <dgm:pt modelId="{2DB2B4B6-486D-4D63-94A7-129D74A1FECA}" type="parTrans" cxnId="{CEB47E21-9E29-4FFA-8AC0-598602B648BF}">
      <dgm:prSet/>
      <dgm:spPr/>
      <dgm:t>
        <a:bodyPr/>
        <a:lstStyle/>
        <a:p>
          <a:endParaRPr lang="en-US"/>
        </a:p>
      </dgm:t>
    </dgm:pt>
    <dgm:pt modelId="{E4374481-D12F-42F3-B2AF-78B4BF6CE9F4}" type="sibTrans" cxnId="{CEB47E21-9E29-4FFA-8AC0-598602B648BF}">
      <dgm:prSet/>
      <dgm:spPr/>
      <dgm:t>
        <a:bodyPr/>
        <a:lstStyle/>
        <a:p>
          <a:endParaRPr lang="en-US"/>
        </a:p>
      </dgm:t>
    </dgm:pt>
    <dgm:pt modelId="{A225B337-5C28-4294-ADA1-2E3EED6D71B8}">
      <dgm:prSet/>
      <dgm:spPr/>
      <dgm:t>
        <a:bodyPr/>
        <a:lstStyle/>
        <a:p>
          <a:r>
            <a:rPr lang="en-US"/>
            <a:t>Treatment consist of topical metronidazole, metronidazole soaks, and activated charcoal dressing </a:t>
          </a:r>
        </a:p>
      </dgm:t>
    </dgm:pt>
    <dgm:pt modelId="{71CFB69B-1C0C-412C-BE86-747A38BC88CA}" type="parTrans" cxnId="{0ED3AA5C-534D-45BC-83D3-EE41D89A878C}">
      <dgm:prSet/>
      <dgm:spPr/>
      <dgm:t>
        <a:bodyPr/>
        <a:lstStyle/>
        <a:p>
          <a:endParaRPr lang="en-US"/>
        </a:p>
      </dgm:t>
    </dgm:pt>
    <dgm:pt modelId="{89113EBD-9F1A-43E3-B9D1-DA2D5B6E7C5D}" type="sibTrans" cxnId="{0ED3AA5C-534D-45BC-83D3-EE41D89A878C}">
      <dgm:prSet/>
      <dgm:spPr/>
      <dgm:t>
        <a:bodyPr/>
        <a:lstStyle/>
        <a:p>
          <a:endParaRPr lang="en-US"/>
        </a:p>
      </dgm:t>
    </dgm:pt>
    <dgm:pt modelId="{B3296FCE-E929-AC4A-801C-AB31BA129440}" type="pres">
      <dgm:prSet presAssocID="{59BFCBD8-95D2-4C34-BB80-B2B463D3B17A}" presName="outerComposite" presStyleCnt="0">
        <dgm:presLayoutVars>
          <dgm:chMax val="5"/>
          <dgm:dir/>
          <dgm:resizeHandles val="exact"/>
        </dgm:presLayoutVars>
      </dgm:prSet>
      <dgm:spPr/>
    </dgm:pt>
    <dgm:pt modelId="{BD68C2C6-F815-5A45-A03F-FA552A41AD4C}" type="pres">
      <dgm:prSet presAssocID="{59BFCBD8-95D2-4C34-BB80-B2B463D3B17A}" presName="dummyMaxCanvas" presStyleCnt="0">
        <dgm:presLayoutVars/>
      </dgm:prSet>
      <dgm:spPr/>
    </dgm:pt>
    <dgm:pt modelId="{3D869E81-E9B2-DF4B-9392-92EB0A430C31}" type="pres">
      <dgm:prSet presAssocID="{59BFCBD8-95D2-4C34-BB80-B2B463D3B17A}" presName="TwoNodes_1" presStyleLbl="node1" presStyleIdx="0" presStyleCnt="2">
        <dgm:presLayoutVars>
          <dgm:bulletEnabled val="1"/>
        </dgm:presLayoutVars>
      </dgm:prSet>
      <dgm:spPr/>
    </dgm:pt>
    <dgm:pt modelId="{3E3F9E07-1AD1-4E49-B3A2-D94C1A9455EC}" type="pres">
      <dgm:prSet presAssocID="{59BFCBD8-95D2-4C34-BB80-B2B463D3B17A}" presName="TwoNodes_2" presStyleLbl="node1" presStyleIdx="1" presStyleCnt="2">
        <dgm:presLayoutVars>
          <dgm:bulletEnabled val="1"/>
        </dgm:presLayoutVars>
      </dgm:prSet>
      <dgm:spPr/>
    </dgm:pt>
    <dgm:pt modelId="{9FFEDC4F-3363-2847-A900-0E56C6D3F114}" type="pres">
      <dgm:prSet presAssocID="{59BFCBD8-95D2-4C34-BB80-B2B463D3B17A}" presName="TwoConn_1-2" presStyleLbl="fgAccFollowNode1" presStyleIdx="0" presStyleCnt="1">
        <dgm:presLayoutVars>
          <dgm:bulletEnabled val="1"/>
        </dgm:presLayoutVars>
      </dgm:prSet>
      <dgm:spPr/>
    </dgm:pt>
    <dgm:pt modelId="{0E76F140-05E0-454B-9228-5EF95A37AB4B}" type="pres">
      <dgm:prSet presAssocID="{59BFCBD8-95D2-4C34-BB80-B2B463D3B17A}" presName="TwoNodes_1_text" presStyleLbl="node1" presStyleIdx="1" presStyleCnt="2">
        <dgm:presLayoutVars>
          <dgm:bulletEnabled val="1"/>
        </dgm:presLayoutVars>
      </dgm:prSet>
      <dgm:spPr/>
    </dgm:pt>
    <dgm:pt modelId="{32367C4E-F9C3-7245-B427-E27A332A91AE}" type="pres">
      <dgm:prSet presAssocID="{59BFCBD8-95D2-4C34-BB80-B2B463D3B17A}" presName="TwoNodes_2_text" presStyleLbl="node1" presStyleIdx="1" presStyleCnt="2">
        <dgm:presLayoutVars>
          <dgm:bulletEnabled val="1"/>
        </dgm:presLayoutVars>
      </dgm:prSet>
      <dgm:spPr/>
    </dgm:pt>
  </dgm:ptLst>
  <dgm:cxnLst>
    <dgm:cxn modelId="{755E850B-1FDA-6049-A1A4-23088D205822}" type="presOf" srcId="{E4374481-D12F-42F3-B2AF-78B4BF6CE9F4}" destId="{9FFEDC4F-3363-2847-A900-0E56C6D3F114}" srcOrd="0" destOrd="0" presId="urn:microsoft.com/office/officeart/2005/8/layout/vProcess5"/>
    <dgm:cxn modelId="{CEB47E21-9E29-4FFA-8AC0-598602B648BF}" srcId="{59BFCBD8-95D2-4C34-BB80-B2B463D3B17A}" destId="{295B2102-055E-4A62-9606-13318F0F0971}" srcOrd="0" destOrd="0" parTransId="{2DB2B4B6-486D-4D63-94A7-129D74A1FECA}" sibTransId="{E4374481-D12F-42F3-B2AF-78B4BF6CE9F4}"/>
    <dgm:cxn modelId="{2BD37B52-34F2-EF47-B07F-48F75E567E2E}" type="presOf" srcId="{295B2102-055E-4A62-9606-13318F0F0971}" destId="{3D869E81-E9B2-DF4B-9392-92EB0A430C31}" srcOrd="0" destOrd="0" presId="urn:microsoft.com/office/officeart/2005/8/layout/vProcess5"/>
    <dgm:cxn modelId="{0ED3AA5C-534D-45BC-83D3-EE41D89A878C}" srcId="{59BFCBD8-95D2-4C34-BB80-B2B463D3B17A}" destId="{A225B337-5C28-4294-ADA1-2E3EED6D71B8}" srcOrd="1" destOrd="0" parTransId="{71CFB69B-1C0C-412C-BE86-747A38BC88CA}" sibTransId="{89113EBD-9F1A-43E3-B9D1-DA2D5B6E7C5D}"/>
    <dgm:cxn modelId="{16BBC868-3728-9844-A2AF-5DBDA9487253}" type="presOf" srcId="{295B2102-055E-4A62-9606-13318F0F0971}" destId="{0E76F140-05E0-454B-9228-5EF95A37AB4B}" srcOrd="1" destOrd="0" presId="urn:microsoft.com/office/officeart/2005/8/layout/vProcess5"/>
    <dgm:cxn modelId="{085C9C82-39AA-4E47-92B6-9CA2D494F2F9}" type="presOf" srcId="{59BFCBD8-95D2-4C34-BB80-B2B463D3B17A}" destId="{B3296FCE-E929-AC4A-801C-AB31BA129440}" srcOrd="0" destOrd="0" presId="urn:microsoft.com/office/officeart/2005/8/layout/vProcess5"/>
    <dgm:cxn modelId="{555BDC94-373F-9E43-8C5E-B99E813648C4}" type="presOf" srcId="{A225B337-5C28-4294-ADA1-2E3EED6D71B8}" destId="{3E3F9E07-1AD1-4E49-B3A2-D94C1A9455EC}" srcOrd="0" destOrd="0" presId="urn:microsoft.com/office/officeart/2005/8/layout/vProcess5"/>
    <dgm:cxn modelId="{B6D393F3-6634-A74A-BC3C-21C72278437A}" type="presOf" srcId="{A225B337-5C28-4294-ADA1-2E3EED6D71B8}" destId="{32367C4E-F9C3-7245-B427-E27A332A91AE}" srcOrd="1" destOrd="0" presId="urn:microsoft.com/office/officeart/2005/8/layout/vProcess5"/>
    <dgm:cxn modelId="{F78EA5C9-CB47-CB4A-BC37-EF27032D776A}" type="presParOf" srcId="{B3296FCE-E929-AC4A-801C-AB31BA129440}" destId="{BD68C2C6-F815-5A45-A03F-FA552A41AD4C}" srcOrd="0" destOrd="0" presId="urn:microsoft.com/office/officeart/2005/8/layout/vProcess5"/>
    <dgm:cxn modelId="{71288FF9-77FF-E34F-AEE0-7EDF36023695}" type="presParOf" srcId="{B3296FCE-E929-AC4A-801C-AB31BA129440}" destId="{3D869E81-E9B2-DF4B-9392-92EB0A430C31}" srcOrd="1" destOrd="0" presId="urn:microsoft.com/office/officeart/2005/8/layout/vProcess5"/>
    <dgm:cxn modelId="{1E2FF6C0-8F4B-804C-9FF2-5B2E0E93DB07}" type="presParOf" srcId="{B3296FCE-E929-AC4A-801C-AB31BA129440}" destId="{3E3F9E07-1AD1-4E49-B3A2-D94C1A9455EC}" srcOrd="2" destOrd="0" presId="urn:microsoft.com/office/officeart/2005/8/layout/vProcess5"/>
    <dgm:cxn modelId="{6CB66D97-D148-EC46-882A-F8346748326A}" type="presParOf" srcId="{B3296FCE-E929-AC4A-801C-AB31BA129440}" destId="{9FFEDC4F-3363-2847-A900-0E56C6D3F114}" srcOrd="3" destOrd="0" presId="urn:microsoft.com/office/officeart/2005/8/layout/vProcess5"/>
    <dgm:cxn modelId="{642AD0DE-5919-EB48-A991-82B7EF94A2B1}" type="presParOf" srcId="{B3296FCE-E929-AC4A-801C-AB31BA129440}" destId="{0E76F140-05E0-454B-9228-5EF95A37AB4B}" srcOrd="4" destOrd="0" presId="urn:microsoft.com/office/officeart/2005/8/layout/vProcess5"/>
    <dgm:cxn modelId="{EB630236-62D4-BA47-A0A5-08D59161963D}" type="presParOf" srcId="{B3296FCE-E929-AC4A-801C-AB31BA129440}" destId="{32367C4E-F9C3-7245-B427-E27A332A91AE}"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9DD8F3-EFF4-4FFB-B96B-006F26198B69}"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010AF393-0037-434D-81A6-704275A943D0}">
      <dgm:prSet/>
      <dgm:spPr/>
      <dgm:t>
        <a:bodyPr/>
        <a:lstStyle/>
        <a:p>
          <a:r>
            <a:rPr lang="en-US"/>
            <a:t>Are the consequences of altered mesothelial and/or endothelial permeability results from a cytokine-mediated inflammatory response </a:t>
          </a:r>
        </a:p>
      </dgm:t>
    </dgm:pt>
    <dgm:pt modelId="{477F12BB-E3AC-4788-9354-E42148A13B5B}" type="parTrans" cxnId="{A2E63E4E-64C6-44FC-8FC4-3DA5E65D7E43}">
      <dgm:prSet/>
      <dgm:spPr/>
      <dgm:t>
        <a:bodyPr/>
        <a:lstStyle/>
        <a:p>
          <a:endParaRPr lang="en-US"/>
        </a:p>
      </dgm:t>
    </dgm:pt>
    <dgm:pt modelId="{0D62A4DB-1E45-40CE-9506-B388D3402993}" type="sibTrans" cxnId="{A2E63E4E-64C6-44FC-8FC4-3DA5E65D7E43}">
      <dgm:prSet/>
      <dgm:spPr/>
      <dgm:t>
        <a:bodyPr/>
        <a:lstStyle/>
        <a:p>
          <a:endParaRPr lang="en-US"/>
        </a:p>
      </dgm:t>
    </dgm:pt>
    <dgm:pt modelId="{C6D09B4F-CFFF-42B1-88DD-A93C9E80B7D5}">
      <dgm:prSet/>
      <dgm:spPr/>
      <dgm:t>
        <a:bodyPr/>
        <a:lstStyle/>
        <a:p>
          <a:r>
            <a:rPr lang="en-US"/>
            <a:t>Treatment with compression bandages, dressing, and surgery </a:t>
          </a:r>
        </a:p>
      </dgm:t>
    </dgm:pt>
    <dgm:pt modelId="{7595116F-33D0-447F-8492-6299B386A2CA}" type="parTrans" cxnId="{8D36A418-D1BE-47B7-B6B7-BE6C160C22E5}">
      <dgm:prSet/>
      <dgm:spPr/>
      <dgm:t>
        <a:bodyPr/>
        <a:lstStyle/>
        <a:p>
          <a:endParaRPr lang="en-US"/>
        </a:p>
      </dgm:t>
    </dgm:pt>
    <dgm:pt modelId="{9A9FB28F-9673-494E-BD78-0C533982FD7B}" type="sibTrans" cxnId="{8D36A418-D1BE-47B7-B6B7-BE6C160C22E5}">
      <dgm:prSet/>
      <dgm:spPr/>
      <dgm:t>
        <a:bodyPr/>
        <a:lstStyle/>
        <a:p>
          <a:endParaRPr lang="en-US"/>
        </a:p>
      </dgm:t>
    </dgm:pt>
    <dgm:pt modelId="{55F32B16-DA56-F240-A28A-E4F992AA3E5F}" type="pres">
      <dgm:prSet presAssocID="{669DD8F3-EFF4-4FFB-B96B-006F26198B69}" presName="hierChild1" presStyleCnt="0">
        <dgm:presLayoutVars>
          <dgm:chPref val="1"/>
          <dgm:dir/>
          <dgm:animOne val="branch"/>
          <dgm:animLvl val="lvl"/>
          <dgm:resizeHandles/>
        </dgm:presLayoutVars>
      </dgm:prSet>
      <dgm:spPr/>
    </dgm:pt>
    <dgm:pt modelId="{CC0472A0-3DB0-E64A-AF1D-219775081D8D}" type="pres">
      <dgm:prSet presAssocID="{010AF393-0037-434D-81A6-704275A943D0}" presName="hierRoot1" presStyleCnt="0"/>
      <dgm:spPr/>
    </dgm:pt>
    <dgm:pt modelId="{463D2EC8-C29D-E447-B080-DACB212F13A6}" type="pres">
      <dgm:prSet presAssocID="{010AF393-0037-434D-81A6-704275A943D0}" presName="composite" presStyleCnt="0"/>
      <dgm:spPr/>
    </dgm:pt>
    <dgm:pt modelId="{45FE984D-946F-C148-8CC3-0B2B5F3E69C3}" type="pres">
      <dgm:prSet presAssocID="{010AF393-0037-434D-81A6-704275A943D0}" presName="background" presStyleLbl="node0" presStyleIdx="0" presStyleCnt="2"/>
      <dgm:spPr/>
    </dgm:pt>
    <dgm:pt modelId="{3647BB36-2432-5F41-B534-C19B28D2B6D5}" type="pres">
      <dgm:prSet presAssocID="{010AF393-0037-434D-81A6-704275A943D0}" presName="text" presStyleLbl="fgAcc0" presStyleIdx="0" presStyleCnt="2">
        <dgm:presLayoutVars>
          <dgm:chPref val="3"/>
        </dgm:presLayoutVars>
      </dgm:prSet>
      <dgm:spPr/>
    </dgm:pt>
    <dgm:pt modelId="{DD32BE0D-DFD8-F042-807B-BBBF1056D19B}" type="pres">
      <dgm:prSet presAssocID="{010AF393-0037-434D-81A6-704275A943D0}" presName="hierChild2" presStyleCnt="0"/>
      <dgm:spPr/>
    </dgm:pt>
    <dgm:pt modelId="{D4868067-6D6E-6745-ADB9-980A8FAD5C65}" type="pres">
      <dgm:prSet presAssocID="{C6D09B4F-CFFF-42B1-88DD-A93C9E80B7D5}" presName="hierRoot1" presStyleCnt="0"/>
      <dgm:spPr/>
    </dgm:pt>
    <dgm:pt modelId="{CE40CF59-B036-BC42-9DDD-6819D1951A7C}" type="pres">
      <dgm:prSet presAssocID="{C6D09B4F-CFFF-42B1-88DD-A93C9E80B7D5}" presName="composite" presStyleCnt="0"/>
      <dgm:spPr/>
    </dgm:pt>
    <dgm:pt modelId="{E730972F-C151-F94F-A37D-5153DF2E6AAA}" type="pres">
      <dgm:prSet presAssocID="{C6D09B4F-CFFF-42B1-88DD-A93C9E80B7D5}" presName="background" presStyleLbl="node0" presStyleIdx="1" presStyleCnt="2"/>
      <dgm:spPr/>
    </dgm:pt>
    <dgm:pt modelId="{EF693D85-627B-7246-AE2D-CF2141B79791}" type="pres">
      <dgm:prSet presAssocID="{C6D09B4F-CFFF-42B1-88DD-A93C9E80B7D5}" presName="text" presStyleLbl="fgAcc0" presStyleIdx="1" presStyleCnt="2">
        <dgm:presLayoutVars>
          <dgm:chPref val="3"/>
        </dgm:presLayoutVars>
      </dgm:prSet>
      <dgm:spPr/>
    </dgm:pt>
    <dgm:pt modelId="{76ADE202-2FE3-7346-B343-0E4D0EC0F824}" type="pres">
      <dgm:prSet presAssocID="{C6D09B4F-CFFF-42B1-88DD-A93C9E80B7D5}" presName="hierChild2" presStyleCnt="0"/>
      <dgm:spPr/>
    </dgm:pt>
  </dgm:ptLst>
  <dgm:cxnLst>
    <dgm:cxn modelId="{07FE2310-0F56-BE4F-BDC0-84CF03FB7415}" type="presOf" srcId="{010AF393-0037-434D-81A6-704275A943D0}" destId="{3647BB36-2432-5F41-B534-C19B28D2B6D5}" srcOrd="0" destOrd="0" presId="urn:microsoft.com/office/officeart/2005/8/layout/hierarchy1"/>
    <dgm:cxn modelId="{8D36A418-D1BE-47B7-B6B7-BE6C160C22E5}" srcId="{669DD8F3-EFF4-4FFB-B96B-006F26198B69}" destId="{C6D09B4F-CFFF-42B1-88DD-A93C9E80B7D5}" srcOrd="1" destOrd="0" parTransId="{7595116F-33D0-447F-8492-6299B386A2CA}" sibTransId="{9A9FB28F-9673-494E-BD78-0C533982FD7B}"/>
    <dgm:cxn modelId="{A2E63E4E-64C6-44FC-8FC4-3DA5E65D7E43}" srcId="{669DD8F3-EFF4-4FFB-B96B-006F26198B69}" destId="{010AF393-0037-434D-81A6-704275A943D0}" srcOrd="0" destOrd="0" parTransId="{477F12BB-E3AC-4788-9354-E42148A13B5B}" sibTransId="{0D62A4DB-1E45-40CE-9506-B388D3402993}"/>
    <dgm:cxn modelId="{916AAB7C-8DFE-DA4F-989D-259FD5AB9F24}" type="presOf" srcId="{669DD8F3-EFF4-4FFB-B96B-006F26198B69}" destId="{55F32B16-DA56-F240-A28A-E4F992AA3E5F}" srcOrd="0" destOrd="0" presId="urn:microsoft.com/office/officeart/2005/8/layout/hierarchy1"/>
    <dgm:cxn modelId="{7FB1BDAE-1F01-6B4F-8DBE-3242C39709D0}" type="presOf" srcId="{C6D09B4F-CFFF-42B1-88DD-A93C9E80B7D5}" destId="{EF693D85-627B-7246-AE2D-CF2141B79791}" srcOrd="0" destOrd="0" presId="urn:microsoft.com/office/officeart/2005/8/layout/hierarchy1"/>
    <dgm:cxn modelId="{5463F270-4BCF-2144-89D6-5C544E558F60}" type="presParOf" srcId="{55F32B16-DA56-F240-A28A-E4F992AA3E5F}" destId="{CC0472A0-3DB0-E64A-AF1D-219775081D8D}" srcOrd="0" destOrd="0" presId="urn:microsoft.com/office/officeart/2005/8/layout/hierarchy1"/>
    <dgm:cxn modelId="{2CE27F38-DF57-4D46-A2C6-787480B036B0}" type="presParOf" srcId="{CC0472A0-3DB0-E64A-AF1D-219775081D8D}" destId="{463D2EC8-C29D-E447-B080-DACB212F13A6}" srcOrd="0" destOrd="0" presId="urn:microsoft.com/office/officeart/2005/8/layout/hierarchy1"/>
    <dgm:cxn modelId="{795A339A-2A49-D14B-9EB2-D331B6741940}" type="presParOf" srcId="{463D2EC8-C29D-E447-B080-DACB212F13A6}" destId="{45FE984D-946F-C148-8CC3-0B2B5F3E69C3}" srcOrd="0" destOrd="0" presId="urn:microsoft.com/office/officeart/2005/8/layout/hierarchy1"/>
    <dgm:cxn modelId="{8EAD1422-0B50-1D4C-9B88-CBF84A2FD8AB}" type="presParOf" srcId="{463D2EC8-C29D-E447-B080-DACB212F13A6}" destId="{3647BB36-2432-5F41-B534-C19B28D2B6D5}" srcOrd="1" destOrd="0" presId="urn:microsoft.com/office/officeart/2005/8/layout/hierarchy1"/>
    <dgm:cxn modelId="{DFF73C2D-EB58-5B41-8DF1-1B5ECD5ABBFF}" type="presParOf" srcId="{CC0472A0-3DB0-E64A-AF1D-219775081D8D}" destId="{DD32BE0D-DFD8-F042-807B-BBBF1056D19B}" srcOrd="1" destOrd="0" presId="urn:microsoft.com/office/officeart/2005/8/layout/hierarchy1"/>
    <dgm:cxn modelId="{2AD05060-94F1-9C4D-8230-65D00009AD4D}" type="presParOf" srcId="{55F32B16-DA56-F240-A28A-E4F992AA3E5F}" destId="{D4868067-6D6E-6745-ADB9-980A8FAD5C65}" srcOrd="1" destOrd="0" presId="urn:microsoft.com/office/officeart/2005/8/layout/hierarchy1"/>
    <dgm:cxn modelId="{3959A4F2-1350-D34D-88D3-3D69B2315C0D}" type="presParOf" srcId="{D4868067-6D6E-6745-ADB9-980A8FAD5C65}" destId="{CE40CF59-B036-BC42-9DDD-6819D1951A7C}" srcOrd="0" destOrd="0" presId="urn:microsoft.com/office/officeart/2005/8/layout/hierarchy1"/>
    <dgm:cxn modelId="{E9591726-5C83-2A41-85E8-D6C3F516ADA7}" type="presParOf" srcId="{CE40CF59-B036-BC42-9DDD-6819D1951A7C}" destId="{E730972F-C151-F94F-A37D-5153DF2E6AAA}" srcOrd="0" destOrd="0" presId="urn:microsoft.com/office/officeart/2005/8/layout/hierarchy1"/>
    <dgm:cxn modelId="{F5F339EE-B659-3845-82C8-8D22B47D32CB}" type="presParOf" srcId="{CE40CF59-B036-BC42-9DDD-6819D1951A7C}" destId="{EF693D85-627B-7246-AE2D-CF2141B79791}" srcOrd="1" destOrd="0" presId="urn:microsoft.com/office/officeart/2005/8/layout/hierarchy1"/>
    <dgm:cxn modelId="{8C81374C-CA30-A14B-AE26-435F7F10D340}" type="presParOf" srcId="{D4868067-6D6E-6745-ADB9-980A8FAD5C65}" destId="{76ADE202-2FE3-7346-B343-0E4D0EC0F82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ED6BA-AF23-A147-84A8-B005D0E0152E}">
      <dsp:nvSpPr>
        <dsp:cNvPr id="0" name=""/>
        <dsp:cNvSpPr/>
      </dsp:nvSpPr>
      <dsp:spPr>
        <a:xfrm>
          <a:off x="3080" y="464830"/>
          <a:ext cx="2444055" cy="342167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55700">
            <a:lnSpc>
              <a:spcPct val="90000"/>
            </a:lnSpc>
            <a:spcBef>
              <a:spcPct val="0"/>
            </a:spcBef>
            <a:spcAft>
              <a:spcPct val="35000"/>
            </a:spcAft>
            <a:buNone/>
          </a:pPr>
          <a:r>
            <a:rPr lang="en-US" sz="2600" kern="1200"/>
            <a:t>Minimize trauma</a:t>
          </a:r>
        </a:p>
      </dsp:txBody>
      <dsp:txXfrm>
        <a:off x="3080" y="1765067"/>
        <a:ext cx="2444055" cy="2053006"/>
      </dsp:txXfrm>
    </dsp:sp>
    <dsp:sp modelId="{F0D8C4D0-E22B-2247-B366-AFC7CBF48014}">
      <dsp:nvSpPr>
        <dsp:cNvPr id="0" name=""/>
        <dsp:cNvSpPr/>
      </dsp:nvSpPr>
      <dsp:spPr>
        <a:xfrm>
          <a:off x="711856" y="806997"/>
          <a:ext cx="1026503" cy="102650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957325"/>
        <a:ext cx="725847" cy="725847"/>
      </dsp:txXfrm>
    </dsp:sp>
    <dsp:sp modelId="{E8232ECB-BBA2-5848-8A9C-B4F58B60B0FC}">
      <dsp:nvSpPr>
        <dsp:cNvPr id="0" name=""/>
        <dsp:cNvSpPr/>
      </dsp:nvSpPr>
      <dsp:spPr>
        <a:xfrm>
          <a:off x="3080" y="3886435"/>
          <a:ext cx="2444055"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26624-223B-7C40-BA2A-D549027C8322}">
      <dsp:nvSpPr>
        <dsp:cNvPr id="0" name=""/>
        <dsp:cNvSpPr/>
      </dsp:nvSpPr>
      <dsp:spPr>
        <a:xfrm>
          <a:off x="2691541" y="464830"/>
          <a:ext cx="2444055" cy="342167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55700">
            <a:lnSpc>
              <a:spcPct val="90000"/>
            </a:lnSpc>
            <a:spcBef>
              <a:spcPct val="0"/>
            </a:spcBef>
            <a:spcAft>
              <a:spcPct val="35000"/>
            </a:spcAft>
            <a:buNone/>
          </a:pPr>
          <a:r>
            <a:rPr lang="en-US" sz="2600" kern="1200"/>
            <a:t>Control odor </a:t>
          </a:r>
        </a:p>
      </dsp:txBody>
      <dsp:txXfrm>
        <a:off x="2691541" y="1765067"/>
        <a:ext cx="2444055" cy="2053006"/>
      </dsp:txXfrm>
    </dsp:sp>
    <dsp:sp modelId="{79AEEAFE-3C74-2948-9092-D86E182447E6}">
      <dsp:nvSpPr>
        <dsp:cNvPr id="0" name=""/>
        <dsp:cNvSpPr/>
      </dsp:nvSpPr>
      <dsp:spPr>
        <a:xfrm>
          <a:off x="3400317" y="806997"/>
          <a:ext cx="1026503" cy="102650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957325"/>
        <a:ext cx="725847" cy="725847"/>
      </dsp:txXfrm>
    </dsp:sp>
    <dsp:sp modelId="{0B08F5F2-6E22-A14E-8535-3351B9C39D86}">
      <dsp:nvSpPr>
        <dsp:cNvPr id="0" name=""/>
        <dsp:cNvSpPr/>
      </dsp:nvSpPr>
      <dsp:spPr>
        <a:xfrm>
          <a:off x="2691541" y="3886435"/>
          <a:ext cx="2444055"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D1CE0E-EDFE-864A-99A5-9A4B51027A31}">
      <dsp:nvSpPr>
        <dsp:cNvPr id="0" name=""/>
        <dsp:cNvSpPr/>
      </dsp:nvSpPr>
      <dsp:spPr>
        <a:xfrm>
          <a:off x="5380002" y="464830"/>
          <a:ext cx="2444055" cy="342167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55700">
            <a:lnSpc>
              <a:spcPct val="90000"/>
            </a:lnSpc>
            <a:spcBef>
              <a:spcPct val="0"/>
            </a:spcBef>
            <a:spcAft>
              <a:spcPct val="35000"/>
            </a:spcAft>
            <a:buNone/>
          </a:pPr>
          <a:r>
            <a:rPr lang="en-US" sz="2600" kern="1200"/>
            <a:t>Manage excess exudates </a:t>
          </a:r>
        </a:p>
      </dsp:txBody>
      <dsp:txXfrm>
        <a:off x="5380002" y="1765067"/>
        <a:ext cx="2444055" cy="2053006"/>
      </dsp:txXfrm>
    </dsp:sp>
    <dsp:sp modelId="{95276640-D49A-7A43-9AD2-5350D847AAB7}">
      <dsp:nvSpPr>
        <dsp:cNvPr id="0" name=""/>
        <dsp:cNvSpPr/>
      </dsp:nvSpPr>
      <dsp:spPr>
        <a:xfrm>
          <a:off x="6088778" y="806997"/>
          <a:ext cx="1026503" cy="102650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957325"/>
        <a:ext cx="725847" cy="725847"/>
      </dsp:txXfrm>
    </dsp:sp>
    <dsp:sp modelId="{22F5070F-E13A-5149-AC26-379720560E46}">
      <dsp:nvSpPr>
        <dsp:cNvPr id="0" name=""/>
        <dsp:cNvSpPr/>
      </dsp:nvSpPr>
      <dsp:spPr>
        <a:xfrm>
          <a:off x="5380002" y="3886435"/>
          <a:ext cx="2444055"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4526A-B802-9F4C-BE22-9B3C34F2742A}">
      <dsp:nvSpPr>
        <dsp:cNvPr id="0" name=""/>
        <dsp:cNvSpPr/>
      </dsp:nvSpPr>
      <dsp:spPr>
        <a:xfrm>
          <a:off x="8068463" y="464830"/>
          <a:ext cx="2444055" cy="342167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55700">
            <a:lnSpc>
              <a:spcPct val="90000"/>
            </a:lnSpc>
            <a:spcBef>
              <a:spcPct val="0"/>
            </a:spcBef>
            <a:spcAft>
              <a:spcPct val="35000"/>
            </a:spcAft>
            <a:buNone/>
          </a:pPr>
          <a:r>
            <a:rPr lang="en-US" sz="2600" kern="1200"/>
            <a:t>Prevent deterioration and infection </a:t>
          </a:r>
        </a:p>
      </dsp:txBody>
      <dsp:txXfrm>
        <a:off x="8068463" y="1765067"/>
        <a:ext cx="2444055" cy="2053006"/>
      </dsp:txXfrm>
    </dsp:sp>
    <dsp:sp modelId="{8A7E091C-CB52-3041-BBBE-A46460011726}">
      <dsp:nvSpPr>
        <dsp:cNvPr id="0" name=""/>
        <dsp:cNvSpPr/>
      </dsp:nvSpPr>
      <dsp:spPr>
        <a:xfrm>
          <a:off x="8777239" y="806997"/>
          <a:ext cx="1026503" cy="102650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957325"/>
        <a:ext cx="725847" cy="725847"/>
      </dsp:txXfrm>
    </dsp:sp>
    <dsp:sp modelId="{C62DBCC9-A341-B346-8071-A37F4503C2A5}">
      <dsp:nvSpPr>
        <dsp:cNvPr id="0" name=""/>
        <dsp:cNvSpPr/>
      </dsp:nvSpPr>
      <dsp:spPr>
        <a:xfrm>
          <a:off x="8068463" y="3886435"/>
          <a:ext cx="2444055"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69E81-E9B2-DF4B-9392-92EB0A430C31}">
      <dsp:nvSpPr>
        <dsp:cNvPr id="0" name=""/>
        <dsp:cNvSpPr/>
      </dsp:nvSpPr>
      <dsp:spPr>
        <a:xfrm>
          <a:off x="0" y="0"/>
          <a:ext cx="8938260" cy="19581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Occurs due to increase bacterial burden </a:t>
          </a:r>
        </a:p>
      </dsp:txBody>
      <dsp:txXfrm>
        <a:off x="57351" y="57351"/>
        <a:ext cx="6914408" cy="1843400"/>
      </dsp:txXfrm>
    </dsp:sp>
    <dsp:sp modelId="{3E3F9E07-1AD1-4E49-B3A2-D94C1A9455EC}">
      <dsp:nvSpPr>
        <dsp:cNvPr id="0" name=""/>
        <dsp:cNvSpPr/>
      </dsp:nvSpPr>
      <dsp:spPr>
        <a:xfrm>
          <a:off x="1577339" y="2393235"/>
          <a:ext cx="8938260" cy="19581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Treatment consist of topical metronidazole, metronidazole soaks, and activated charcoal dressing </a:t>
          </a:r>
        </a:p>
      </dsp:txBody>
      <dsp:txXfrm>
        <a:off x="1634690" y="2450586"/>
        <a:ext cx="5973451" cy="1843400"/>
      </dsp:txXfrm>
    </dsp:sp>
    <dsp:sp modelId="{9FFEDC4F-3363-2847-A900-0E56C6D3F114}">
      <dsp:nvSpPr>
        <dsp:cNvPr id="0" name=""/>
        <dsp:cNvSpPr/>
      </dsp:nvSpPr>
      <dsp:spPr>
        <a:xfrm>
          <a:off x="7665493" y="1539285"/>
          <a:ext cx="1272766" cy="127276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E984D-946F-C148-8CC3-0B2B5F3E69C3}">
      <dsp:nvSpPr>
        <dsp:cNvPr id="0" name=""/>
        <dsp:cNvSpPr/>
      </dsp:nvSpPr>
      <dsp:spPr>
        <a:xfrm>
          <a:off x="1283"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47BB36-2432-5F41-B534-C19B28D2B6D5}">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Are the consequences of altered mesothelial and/or endothelial permeability results from a cytokine-mediated inflammatory response </a:t>
          </a:r>
        </a:p>
      </dsp:txBody>
      <dsp:txXfrm>
        <a:off x="585701" y="1067340"/>
        <a:ext cx="4337991" cy="2693452"/>
      </dsp:txXfrm>
    </dsp:sp>
    <dsp:sp modelId="{E730972F-C151-F94F-A37D-5153DF2E6AAA}">
      <dsp:nvSpPr>
        <dsp:cNvPr id="0" name=""/>
        <dsp:cNvSpPr/>
      </dsp:nvSpPr>
      <dsp:spPr>
        <a:xfrm>
          <a:off x="5508110"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693D85-627B-7246-AE2D-CF2141B79791}">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Treatment with compression bandages, dressing, and surgery </a:t>
          </a:r>
        </a:p>
      </dsp:txBody>
      <dsp:txXfrm>
        <a:off x="6092527" y="1067340"/>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8A53A-17D9-40C7-A49F-1BA014953426}" type="datetimeFigureOut">
              <a:t>6/10/24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6C417-B8F0-45E3-89BC-B9F49558A676}" type="slidenum">
              <a:t>‹#›</a:t>
            </a:fld>
            <a:endParaRPr lang="en-US"/>
          </a:p>
        </p:txBody>
      </p:sp>
    </p:spTree>
    <p:extLst>
      <p:ext uri="{BB962C8B-B14F-4D97-AF65-F5344CB8AC3E}">
        <p14:creationId xmlns:p14="http://schemas.microsoft.com/office/powerpoint/2010/main" val="127398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ermnetnz.org/topics/skin-toxicity-of-chemotherapy-drug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4354501/#:~:text=Acute%20cardiovascular%20complications%20may%20occur,risk%20of%20late%20vascular%20morbidit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vitas.com/for-healthcare-professionals/making-the-rounds/2018/october/wound-care-in-hospice-setting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asox.com/blogs/viasox-blog/diabetic-foot-ulcer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ncbi.nlm.nih.gov/books/NBK537328/"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ampusontario.pressbooks.pub/casestudieshealthsciences/chapter/jacks-health-diabetic-foot-ulcer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medicine.medscape.com/article/1298345-overview?form=fpf#a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cmillan.org.uk/cancer-information-and-support/impacts-of-cancer/ulcerating-cancer-wound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hmpgloballearningnetwork.com/site/wmp/content/palliative-care-patients-external-malignant-tumo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https://www.vitas.com/for-healthcare-professionals/making-the-rounds/2018/october/wound-care-in-hospice-settings</a:t>
            </a:r>
          </a:p>
        </p:txBody>
      </p:sp>
      <p:sp>
        <p:nvSpPr>
          <p:cNvPr id="4" name="Slide Number Placeholder 3"/>
          <p:cNvSpPr>
            <a:spLocks noGrp="1"/>
          </p:cNvSpPr>
          <p:nvPr>
            <p:ph type="sldNum" sz="quarter" idx="5"/>
          </p:nvPr>
        </p:nvSpPr>
        <p:spPr/>
        <p:txBody>
          <a:bodyPr/>
          <a:lstStyle/>
          <a:p>
            <a:fld id="{2136C417-B8F0-45E3-89BC-B9F49558A676}" type="slidenum">
              <a:t>2</a:t>
            </a:fld>
            <a:endParaRPr lang="en-US"/>
          </a:p>
        </p:txBody>
      </p:sp>
    </p:spTree>
    <p:extLst>
      <p:ext uri="{BB962C8B-B14F-4D97-AF65-F5344CB8AC3E}">
        <p14:creationId xmlns:p14="http://schemas.microsoft.com/office/powerpoint/2010/main" val="255868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https://dermnetnz.org/topics/skin-toxicity-of-chemotherapy-drugs</a:t>
            </a:r>
            <a:endParaRPr lang="en-US" dirty="0"/>
          </a:p>
          <a:p>
            <a:r>
              <a:rPr lang="en-US" dirty="0"/>
              <a:t>https://www.researchgate.net/figure/Grades-of-acneiform-eruption-according-to-CTCAE-30_fig1_313686470</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r>
              <a:rPr lang="en-US" dirty="0">
                <a:ea typeface="Calibri" panose="020F0502020204030204"/>
                <a:cs typeface="Calibri" panose="020F0502020204030204"/>
              </a:rPr>
              <a:t>Mucositis (inflammation of the mucosal lining in the mouth and GI) = prevent with daily oral care. Treat with topical agents like </a:t>
            </a:r>
            <a:r>
              <a:rPr lang="en-US" dirty="0" err="1">
                <a:ea typeface="Calibri"/>
                <a:cs typeface="Calibri"/>
              </a:rPr>
              <a:t>diphenydramine</a:t>
            </a:r>
            <a:r>
              <a:rPr lang="en-US" dirty="0">
                <a:ea typeface="Calibri"/>
                <a:cs typeface="Calibri"/>
              </a:rPr>
              <a:t> and oral antacids. In severe cases, PO or IV opioids might be needed </a:t>
            </a:r>
          </a:p>
          <a:p>
            <a:r>
              <a:rPr lang="en-US" dirty="0">
                <a:ea typeface="Calibri"/>
                <a:cs typeface="Calibri"/>
              </a:rPr>
              <a:t>Photosensitivity = sunscreen and protective clothing </a:t>
            </a:r>
          </a:p>
          <a:p>
            <a:r>
              <a:rPr lang="en-US" dirty="0" err="1">
                <a:ea typeface="Calibri"/>
                <a:cs typeface="Calibri"/>
              </a:rPr>
              <a:t>Acneform</a:t>
            </a:r>
            <a:r>
              <a:rPr lang="en-US" dirty="0">
                <a:ea typeface="Calibri"/>
                <a:cs typeface="Calibri"/>
              </a:rPr>
              <a:t> = begins with facial erythema followed by papules (small bumps) then pustules (pus) - just like true acne without bacteria = treat with oral tetracyclines like doxycycline + topical antibiotics due to their anti-inflammatory response and not anti-bacterial</a:t>
            </a:r>
          </a:p>
          <a:p>
            <a:r>
              <a:rPr lang="en-US" dirty="0">
                <a:ea typeface="Calibri"/>
                <a:cs typeface="Calibri"/>
              </a:rPr>
              <a:t>Hyperpigmentation = in chemotherapy, most common drug Bleomycin, due to itching causing the drug to accumulate in a specific area = treat with anti-histamine </a:t>
            </a:r>
          </a:p>
          <a:p>
            <a:r>
              <a:rPr lang="en-US" dirty="0">
                <a:ea typeface="Calibri"/>
                <a:cs typeface="Calibri"/>
              </a:rPr>
              <a:t>Nail changes improve after stopping agent. Can be painful and need pain killers </a:t>
            </a:r>
          </a:p>
          <a:p>
            <a:r>
              <a:rPr lang="en-US" dirty="0">
                <a:ea typeface="Calibri"/>
                <a:cs typeface="Calibri"/>
              </a:rPr>
              <a:t>Vascular Injury = Vasculitis = STOP the agent and start Corticosteroids </a:t>
            </a:r>
            <a:endParaRPr lang="en-US" dirty="0"/>
          </a:p>
          <a:p>
            <a:r>
              <a:rPr lang="en-US" dirty="0">
                <a:ea typeface="Calibri"/>
                <a:cs typeface="Calibri"/>
              </a:rPr>
              <a:t>Alopecia = no treatment found to be effective (headband to be worn during chemotherapy sessions to decrease amount of drugs reaching the site)</a:t>
            </a:r>
          </a:p>
          <a:p>
            <a:endParaRPr lang="en-US" dirty="0">
              <a:ea typeface="Calibri"/>
              <a:cs typeface="Calibri"/>
            </a:endParaRPr>
          </a:p>
          <a:p>
            <a:r>
              <a:rPr lang="en-US" dirty="0">
                <a:ea typeface="Calibri"/>
                <a:cs typeface="Calibri"/>
              </a:rPr>
              <a:t>All improve with stopping the agent except vascular injury </a:t>
            </a:r>
          </a:p>
        </p:txBody>
      </p:sp>
      <p:sp>
        <p:nvSpPr>
          <p:cNvPr id="4" name="Slide Number Placeholder 3"/>
          <p:cNvSpPr>
            <a:spLocks noGrp="1"/>
          </p:cNvSpPr>
          <p:nvPr>
            <p:ph type="sldNum" sz="quarter" idx="5"/>
          </p:nvPr>
        </p:nvSpPr>
        <p:spPr/>
        <p:txBody>
          <a:bodyPr/>
          <a:lstStyle/>
          <a:p>
            <a:fld id="{2136C417-B8F0-45E3-89BC-B9F49558A676}" type="slidenum">
              <a:rPr lang="en-US"/>
              <a:t>22</a:t>
            </a:fld>
            <a:endParaRPr lang="en-US"/>
          </a:p>
        </p:txBody>
      </p:sp>
    </p:spTree>
    <p:extLst>
      <p:ext uri="{BB962C8B-B14F-4D97-AF65-F5344CB8AC3E}">
        <p14:creationId xmlns:p14="http://schemas.microsoft.com/office/powerpoint/2010/main" val="1599969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https://www.ncbi.nlm.nih.gov/pmc/articles/PMC4354501/#:~:text=Acute%20cardiovascular%20complications%20may%20occur,risk%20of%20late%20vascular%20morbidity</a:t>
            </a:r>
            <a:r>
              <a:rPr lang="en-US" dirty="0"/>
              <a:t>.</a:t>
            </a:r>
          </a:p>
          <a:p>
            <a:endParaRPr lang="en-US" dirty="0">
              <a:cs typeface="Calibri"/>
            </a:endParaRPr>
          </a:p>
          <a:p>
            <a:r>
              <a:rPr lang="en-US" dirty="0">
                <a:cs typeface="Calibri"/>
              </a:rPr>
              <a:t>A paper was published in 2015 – </a:t>
            </a:r>
            <a:r>
              <a:rPr lang="en-US" dirty="0"/>
              <a:t>called Real-time </a:t>
            </a:r>
            <a:r>
              <a:rPr lang="en-US" i="1" dirty="0"/>
              <a:t>In vivo</a:t>
            </a:r>
            <a:r>
              <a:rPr lang="en-US" dirty="0"/>
              <a:t> Imaging of Vessel Impairment. The study looked at the affect of certain chemotherapy on blood vessels. Two chemotherapy agents were used (</a:t>
            </a:r>
            <a:r>
              <a:rPr lang="en-US">
                <a:cs typeface="Calibri"/>
              </a:rPr>
              <a:t>Doxorubicin</a:t>
            </a:r>
            <a:r>
              <a:rPr lang="en-US" dirty="0">
                <a:cs typeface="Calibri"/>
              </a:rPr>
              <a:t> and Paclitaxel on blood vessels in </a:t>
            </a:r>
            <a:r>
              <a:rPr lang="en-US" err="1">
                <a:cs typeface="Calibri"/>
              </a:rPr>
              <a:t>mices</a:t>
            </a:r>
            <a:r>
              <a:rPr lang="en-US" dirty="0">
                <a:cs typeface="Calibri"/>
              </a:rPr>
              <a:t> over a period of time). Agents were administrated in vivo </a:t>
            </a:r>
          </a:p>
          <a:p>
            <a:endParaRPr lang="en-US" dirty="0">
              <a:cs typeface="Calibri"/>
            </a:endParaRPr>
          </a:p>
          <a:p>
            <a:r>
              <a:rPr lang="en-US" dirty="0"/>
              <a:t>platform of </a:t>
            </a:r>
            <a:r>
              <a:rPr lang="en-US" i="1" dirty="0"/>
              <a:t>in vivo</a:t>
            </a:r>
            <a:r>
              <a:rPr lang="en-US" dirty="0"/>
              <a:t>, high-resolution molecular imaging in mice, suitable for visualizing vasculature within confined organs and reference blood vessels within the same individuals whereas each individual serve as its own control. Blood vessel walls were impaired after doxorubicin administration, representing a unique mechanism of vascular toxicity that may be the early event in end-organ injury</a:t>
            </a:r>
            <a:endParaRPr lang="en-US" dirty="0">
              <a:cs typeface="Calibri"/>
            </a:endParaRPr>
          </a:p>
        </p:txBody>
      </p:sp>
      <p:sp>
        <p:nvSpPr>
          <p:cNvPr id="4" name="Slide Number Placeholder 3"/>
          <p:cNvSpPr>
            <a:spLocks noGrp="1"/>
          </p:cNvSpPr>
          <p:nvPr>
            <p:ph type="sldNum" sz="quarter" idx="5"/>
          </p:nvPr>
        </p:nvSpPr>
        <p:spPr/>
        <p:txBody>
          <a:bodyPr/>
          <a:lstStyle/>
          <a:p>
            <a:fld id="{2136C417-B8F0-45E3-89BC-B9F49558A676}" type="slidenum">
              <a:rPr lang="en-US"/>
              <a:t>23</a:t>
            </a:fld>
            <a:endParaRPr lang="en-US"/>
          </a:p>
        </p:txBody>
      </p:sp>
    </p:spTree>
    <p:extLst>
      <p:ext uri="{BB962C8B-B14F-4D97-AF65-F5344CB8AC3E}">
        <p14:creationId xmlns:p14="http://schemas.microsoft.com/office/powerpoint/2010/main" val="242707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a:cs typeface="Calibri"/>
              </a:rPr>
              <a:t>Hemastasis</a:t>
            </a:r>
            <a:r>
              <a:rPr lang="en-US" dirty="0">
                <a:cs typeface="Calibri"/>
              </a:rPr>
              <a:t>: When blood vessels get injured, it start to contract and forms a blood clot. Platelets which are the main contributors in this process, get activated and form platelet plug followed by fibrin matrix</a:t>
            </a:r>
          </a:p>
          <a:p>
            <a:pPr marL="228600" indent="-228600">
              <a:buAutoNum type="arabicPeriod"/>
            </a:pPr>
            <a:r>
              <a:rPr lang="en-US" dirty="0"/>
              <a:t>Inflammation: initiated by injury-induced signals; damage-associated molecular patterns (DAMPs) released by necrotic cells and damaged tissue, and pathogen-associated molecular patterns (PAMPs) from bacterial components. Pro-inflammatory cytokines are released which attract neutrophils to the site, important to remove debris. Beside neutrophils, monocytes and macrophages also get signaled to the site to help remove necrotic tissues. </a:t>
            </a:r>
            <a:endParaRPr lang="en-US" dirty="0">
              <a:cs typeface="Calibri"/>
            </a:endParaRPr>
          </a:p>
          <a:p>
            <a:pPr marL="228600" indent="-228600">
              <a:buAutoNum type="arabicPeriod"/>
            </a:pPr>
            <a:r>
              <a:rPr lang="en-US" dirty="0"/>
              <a:t>Proliferation: extensive activation of keratinocytes, fibroblasts, macrophages and endothelial cells to orchestrate wound closure, matrix deposition and angiogenesis. These fully reform the basement membrane and undergo terminal differentiation, to stratify and regenerate the epidermis </a:t>
            </a:r>
            <a:endParaRPr lang="en-US" dirty="0">
              <a:cs typeface="Calibri"/>
            </a:endParaRPr>
          </a:p>
          <a:p>
            <a:pPr marL="228600" indent="-228600">
              <a:buAutoNum type="arabicPeriod"/>
            </a:pPr>
            <a:r>
              <a:rPr lang="en-US" dirty="0"/>
              <a:t>Remodeling: Major cell responsible for remodeling are fibroblasts which help with the formation of collagen </a:t>
            </a:r>
            <a:endParaRPr lang="en-US" dirty="0">
              <a:cs typeface="Calibri"/>
            </a:endParaRPr>
          </a:p>
          <a:p>
            <a:pPr marL="228600" indent="-228600">
              <a:buAutoNum type="arabicPeriod"/>
            </a:pPr>
            <a:endParaRPr lang="en-US" dirty="0">
              <a:cs typeface="Calibri"/>
            </a:endParaRPr>
          </a:p>
          <a:p>
            <a:endParaRPr lang="en-US" dirty="0"/>
          </a:p>
          <a:p>
            <a:r>
              <a:rPr lang="en-US" dirty="0"/>
              <a:t>https://royalsocietypublishing.org/doi/10.1098/rsob.200223</a:t>
            </a:r>
            <a:endParaRPr lang="en-US" dirty="0">
              <a:cs typeface="Calibri"/>
            </a:endParaRPr>
          </a:p>
          <a:p>
            <a:pPr marL="228600" indent="-228600">
              <a:buAutoNum type="arabicPeriod"/>
            </a:pPr>
            <a:endParaRPr lang="en-US" dirty="0">
              <a:cs typeface="Calibri"/>
            </a:endParaRPr>
          </a:p>
        </p:txBody>
      </p:sp>
      <p:sp>
        <p:nvSpPr>
          <p:cNvPr id="4" name="Slide Number Placeholder 3"/>
          <p:cNvSpPr>
            <a:spLocks noGrp="1"/>
          </p:cNvSpPr>
          <p:nvPr>
            <p:ph type="sldNum" sz="quarter" idx="5"/>
          </p:nvPr>
        </p:nvSpPr>
        <p:spPr/>
        <p:txBody>
          <a:bodyPr/>
          <a:lstStyle/>
          <a:p>
            <a:fld id="{2136C417-B8F0-45E3-89BC-B9F49558A676}" type="slidenum">
              <a:rPr lang="en-US"/>
              <a:t>3</a:t>
            </a:fld>
            <a:endParaRPr lang="en-US"/>
          </a:p>
        </p:txBody>
      </p:sp>
    </p:spTree>
    <p:extLst>
      <p:ext uri="{BB962C8B-B14F-4D97-AF65-F5344CB8AC3E}">
        <p14:creationId xmlns:p14="http://schemas.microsoft.com/office/powerpoint/2010/main" val="207016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https://www.threeoakshospice.com/blog/types-of-palliative-wound-care/</a:t>
            </a:r>
          </a:p>
        </p:txBody>
      </p:sp>
      <p:sp>
        <p:nvSpPr>
          <p:cNvPr id="4" name="Slide Number Placeholder 3"/>
          <p:cNvSpPr>
            <a:spLocks noGrp="1"/>
          </p:cNvSpPr>
          <p:nvPr>
            <p:ph type="sldNum" sz="quarter" idx="5"/>
          </p:nvPr>
        </p:nvSpPr>
        <p:spPr/>
        <p:txBody>
          <a:bodyPr/>
          <a:lstStyle/>
          <a:p>
            <a:fld id="{2136C417-B8F0-45E3-89BC-B9F49558A676}" type="slidenum">
              <a:t>5</a:t>
            </a:fld>
            <a:endParaRPr lang="en-US"/>
          </a:p>
        </p:txBody>
      </p:sp>
    </p:spTree>
    <p:extLst>
      <p:ext uri="{BB962C8B-B14F-4D97-AF65-F5344CB8AC3E}">
        <p14:creationId xmlns:p14="http://schemas.microsoft.com/office/powerpoint/2010/main" val="329491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Shear force when patient is sliding down the bed </a:t>
            </a:r>
          </a:p>
          <a:p>
            <a:r>
              <a:rPr lang="en-US" dirty="0">
                <a:cs typeface="Calibri"/>
              </a:rPr>
              <a:t>Friction is when the patient dragged across a surface </a:t>
            </a:r>
          </a:p>
          <a:p>
            <a:endParaRPr lang="en-US" dirty="0">
              <a:cs typeface="Calibri"/>
            </a:endParaRPr>
          </a:p>
          <a:p>
            <a:r>
              <a:rPr lang="en-US"/>
              <a:t>https://plasticsurgerykey.com/decubitus-pressure-ulcers/</a:t>
            </a:r>
          </a:p>
        </p:txBody>
      </p:sp>
      <p:sp>
        <p:nvSpPr>
          <p:cNvPr id="4" name="Slide Number Placeholder 3"/>
          <p:cNvSpPr>
            <a:spLocks noGrp="1"/>
          </p:cNvSpPr>
          <p:nvPr>
            <p:ph type="sldNum" sz="quarter" idx="5"/>
          </p:nvPr>
        </p:nvSpPr>
        <p:spPr/>
        <p:txBody>
          <a:bodyPr/>
          <a:lstStyle/>
          <a:p>
            <a:fld id="{2136C417-B8F0-45E3-89BC-B9F49558A676}" type="slidenum">
              <a:rPr lang="en-US"/>
              <a:t>7</a:t>
            </a:fld>
            <a:endParaRPr lang="en-US"/>
          </a:p>
        </p:txBody>
      </p:sp>
    </p:spTree>
    <p:extLst>
      <p:ext uri="{BB962C8B-B14F-4D97-AF65-F5344CB8AC3E}">
        <p14:creationId xmlns:p14="http://schemas.microsoft.com/office/powerpoint/2010/main" val="204084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https://www.vitas.com/for-healthcare-professionals/making-the-rounds/2018/october/wound-care-in-hospice-settings</a:t>
            </a:r>
            <a:endParaRPr lang="en-US"/>
          </a:p>
          <a:p>
            <a:endParaRPr lang="en-US"/>
          </a:p>
          <a:p>
            <a:endParaRPr lang="en-US"/>
          </a:p>
        </p:txBody>
      </p:sp>
      <p:sp>
        <p:nvSpPr>
          <p:cNvPr id="4" name="Slide Number Placeholder 3"/>
          <p:cNvSpPr>
            <a:spLocks noGrp="1"/>
          </p:cNvSpPr>
          <p:nvPr>
            <p:ph type="sldNum" sz="quarter" idx="5"/>
          </p:nvPr>
        </p:nvSpPr>
        <p:spPr/>
        <p:txBody>
          <a:bodyPr/>
          <a:lstStyle/>
          <a:p>
            <a:fld id="{2136C417-B8F0-45E3-89BC-B9F49558A676}" type="slidenum">
              <a:t>8</a:t>
            </a:fld>
            <a:endParaRPr lang="en-US"/>
          </a:p>
        </p:txBody>
      </p:sp>
    </p:spTree>
    <p:extLst>
      <p:ext uri="{BB962C8B-B14F-4D97-AF65-F5344CB8AC3E}">
        <p14:creationId xmlns:p14="http://schemas.microsoft.com/office/powerpoint/2010/main" val="378549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https://viasox.com/blogs/viasox-blog/diabetic-foot-ulcers</a:t>
            </a:r>
            <a:endParaRPr lang="en-US" dirty="0"/>
          </a:p>
          <a:p>
            <a:r>
              <a:rPr lang="en-US" dirty="0">
                <a:hlinkClick r:id="rId4"/>
              </a:rPr>
              <a:t>https://www.ncbi.nlm.nih.gov/books/NBK537328/</a:t>
            </a:r>
            <a:endParaRPr lang="en-US" dirty="0">
              <a:cs typeface="Calibri" panose="020F0502020204030204"/>
              <a:hlinkClick r:id="rId4"/>
            </a:endParaRPr>
          </a:p>
          <a:p>
            <a:endParaRPr lang="en-US" dirty="0">
              <a:cs typeface="Calibri" panose="020F0502020204030204"/>
            </a:endParaRPr>
          </a:p>
          <a:p>
            <a:r>
              <a:rPr lang="en-US" dirty="0">
                <a:cs typeface="Calibri" panose="020F0502020204030204"/>
              </a:rPr>
              <a:t>The development of diabetic ulcer is multifactorial (</a:t>
            </a:r>
            <a:r>
              <a:rPr lang="en-US" dirty="0"/>
              <a:t>The common underlying causes are poor glycemic control, calluses, foot deformities, improper foot care, ill-fitting footwear, underlying peripheral neuropathy and poor circulation, dry skin) </a:t>
            </a:r>
            <a:endParaRPr lang="en-US" dirty="0">
              <a:cs typeface="Calibri" panose="020F0502020204030204"/>
            </a:endParaRPr>
          </a:p>
          <a:p>
            <a:endParaRPr lang="en-US" dirty="0"/>
          </a:p>
          <a:p>
            <a:r>
              <a:rPr lang="en-US" dirty="0"/>
              <a:t>The development of a diabetic ulcer is usually in 3 stages. The initial stage is the development of a callus. The callus results from neuropathy. The motor neuropathy causes physical deformity of the foot, and sensory neuropathy causes sensory loss which leads to ongoing trauma. Drying of the skin because of autonomic neuropathy is also another contributing factor. Finally, frequent trauma of the callus results in subcutaneous hemorrhage and eventually, it erodes and becomes an ulcer.</a:t>
            </a:r>
            <a:endParaRPr lang="en-US" dirty="0">
              <a:cs typeface="Calibri"/>
            </a:endParaRPr>
          </a:p>
          <a:p>
            <a:endParaRPr lang="en-US" dirty="0"/>
          </a:p>
          <a:p>
            <a:r>
              <a:rPr lang="en-US" dirty="0"/>
              <a:t>Patients with diabetes mellitus also develop severe atherosclerosis of the small blood vessels in the legs and feet, leading to vascular compromise, which is another cause for diabetic foot infections. Because blood is not able to reach the wound, healing is delayed, eventually leading to necrosis and gangrene.</a:t>
            </a:r>
          </a:p>
          <a:p>
            <a:endParaRPr lang="en-US" dirty="0">
              <a:cs typeface="Calibri"/>
            </a:endParaRPr>
          </a:p>
        </p:txBody>
      </p:sp>
      <p:sp>
        <p:nvSpPr>
          <p:cNvPr id="4" name="Slide Number Placeholder 3"/>
          <p:cNvSpPr>
            <a:spLocks noGrp="1"/>
          </p:cNvSpPr>
          <p:nvPr>
            <p:ph type="sldNum" sz="quarter" idx="5"/>
          </p:nvPr>
        </p:nvSpPr>
        <p:spPr/>
        <p:txBody>
          <a:bodyPr/>
          <a:lstStyle/>
          <a:p>
            <a:fld id="{2136C417-B8F0-45E3-89BC-B9F49558A676}" type="slidenum">
              <a:t>16</a:t>
            </a:fld>
            <a:endParaRPr lang="en-US"/>
          </a:p>
        </p:txBody>
      </p:sp>
    </p:spTree>
    <p:extLst>
      <p:ext uri="{BB962C8B-B14F-4D97-AF65-F5344CB8AC3E}">
        <p14:creationId xmlns:p14="http://schemas.microsoft.com/office/powerpoint/2010/main" val="59452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https://ecampusontario.pressbooks.pub/casestudieshealthsciences/chapter/jacks-health-diabetic-foot-ulcers/</a:t>
            </a:r>
            <a:endParaRPr lang="en-US"/>
          </a:p>
          <a:p>
            <a:r>
              <a:rPr lang="en-US"/>
              <a:t>https://www.woundsource.com/blog/understanding-diabetic-foot-ulcer-classification-systems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2136C417-B8F0-45E3-89BC-B9F49558A676}" type="slidenum">
              <a:rPr lang="en-US"/>
              <a:t>17</a:t>
            </a:fld>
            <a:endParaRPr lang="en-US"/>
          </a:p>
        </p:txBody>
      </p:sp>
    </p:spTree>
    <p:extLst>
      <p:ext uri="{BB962C8B-B14F-4D97-AF65-F5344CB8AC3E}">
        <p14:creationId xmlns:p14="http://schemas.microsoft.com/office/powerpoint/2010/main" val="374112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Two hypothesis for the venous stasis = venous ulcers </a:t>
            </a:r>
          </a:p>
          <a:p>
            <a:endParaRPr lang="en-US" dirty="0">
              <a:cs typeface="Calibri"/>
            </a:endParaRPr>
          </a:p>
          <a:p>
            <a:r>
              <a:rPr lang="en-US" dirty="0">
                <a:hlinkClick r:id="rId3"/>
              </a:rPr>
              <a:t>https://emedicine.medscape.com/article/1298345-overview?form=fpf#a7</a:t>
            </a:r>
            <a:endParaRPr lang="en-US" dirty="0"/>
          </a:p>
          <a:p>
            <a:endParaRPr lang="en-US" dirty="0"/>
          </a:p>
          <a:p>
            <a:pPr marL="171450" indent="-171450">
              <a:lnSpc>
                <a:spcPct val="90000"/>
              </a:lnSpc>
              <a:spcBef>
                <a:spcPts val="1000"/>
              </a:spcBef>
              <a:buFont typeface="Arial,Sans-Serif"/>
              <a:buChar char="•"/>
            </a:pPr>
            <a:r>
              <a:rPr lang="en-US"/>
              <a:t>They cause a considerable amount of morbidity among patients with peripheral vascular disease including work incapacity. The care of chronic vascular ulcers pla</a:t>
            </a:r>
          </a:p>
          <a:p>
            <a:endParaRPr lang="en-US" dirty="0">
              <a:cs typeface="Calibri"/>
            </a:endParaRPr>
          </a:p>
        </p:txBody>
      </p:sp>
      <p:sp>
        <p:nvSpPr>
          <p:cNvPr id="4" name="Slide Number Placeholder 3"/>
          <p:cNvSpPr>
            <a:spLocks noGrp="1"/>
          </p:cNvSpPr>
          <p:nvPr>
            <p:ph type="sldNum" sz="quarter" idx="5"/>
          </p:nvPr>
        </p:nvSpPr>
        <p:spPr/>
        <p:txBody>
          <a:bodyPr/>
          <a:lstStyle/>
          <a:p>
            <a:fld id="{2136C417-B8F0-45E3-89BC-B9F49558A676}" type="slidenum">
              <a:rPr lang="en-US"/>
              <a:t>18</a:t>
            </a:fld>
            <a:endParaRPr lang="en-US"/>
          </a:p>
        </p:txBody>
      </p:sp>
    </p:spTree>
    <p:extLst>
      <p:ext uri="{BB962C8B-B14F-4D97-AF65-F5344CB8AC3E}">
        <p14:creationId xmlns:p14="http://schemas.microsoft.com/office/powerpoint/2010/main" val="62938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https://www.macmillan.org.uk/cancer-information-and-support/impacts-of-cancer/ulcerating-cancer-wounds</a:t>
            </a:r>
            <a:endParaRPr lang="en-US" dirty="0"/>
          </a:p>
          <a:p>
            <a:r>
              <a:rPr lang="en-US" dirty="0">
                <a:hlinkClick r:id="rId4"/>
              </a:rPr>
              <a:t>https://www.hmpgloballearningnetwork.com/site/wmp/content/palliative-care-patients-external-malignant-tumors</a:t>
            </a:r>
            <a:endParaRPr lang="en-US" dirty="0"/>
          </a:p>
          <a:p>
            <a:r>
              <a:rPr lang="en-US" dirty="0"/>
              <a:t>https://www.frontiersin.org/articles/10.3389/fcimb.2019.00373/full</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136C417-B8F0-45E3-89BC-B9F49558A676}" type="slidenum">
              <a:rPr lang="en-US"/>
              <a:t>21</a:t>
            </a:fld>
            <a:endParaRPr lang="en-US"/>
          </a:p>
        </p:txBody>
      </p:sp>
    </p:spTree>
    <p:extLst>
      <p:ext uri="{BB962C8B-B14F-4D97-AF65-F5344CB8AC3E}">
        <p14:creationId xmlns:p14="http://schemas.microsoft.com/office/powerpoint/2010/main" val="206302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584683"/>
            <a:ext cx="9144000" cy="2551829"/>
          </a:xfrm>
        </p:spPr>
        <p:txBody>
          <a:bodyPr anchor="ctr">
            <a:normAutofit/>
          </a:bodyPr>
          <a:lstStyle/>
          <a:p>
            <a:r>
              <a:rPr lang="en-US" sz="6600">
                <a:latin typeface="Calibri"/>
                <a:ea typeface="Calibri"/>
                <a:cs typeface="Calibri"/>
              </a:rPr>
              <a:t>Wound Care at End of Life</a:t>
            </a:r>
          </a:p>
        </p:txBody>
      </p:sp>
      <p:sp>
        <p:nvSpPr>
          <p:cNvPr id="3" name="Subtitle 2"/>
          <p:cNvSpPr>
            <a:spLocks noGrp="1"/>
          </p:cNvSpPr>
          <p:nvPr>
            <p:ph type="subTitle" idx="1"/>
          </p:nvPr>
        </p:nvSpPr>
        <p:spPr>
          <a:xfrm>
            <a:off x="1524000" y="5160469"/>
            <a:ext cx="9144000" cy="1182135"/>
          </a:xfrm>
        </p:spPr>
        <p:txBody>
          <a:bodyPr vert="horz" lIns="91440" tIns="45720" rIns="91440" bIns="45720" rtlCol="0" anchor="ctr">
            <a:normAutofit/>
          </a:bodyPr>
          <a:lstStyle/>
          <a:p>
            <a:r>
              <a:rPr lang="en-US" sz="2000">
                <a:latin typeface="Calibri"/>
                <a:ea typeface="Calibri"/>
                <a:cs typeface="Calibri"/>
              </a:rPr>
              <a:t>Dania Ballich</a:t>
            </a:r>
          </a:p>
          <a:p>
            <a:r>
              <a:rPr lang="en-US" sz="2000">
                <a:latin typeface="Calibri"/>
                <a:ea typeface="Calibri"/>
                <a:cs typeface="Calibri"/>
              </a:rPr>
              <a:t>Hospice &amp; Palliative Medicine</a:t>
            </a:r>
          </a:p>
          <a:p>
            <a:r>
              <a:rPr lang="en-US" sz="2000">
                <a:latin typeface="Calibri"/>
                <a:ea typeface="Calibri"/>
                <a:cs typeface="Calibri"/>
              </a:rPr>
              <a:t>University of South Florida</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30EEC6-C321-F17D-5A33-DA5B4DE4A0A1}"/>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Stage II </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9E2107-42CA-23D3-0646-BCAB6211F9D1}"/>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endParaRPr lang="en-US" sz="2000"/>
          </a:p>
          <a:p>
            <a:r>
              <a:rPr lang="en-US" sz="2000"/>
              <a:t>Partial-thickness loss of dermis presenting as a shiny or dry shallow open ulcer with a pink wound bed, without slough or bruising. </a:t>
            </a:r>
          </a:p>
          <a:p>
            <a:r>
              <a:rPr lang="en-US" sz="2000"/>
              <a:t>It may also present as an intact or ruptured serum-filled blister. </a:t>
            </a:r>
          </a:p>
          <a:p>
            <a:r>
              <a:rPr lang="en-US" sz="2000"/>
              <a:t>Stage II does not describe skin tears, tape burns, perineal dermatitis, maceration or excoriation.</a:t>
            </a:r>
          </a:p>
        </p:txBody>
      </p:sp>
      <p:pic>
        <p:nvPicPr>
          <p:cNvPr id="5" name="Content Placeholder 4" descr="A diagram of a structure&#10;&#10;Description automatically generated">
            <a:extLst>
              <a:ext uri="{FF2B5EF4-FFF2-40B4-BE49-F238E27FC236}">
                <a16:creationId xmlns:a16="http://schemas.microsoft.com/office/drawing/2014/main" id="{A2EE8916-9C10-43C5-0DA3-7B1F4DCDF0DB}"/>
              </a:ext>
            </a:extLst>
          </p:cNvPr>
          <p:cNvPicPr>
            <a:picLocks noGrp="1" noChangeAspect="1"/>
          </p:cNvPicPr>
          <p:nvPr>
            <p:ph sz="half" idx="2"/>
          </p:nvPr>
        </p:nvPicPr>
        <p:blipFill>
          <a:blip r:embed="rId2"/>
          <a:stretch>
            <a:fillRect/>
          </a:stretch>
        </p:blipFill>
        <p:spPr>
          <a:xfrm>
            <a:off x="6758515" y="2484255"/>
            <a:ext cx="3456310"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115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5C48D4-8B1E-BFE2-5156-079D2C509BC9}"/>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Stage III</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959490-DAEA-74E9-D142-71F35D1C5520}"/>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endParaRPr lang="en-US" sz="2000"/>
          </a:p>
          <a:p>
            <a:r>
              <a:rPr lang="en-US" sz="2000"/>
              <a:t>Full-thickness tissue loss. </a:t>
            </a:r>
          </a:p>
          <a:p>
            <a:r>
              <a:rPr lang="en-US" sz="2000"/>
              <a:t>Subcutaneous fat may be visible, but bone, tendon or muscle is not exposed.</a:t>
            </a:r>
          </a:p>
          <a:p>
            <a:r>
              <a:rPr lang="en-US" sz="2000"/>
              <a:t> Slough may be present but does not obscure the depth of the tissue loss.</a:t>
            </a:r>
          </a:p>
          <a:p>
            <a:r>
              <a:rPr lang="en-US" sz="2000"/>
              <a:t> There may be undermining and tunneling. The depth of a stage-III pressure ulcer varies by anatomical location.</a:t>
            </a:r>
          </a:p>
        </p:txBody>
      </p:sp>
      <p:pic>
        <p:nvPicPr>
          <p:cNvPr id="5" name="Content Placeholder 4" descr="A diagram of a structure&#10;&#10;Description automatically generated">
            <a:extLst>
              <a:ext uri="{FF2B5EF4-FFF2-40B4-BE49-F238E27FC236}">
                <a16:creationId xmlns:a16="http://schemas.microsoft.com/office/drawing/2014/main" id="{AE0ABA36-8216-2169-9F8F-7755F06FD4B9}"/>
              </a:ext>
            </a:extLst>
          </p:cNvPr>
          <p:cNvPicPr>
            <a:picLocks noGrp="1" noChangeAspect="1"/>
          </p:cNvPicPr>
          <p:nvPr>
            <p:ph sz="half" idx="2"/>
          </p:nvPr>
        </p:nvPicPr>
        <p:blipFill>
          <a:blip r:embed="rId2"/>
          <a:stretch>
            <a:fillRect/>
          </a:stretch>
        </p:blipFill>
        <p:spPr>
          <a:xfrm>
            <a:off x="6747351" y="2484255"/>
            <a:ext cx="3478638"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300FB-D4E3-E3BB-0EC2-D89F2097E8F1}"/>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Stage IV</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C160B4-3918-2434-F9EF-AC0C7E08A6BD}"/>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endParaRPr lang="en-US" sz="1700"/>
          </a:p>
          <a:p>
            <a:r>
              <a:rPr lang="en-US" sz="1700"/>
              <a:t>Full-thickness tissue loss with exposed bone, tendon or muscle. </a:t>
            </a:r>
          </a:p>
          <a:p>
            <a:r>
              <a:rPr lang="en-US" sz="1700"/>
              <a:t>Slough or eschar may be present on some parts of the wound bed. </a:t>
            </a:r>
          </a:p>
          <a:p>
            <a:r>
              <a:rPr lang="en-US" sz="1700"/>
              <a:t>This wound often includes undermining and tunneling. </a:t>
            </a:r>
          </a:p>
          <a:p>
            <a:r>
              <a:rPr lang="en-US" sz="1700"/>
              <a:t>The depth of a stage-IV pressure ulcer varies by location. </a:t>
            </a:r>
          </a:p>
          <a:p>
            <a:r>
              <a:rPr lang="en-US" sz="1700"/>
              <a:t>Stage-IV ulcers can extend into muscle and/or supporting structures, making osteomyelitis possible</a:t>
            </a:r>
          </a:p>
        </p:txBody>
      </p:sp>
      <p:pic>
        <p:nvPicPr>
          <p:cNvPr id="5" name="Content Placeholder 4" descr="A diagram of a cross section of a body&#10;&#10;Description automatically generated">
            <a:extLst>
              <a:ext uri="{FF2B5EF4-FFF2-40B4-BE49-F238E27FC236}">
                <a16:creationId xmlns:a16="http://schemas.microsoft.com/office/drawing/2014/main" id="{A2C36123-10D2-5BFD-DF42-2B1B9D246F27}"/>
              </a:ext>
            </a:extLst>
          </p:cNvPr>
          <p:cNvPicPr>
            <a:picLocks noGrp="1" noChangeAspect="1"/>
          </p:cNvPicPr>
          <p:nvPr>
            <p:ph sz="half" idx="2"/>
          </p:nvPr>
        </p:nvPicPr>
        <p:blipFill>
          <a:blip r:embed="rId2"/>
          <a:stretch>
            <a:fillRect/>
          </a:stretch>
        </p:blipFill>
        <p:spPr>
          <a:xfrm>
            <a:off x="6697871" y="2484255"/>
            <a:ext cx="3577599"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069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5" name="Rectangle 24">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5A688F-7FC7-ACBB-F17B-CFFE54810B3C}"/>
              </a:ext>
            </a:extLst>
          </p:cNvPr>
          <p:cNvSpPr>
            <a:spLocks noGrp="1"/>
          </p:cNvSpPr>
          <p:nvPr>
            <p:ph type="title"/>
          </p:nvPr>
        </p:nvSpPr>
        <p:spPr>
          <a:xfrm>
            <a:off x="1057025" y="922644"/>
            <a:ext cx="5040285" cy="1169585"/>
          </a:xfrm>
        </p:spPr>
        <p:txBody>
          <a:bodyPr vert="horz" lIns="91440" tIns="45720" rIns="91440" bIns="45720" rtlCol="0" anchor="b">
            <a:normAutofit/>
          </a:bodyPr>
          <a:lstStyle/>
          <a:p>
            <a:r>
              <a:rPr lang="en-US" sz="4000"/>
              <a:t>Unstageable</a:t>
            </a:r>
          </a:p>
        </p:txBody>
      </p:sp>
      <p:sp>
        <p:nvSpPr>
          <p:cNvPr id="30" name="Rectangle 2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B20511-357C-219B-AD6F-5569F8EBCC77}"/>
              </a:ext>
            </a:extLst>
          </p:cNvPr>
          <p:cNvSpPr>
            <a:spLocks noGrp="1"/>
          </p:cNvSpPr>
          <p:nvPr>
            <p:ph sz="half" idx="1"/>
          </p:nvPr>
        </p:nvSpPr>
        <p:spPr>
          <a:xfrm>
            <a:off x="1055715" y="2508105"/>
            <a:ext cx="5040285" cy="3632493"/>
          </a:xfrm>
        </p:spPr>
        <p:txBody>
          <a:bodyPr vert="horz" lIns="91440" tIns="45720" rIns="91440" bIns="45720" rtlCol="0" anchor="ctr">
            <a:normAutofit/>
          </a:bodyPr>
          <a:lstStyle/>
          <a:p>
            <a:endParaRPr lang="en-US" sz="2000"/>
          </a:p>
          <a:p>
            <a:r>
              <a:rPr lang="en-US" sz="2000" dirty="0"/>
              <a:t>Full-thickness tissue loss in which the base of the ulcer is covered by slough (yellow, tan, gray, green or brown) and/or eschar (tan, brown or black) in the wound bed. Un</a:t>
            </a:r>
          </a:p>
          <a:p>
            <a:r>
              <a:rPr lang="en-US" sz="2000" dirty="0"/>
              <a:t>Till enough slough and/or eschar is removed to expose the base of the wound, the true depth, and therefore stage, cannot be determined.</a:t>
            </a:r>
          </a:p>
        </p:txBody>
      </p:sp>
      <p:pic>
        <p:nvPicPr>
          <p:cNvPr id="6" name="Picture 5" descr="A close-up of a human body&#10;&#10;Description automatically generated">
            <a:extLst>
              <a:ext uri="{FF2B5EF4-FFF2-40B4-BE49-F238E27FC236}">
                <a16:creationId xmlns:a16="http://schemas.microsoft.com/office/drawing/2014/main" id="{FDBFFAA4-4F87-FAA0-7B7C-2C4D27149EB9}"/>
              </a:ext>
            </a:extLst>
          </p:cNvPr>
          <p:cNvPicPr>
            <a:picLocks noChangeAspect="1"/>
          </p:cNvPicPr>
          <p:nvPr/>
        </p:nvPicPr>
        <p:blipFill rotWithShape="1">
          <a:blip r:embed="rId2"/>
          <a:srcRect l="8854" r="13005" b="6"/>
          <a:stretch/>
        </p:blipFill>
        <p:spPr>
          <a:xfrm>
            <a:off x="8168951" y="774285"/>
            <a:ext cx="1944551" cy="2581173"/>
          </a:xfrm>
          <a:prstGeom prst="rect">
            <a:avLst/>
          </a:prstGeom>
        </p:spPr>
      </p:pic>
      <p:pic>
        <p:nvPicPr>
          <p:cNvPr id="5" name="Content Placeholder 4" descr="A black spot on a person&amp;#39;s body&#10;&#10;Description automatically generated">
            <a:extLst>
              <a:ext uri="{FF2B5EF4-FFF2-40B4-BE49-F238E27FC236}">
                <a16:creationId xmlns:a16="http://schemas.microsoft.com/office/drawing/2014/main" id="{4CB9202F-DBF3-DE93-A209-5BD8C5221FF8}"/>
              </a:ext>
            </a:extLst>
          </p:cNvPr>
          <p:cNvPicPr>
            <a:picLocks noGrp="1" noChangeAspect="1"/>
          </p:cNvPicPr>
          <p:nvPr>
            <p:ph sz="half" idx="2"/>
          </p:nvPr>
        </p:nvPicPr>
        <p:blipFill rotWithShape="1">
          <a:blip r:embed="rId3"/>
          <a:srcRect l="14415" r="22548" b="-4"/>
          <a:stretch/>
        </p:blipFill>
        <p:spPr>
          <a:xfrm>
            <a:off x="8168307" y="3575074"/>
            <a:ext cx="1945839" cy="2581173"/>
          </a:xfrm>
          <a:prstGeom prst="rect">
            <a:avLst/>
          </a:prstGeom>
        </p:spPr>
      </p:pic>
    </p:spTree>
    <p:extLst>
      <p:ext uri="{BB962C8B-B14F-4D97-AF65-F5344CB8AC3E}">
        <p14:creationId xmlns:p14="http://schemas.microsoft.com/office/powerpoint/2010/main" val="138120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EF4CB1B7-AF26-4C13-8E7D-0489A31E4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9" name="Rectangle 48">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93492-6B4C-F64A-7AF4-DB33AD4130BC}"/>
              </a:ext>
            </a:extLst>
          </p:cNvPr>
          <p:cNvSpPr>
            <a:spLocks noGrp="1"/>
          </p:cNvSpPr>
          <p:nvPr>
            <p:ph type="title"/>
          </p:nvPr>
        </p:nvSpPr>
        <p:spPr>
          <a:xfrm>
            <a:off x="1057025" y="922644"/>
            <a:ext cx="5040285" cy="1169585"/>
          </a:xfrm>
        </p:spPr>
        <p:txBody>
          <a:bodyPr vert="horz" lIns="91440" tIns="45720" rIns="91440" bIns="45720" rtlCol="0" anchor="b">
            <a:normAutofit/>
          </a:bodyPr>
          <a:lstStyle/>
          <a:p>
            <a:r>
              <a:rPr lang="en-US" sz="4000" kern="1200">
                <a:solidFill>
                  <a:schemeClr val="tx1"/>
                </a:solidFill>
                <a:latin typeface="+mj-lt"/>
                <a:ea typeface="+mj-ea"/>
                <a:cs typeface="+mj-cs"/>
              </a:rPr>
              <a:t>Deep Tissue Injury</a:t>
            </a:r>
          </a:p>
        </p:txBody>
      </p:sp>
      <p:sp>
        <p:nvSpPr>
          <p:cNvPr id="54" name="Rectangle 53">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BDA475-495B-7CA3-EF84-34E4890AA6E0}"/>
              </a:ext>
            </a:extLst>
          </p:cNvPr>
          <p:cNvSpPr>
            <a:spLocks noGrp="1"/>
          </p:cNvSpPr>
          <p:nvPr>
            <p:ph sz="half" idx="1"/>
          </p:nvPr>
        </p:nvSpPr>
        <p:spPr>
          <a:xfrm>
            <a:off x="1055715" y="2508105"/>
            <a:ext cx="5040285" cy="3632493"/>
          </a:xfrm>
        </p:spPr>
        <p:txBody>
          <a:bodyPr vert="horz" lIns="91440" tIns="45720" rIns="91440" bIns="45720" rtlCol="0" anchor="ctr">
            <a:normAutofit/>
          </a:bodyPr>
          <a:lstStyle/>
          <a:p>
            <a:endParaRPr lang="en-US" sz="2000"/>
          </a:p>
          <a:p>
            <a:r>
              <a:rPr lang="en-US" sz="2000"/>
              <a:t>A purple or maroon localized area of discolored intact skin, or a blood-filled blister due to damage of the underlying soft tissue from pressure and/or shear.</a:t>
            </a:r>
          </a:p>
          <a:p>
            <a:r>
              <a:rPr lang="en-US" sz="2000"/>
              <a:t> The area may be preceded by tissue that is painful, firm, mushy, boggy, warmer or cooler as compared to adjacent tissue.</a:t>
            </a:r>
          </a:p>
        </p:txBody>
      </p:sp>
      <p:pic>
        <p:nvPicPr>
          <p:cNvPr id="5" name="Content Placeholder 4" descr="A close up of a scar&#10;&#10;Description automatically generated">
            <a:extLst>
              <a:ext uri="{FF2B5EF4-FFF2-40B4-BE49-F238E27FC236}">
                <a16:creationId xmlns:a16="http://schemas.microsoft.com/office/drawing/2014/main" id="{9DF55B00-60B8-B819-3F5A-D622F31032E4}"/>
              </a:ext>
            </a:extLst>
          </p:cNvPr>
          <p:cNvPicPr>
            <a:picLocks noGrp="1" noChangeAspect="1"/>
          </p:cNvPicPr>
          <p:nvPr>
            <p:ph sz="half" idx="2"/>
          </p:nvPr>
        </p:nvPicPr>
        <p:blipFill rotWithShape="1">
          <a:blip r:embed="rId2"/>
          <a:srcRect t="3374" r="-4" b="17222"/>
          <a:stretch/>
        </p:blipFill>
        <p:spPr>
          <a:xfrm>
            <a:off x="6946667" y="774285"/>
            <a:ext cx="4389120" cy="2581173"/>
          </a:xfrm>
          <a:prstGeom prst="rect">
            <a:avLst/>
          </a:prstGeom>
        </p:spPr>
      </p:pic>
      <p:pic>
        <p:nvPicPr>
          <p:cNvPr id="6" name="Picture 5" descr="A diagram of a human skin&#10;&#10;Description automatically generated">
            <a:extLst>
              <a:ext uri="{FF2B5EF4-FFF2-40B4-BE49-F238E27FC236}">
                <a16:creationId xmlns:a16="http://schemas.microsoft.com/office/drawing/2014/main" id="{88BAC92E-E8D6-39A3-65EB-DF57F5B047D1}"/>
              </a:ext>
            </a:extLst>
          </p:cNvPr>
          <p:cNvPicPr>
            <a:picLocks noChangeAspect="1"/>
          </p:cNvPicPr>
          <p:nvPr/>
        </p:nvPicPr>
        <p:blipFill rotWithShape="1">
          <a:blip r:embed="rId3"/>
          <a:srcRect t="20646" r="-1" b="14966"/>
          <a:stretch/>
        </p:blipFill>
        <p:spPr>
          <a:xfrm>
            <a:off x="6946667" y="3575074"/>
            <a:ext cx="4389120" cy="2581173"/>
          </a:xfrm>
          <a:prstGeom prst="rect">
            <a:avLst/>
          </a:prstGeom>
        </p:spPr>
      </p:pic>
    </p:spTree>
    <p:extLst>
      <p:ext uri="{BB962C8B-B14F-4D97-AF65-F5344CB8AC3E}">
        <p14:creationId xmlns:p14="http://schemas.microsoft.com/office/powerpoint/2010/main" val="259679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9ADBC8-0836-1CC0-3714-4ACC5B0E558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Pressure Ulcer </a:t>
            </a:r>
            <a:r>
              <a:rPr lang="en-US" sz="3200" dirty="0">
                <a:solidFill>
                  <a:schemeClr val="bg1"/>
                </a:solidFill>
              </a:rPr>
              <a:t>Assessment Scale</a:t>
            </a:r>
            <a:endParaRPr lang="en-US" sz="3200" kern="1200" dirty="0">
              <a:solidFill>
                <a:schemeClr val="bg1"/>
              </a:solidFill>
              <a:latin typeface="+mj-lt"/>
              <a:ea typeface="+mj-ea"/>
              <a:cs typeface="+mj-cs"/>
            </a:endParaRPr>
          </a:p>
        </p:txBody>
      </p:sp>
      <p:pic>
        <p:nvPicPr>
          <p:cNvPr id="4" name="Content Placeholder 3" descr="A close-up of a medical chart&#10;&#10;Description automatically generated">
            <a:extLst>
              <a:ext uri="{FF2B5EF4-FFF2-40B4-BE49-F238E27FC236}">
                <a16:creationId xmlns:a16="http://schemas.microsoft.com/office/drawing/2014/main" id="{E269AC1B-DE8C-8DE2-95AC-1E688545BF79}"/>
              </a:ext>
            </a:extLst>
          </p:cNvPr>
          <p:cNvPicPr>
            <a:picLocks noGrp="1" noChangeAspect="1"/>
          </p:cNvPicPr>
          <p:nvPr>
            <p:ph idx="1"/>
          </p:nvPr>
        </p:nvPicPr>
        <p:blipFill>
          <a:blip r:embed="rId2"/>
          <a:stretch>
            <a:fillRect/>
          </a:stretch>
        </p:blipFill>
        <p:spPr>
          <a:xfrm>
            <a:off x="1914565" y="1402057"/>
            <a:ext cx="8348493" cy="5041180"/>
          </a:xfrm>
          <a:prstGeom prst="rect">
            <a:avLst/>
          </a:prstGeom>
        </p:spPr>
      </p:pic>
    </p:spTree>
    <p:extLst>
      <p:ext uri="{BB962C8B-B14F-4D97-AF65-F5344CB8AC3E}">
        <p14:creationId xmlns:p14="http://schemas.microsoft.com/office/powerpoint/2010/main" val="63529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FBA3B-DB20-61E8-FB91-22C775FA3674}"/>
              </a:ext>
            </a:extLst>
          </p:cNvPr>
          <p:cNvSpPr>
            <a:spLocks noGrp="1"/>
          </p:cNvSpPr>
          <p:nvPr>
            <p:ph type="title"/>
          </p:nvPr>
        </p:nvSpPr>
        <p:spPr>
          <a:xfrm>
            <a:off x="795528" y="386930"/>
            <a:ext cx="10141799" cy="1300554"/>
          </a:xfrm>
        </p:spPr>
        <p:txBody>
          <a:bodyPr vert="horz" lIns="91440" tIns="45720" rIns="91440" bIns="45720" rtlCol="0" anchor="b">
            <a:normAutofit/>
          </a:bodyPr>
          <a:lstStyle/>
          <a:p>
            <a:r>
              <a:rPr lang="en-US" sz="4800" kern="1200">
                <a:solidFill>
                  <a:schemeClr val="tx1"/>
                </a:solidFill>
                <a:latin typeface="+mj-lt"/>
                <a:ea typeface="+mj-ea"/>
                <a:cs typeface="+mj-cs"/>
              </a:rPr>
              <a:t>Diabetic Ulcers</a:t>
            </a:r>
          </a:p>
        </p:txBody>
      </p:sp>
      <p:sp>
        <p:nvSpPr>
          <p:cNvPr id="64" name="Rectangle 63">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diagram of a foot with red veins&#10;&#10;Description automatically generated">
            <a:extLst>
              <a:ext uri="{FF2B5EF4-FFF2-40B4-BE49-F238E27FC236}">
                <a16:creationId xmlns:a16="http://schemas.microsoft.com/office/drawing/2014/main" id="{021E0FDD-EC7D-134D-5A6B-515D8077B1DF}"/>
              </a:ext>
            </a:extLst>
          </p:cNvPr>
          <p:cNvPicPr>
            <a:picLocks noChangeAspect="1"/>
          </p:cNvPicPr>
          <p:nvPr/>
        </p:nvPicPr>
        <p:blipFill rotWithShape="1">
          <a:blip r:embed="rId3"/>
          <a:srcRect t="5750"/>
          <a:stretch/>
        </p:blipFill>
        <p:spPr>
          <a:xfrm>
            <a:off x="635295" y="2555468"/>
            <a:ext cx="5150277" cy="3652738"/>
          </a:xfrm>
          <a:prstGeom prst="rect">
            <a:avLst/>
          </a:prstGeom>
        </p:spPr>
      </p:pic>
      <p:sp>
        <p:nvSpPr>
          <p:cNvPr id="3" name="TextBox 2">
            <a:extLst>
              <a:ext uri="{FF2B5EF4-FFF2-40B4-BE49-F238E27FC236}">
                <a16:creationId xmlns:a16="http://schemas.microsoft.com/office/drawing/2014/main" id="{8BC492AB-CB80-5415-C0D0-A0C57ED1D4CF}"/>
              </a:ext>
            </a:extLst>
          </p:cNvPr>
          <p:cNvSpPr txBox="1"/>
          <p:nvPr/>
        </p:nvSpPr>
        <p:spPr>
          <a:xfrm>
            <a:off x="6406429" y="2599509"/>
            <a:ext cx="4530898" cy="363945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1400" dirty="0"/>
              <a:t>Diabetic ulcerations occur due to:</a:t>
            </a:r>
            <a:endParaRPr lang="en-US" dirty="0"/>
          </a:p>
          <a:p>
            <a:pPr marL="285750" indent="-228600">
              <a:lnSpc>
                <a:spcPct val="90000"/>
              </a:lnSpc>
              <a:spcAft>
                <a:spcPts val="600"/>
              </a:spcAft>
              <a:buFont typeface="Arial" panose="020B0604020202020204" pitchFamily="34" charset="0"/>
              <a:buChar char="•"/>
            </a:pPr>
            <a:r>
              <a:rPr lang="en-US" sz="1400" dirty="0"/>
              <a:t>mechanical changes in conformation of the bony architecture of the foot. </a:t>
            </a:r>
            <a:r>
              <a:rPr lang="en-US" sz="1400" dirty="0" err="1"/>
              <a:t>Nonenzymatic</a:t>
            </a:r>
            <a:r>
              <a:rPr lang="en-US" sz="1400" dirty="0"/>
              <a:t> glycosylation predisposes ligaments to stiffness. </a:t>
            </a:r>
          </a:p>
          <a:p>
            <a:pPr marL="285750" indent="-228600">
              <a:lnSpc>
                <a:spcPct val="90000"/>
              </a:lnSpc>
              <a:spcAft>
                <a:spcPts val="600"/>
              </a:spcAft>
              <a:buFont typeface="Arial" panose="020B0604020202020204" pitchFamily="34" charset="0"/>
              <a:buChar char="•"/>
            </a:pPr>
            <a:r>
              <a:rPr lang="en-US" sz="1400" dirty="0"/>
              <a:t>Neuropathy causes loss of protective sensation and loss of coordination of muscle groups in the foot and leg, both of which increase mechanical stresses during ambulation.</a:t>
            </a:r>
          </a:p>
          <a:p>
            <a:pPr>
              <a:lnSpc>
                <a:spcPct val="90000"/>
              </a:lnSpc>
              <a:spcAft>
                <a:spcPts val="600"/>
              </a:spcAft>
            </a:pPr>
            <a:endParaRPr lang="en-US" sz="1400" dirty="0"/>
          </a:p>
          <a:p>
            <a:pPr>
              <a:lnSpc>
                <a:spcPct val="90000"/>
              </a:lnSpc>
              <a:spcAft>
                <a:spcPts val="600"/>
              </a:spcAft>
            </a:pPr>
            <a:r>
              <a:rPr lang="en-US" sz="1400" dirty="0"/>
              <a:t>Patients with diabetes mellitus also develop severe atherosclerosis of the small blood vessels in the legs and feet, leading to vascular compromise, which is another cause for diabetic foot infections. Because blood is not able to reach the wound, healing is delayed, eventually leading to necrosis and gangrene.</a:t>
            </a:r>
          </a:p>
          <a:p>
            <a:pPr indent="-228600">
              <a:lnSpc>
                <a:spcPct val="90000"/>
              </a:lnSpc>
              <a:spcAft>
                <a:spcPts val="600"/>
              </a:spcAft>
              <a:buFont typeface="Arial" panose="020B0604020202020204" pitchFamily="34" charset="0"/>
              <a:buChar char="•"/>
            </a:pPr>
            <a:endParaRPr lang="en-US" sz="1400" dirty="0"/>
          </a:p>
        </p:txBody>
      </p:sp>
      <p:sp>
        <p:nvSpPr>
          <p:cNvPr id="66" name="Rectangle 6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325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9514E2-D1F8-1076-E424-B86BE12F61C4}"/>
              </a:ext>
            </a:extLst>
          </p:cNvPr>
          <p:cNvSpPr>
            <a:spLocks noGrp="1"/>
          </p:cNvSpPr>
          <p:nvPr>
            <p:ph type="title"/>
          </p:nvPr>
        </p:nvSpPr>
        <p:spPr>
          <a:xfrm>
            <a:off x="1198181" y="560881"/>
            <a:ext cx="9795638" cy="1114380"/>
          </a:xfrm>
        </p:spPr>
        <p:txBody>
          <a:bodyPr vert="horz" lIns="91440" tIns="45720" rIns="91440" bIns="45720" rtlCol="0" anchor="b">
            <a:normAutofit fontScale="90000"/>
          </a:bodyPr>
          <a:lstStyle/>
          <a:p>
            <a:pPr algn="ctr"/>
            <a:r>
              <a:rPr lang="en-US" sz="5200"/>
              <a:t>Wagner Classification System</a:t>
            </a:r>
            <a:br>
              <a:rPr lang="en-US" sz="5200"/>
            </a:br>
            <a:endParaRPr lang="en-US" sz="5200"/>
          </a:p>
        </p:txBody>
      </p:sp>
      <p:pic>
        <p:nvPicPr>
          <p:cNvPr id="5" name="Picture 4" descr="A list of skin diseases&#10;&#10;Description automatically generated">
            <a:extLst>
              <a:ext uri="{FF2B5EF4-FFF2-40B4-BE49-F238E27FC236}">
                <a16:creationId xmlns:a16="http://schemas.microsoft.com/office/drawing/2014/main" id="{F4441E00-56C2-824F-5350-EA181BD27A06}"/>
              </a:ext>
            </a:extLst>
          </p:cNvPr>
          <p:cNvPicPr>
            <a:picLocks noChangeAspect="1"/>
          </p:cNvPicPr>
          <p:nvPr/>
        </p:nvPicPr>
        <p:blipFill>
          <a:blip r:embed="rId3"/>
          <a:stretch>
            <a:fillRect/>
          </a:stretch>
        </p:blipFill>
        <p:spPr>
          <a:xfrm>
            <a:off x="181234" y="3545340"/>
            <a:ext cx="5828261" cy="2171026"/>
          </a:xfrm>
          <a:prstGeom prst="rect">
            <a:avLst/>
          </a:prstGeom>
        </p:spPr>
      </p:pic>
      <p:pic>
        <p:nvPicPr>
          <p:cNvPr id="4" name="Content Placeholder 3" descr="A diagram of a foot&#10;&#10;Description automatically generated">
            <a:extLst>
              <a:ext uri="{FF2B5EF4-FFF2-40B4-BE49-F238E27FC236}">
                <a16:creationId xmlns:a16="http://schemas.microsoft.com/office/drawing/2014/main" id="{A16632C9-553B-D472-81B1-228D002FC0C1}"/>
              </a:ext>
            </a:extLst>
          </p:cNvPr>
          <p:cNvPicPr>
            <a:picLocks noGrp="1" noChangeAspect="1"/>
          </p:cNvPicPr>
          <p:nvPr>
            <p:ph idx="1"/>
          </p:nvPr>
        </p:nvPicPr>
        <p:blipFill>
          <a:blip r:embed="rId4"/>
          <a:stretch>
            <a:fillRect/>
          </a:stretch>
        </p:blipFill>
        <p:spPr>
          <a:xfrm>
            <a:off x="6182505" y="3647334"/>
            <a:ext cx="5828261" cy="1967037"/>
          </a:xfrm>
          <a:prstGeom prst="rect">
            <a:avLst/>
          </a:prstGeom>
        </p:spPr>
      </p:pic>
    </p:spTree>
    <p:extLst>
      <p:ext uri="{BB962C8B-B14F-4D97-AF65-F5344CB8AC3E}">
        <p14:creationId xmlns:p14="http://schemas.microsoft.com/office/powerpoint/2010/main" val="2936474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1BCDEA-FC34-032E-6316-B3ED013214E6}"/>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kern="1200">
                <a:solidFill>
                  <a:schemeClr val="tx1"/>
                </a:solidFill>
                <a:latin typeface="+mj-lt"/>
                <a:ea typeface="+mj-ea"/>
                <a:cs typeface="+mj-cs"/>
              </a:rPr>
              <a:t>Vascular Ulcers </a:t>
            </a:r>
          </a:p>
        </p:txBody>
      </p:sp>
      <p:sp>
        <p:nvSpPr>
          <p:cNvPr id="3" name="Content Placeholder 2">
            <a:extLst>
              <a:ext uri="{FF2B5EF4-FFF2-40B4-BE49-F238E27FC236}">
                <a16:creationId xmlns:a16="http://schemas.microsoft.com/office/drawing/2014/main" id="{40350C29-4D7F-59D0-5E0E-E1D499F9DF34}"/>
              </a:ext>
            </a:extLst>
          </p:cNvPr>
          <p:cNvSpPr>
            <a:spLocks/>
          </p:cNvSpPr>
          <p:nvPr/>
        </p:nvSpPr>
        <p:spPr>
          <a:xfrm>
            <a:off x="1554066" y="1825625"/>
            <a:ext cx="4526972" cy="1374641"/>
          </a:xfrm>
          <a:prstGeom prst="rect">
            <a:avLst/>
          </a:prstGeom>
        </p:spPr>
        <p:txBody>
          <a:bodyPr vert="horz" lIns="91440" tIns="45720" rIns="91440" bIns="45720" rtlCol="0" anchor="t">
            <a:normAutofit/>
          </a:bodyPr>
          <a:lstStyle/>
          <a:p>
            <a:pPr defTabSz="786384">
              <a:spcAft>
                <a:spcPts val="600"/>
              </a:spcAft>
            </a:pPr>
            <a:r>
              <a:rPr lang="en-US" sz="1548" kern="1200">
                <a:solidFill>
                  <a:srgbClr val="2A2A2A"/>
                </a:solidFill>
                <a:latin typeface="Calibri"/>
                <a:ea typeface="+mn-ea"/>
                <a:cs typeface="Calibri"/>
              </a:rPr>
              <a:t>Arterial</a:t>
            </a:r>
            <a:r>
              <a:rPr lang="en-US" sz="1548" kern="1200">
                <a:solidFill>
                  <a:srgbClr val="2A2A2A"/>
                </a:solidFill>
                <a:latin typeface="Calibri"/>
                <a:ea typeface="+mn-lt"/>
                <a:cs typeface="+mn-lt"/>
              </a:rPr>
              <a:t> ulceration can be caused by either progressive atherosclerosis or arterial embolization. Both lead to ischemia of the skin and ulceration.</a:t>
            </a:r>
            <a:endParaRPr lang="en-US" sz="1548" kern="1200">
              <a:solidFill>
                <a:schemeClr val="tx1"/>
              </a:solidFill>
              <a:latin typeface="Calibri"/>
              <a:ea typeface="+mn-ea"/>
              <a:cs typeface="Calibri"/>
            </a:endParaRPr>
          </a:p>
          <a:p>
            <a:pPr>
              <a:spcAft>
                <a:spcPts val="600"/>
              </a:spcAft>
            </a:pPr>
            <a:endParaRPr lang="en-US" sz="2000">
              <a:solidFill>
                <a:srgbClr val="000000"/>
              </a:solidFill>
              <a:latin typeface="Arial"/>
              <a:cs typeface="Arial"/>
            </a:endParaRPr>
          </a:p>
        </p:txBody>
      </p:sp>
      <p:sp>
        <p:nvSpPr>
          <p:cNvPr id="4" name="Content Placeholder 3">
            <a:extLst>
              <a:ext uri="{FF2B5EF4-FFF2-40B4-BE49-F238E27FC236}">
                <a16:creationId xmlns:a16="http://schemas.microsoft.com/office/drawing/2014/main" id="{B43B5E18-1819-4231-3DCC-367F48F01B4A}"/>
              </a:ext>
            </a:extLst>
          </p:cNvPr>
          <p:cNvSpPr>
            <a:spLocks/>
          </p:cNvSpPr>
          <p:nvPr/>
        </p:nvSpPr>
        <p:spPr>
          <a:xfrm>
            <a:off x="6096073" y="1825625"/>
            <a:ext cx="4544238" cy="4351338"/>
          </a:xfrm>
          <a:prstGeom prst="rect">
            <a:avLst/>
          </a:prstGeom>
        </p:spPr>
        <p:txBody>
          <a:bodyPr vert="horz" lIns="91440" tIns="45720" rIns="91440" bIns="45720" rtlCol="0" anchor="t">
            <a:noAutofit/>
          </a:bodyPr>
          <a:lstStyle/>
          <a:p>
            <a:pPr defTabSz="786384">
              <a:spcAft>
                <a:spcPts val="600"/>
              </a:spcAft>
            </a:pPr>
            <a:r>
              <a:rPr lang="en-US" sz="1376" kern="1200">
                <a:solidFill>
                  <a:srgbClr val="2A2A2A"/>
                </a:solidFill>
                <a:latin typeface="Calibri"/>
                <a:ea typeface="+mn-ea"/>
                <a:cs typeface="Arial"/>
              </a:rPr>
              <a:t>Venous ulceration is initiated by venous hypertension that develops because of inadequate calf muscle pump action and after the onset of either primary or secondary valvular incompetence. </a:t>
            </a:r>
            <a:endParaRPr lang="en-US" sz="1376" kern="1200">
              <a:solidFill>
                <a:srgbClr val="000000"/>
              </a:solidFill>
              <a:latin typeface="Calibri"/>
              <a:ea typeface="+mn-ea"/>
              <a:cs typeface="Arial"/>
            </a:endParaRPr>
          </a:p>
          <a:p>
            <a:pPr defTabSz="786384">
              <a:spcAft>
                <a:spcPts val="600"/>
              </a:spcAft>
            </a:pPr>
            <a:r>
              <a:rPr lang="en-US" sz="1376" kern="1200">
                <a:solidFill>
                  <a:srgbClr val="2A2A2A"/>
                </a:solidFill>
                <a:latin typeface="Calibri"/>
                <a:ea typeface="+mn-ea"/>
                <a:cs typeface="Arial"/>
              </a:rPr>
              <a:t>Two hypotheses have been proposed to explain venous ulceration once venous hypertension develops.</a:t>
            </a:r>
            <a:endParaRPr lang="en-US" sz="1376" kern="1200">
              <a:solidFill>
                <a:schemeClr val="tx1"/>
              </a:solidFill>
              <a:latin typeface="Calibri"/>
              <a:ea typeface="+mn-ea"/>
              <a:cs typeface="Arial"/>
            </a:endParaRPr>
          </a:p>
          <a:p>
            <a:pPr defTabSz="786384">
              <a:spcAft>
                <a:spcPts val="600"/>
              </a:spcAft>
            </a:pPr>
            <a:r>
              <a:rPr lang="en-US" sz="1376" kern="1200">
                <a:solidFill>
                  <a:srgbClr val="2A2A2A"/>
                </a:solidFill>
                <a:latin typeface="Calibri"/>
                <a:ea typeface="+mn-ea"/>
                <a:cs typeface="Arial"/>
              </a:rPr>
              <a:t>Distention of the capillary beds occurs because of increased stasis. This leads to leakage of fibrinogen into the surrounding dermis. Over time, a fibrinous pericapillary cuff is formed, impeding the delivery of oxygen and other nutrients or growth factors to the affected tissue. The resulting hypoxic injury leads to fibrosis and then ulceration.</a:t>
            </a:r>
            <a:endParaRPr lang="en-US" sz="1376" kern="1200">
              <a:solidFill>
                <a:schemeClr val="tx1"/>
              </a:solidFill>
              <a:latin typeface="Calibri"/>
              <a:ea typeface="+mn-ea"/>
              <a:cs typeface="Arial"/>
            </a:endParaRPr>
          </a:p>
          <a:p>
            <a:pPr defTabSz="786384">
              <a:spcAft>
                <a:spcPts val="600"/>
              </a:spcAft>
            </a:pPr>
            <a:r>
              <a:rPr lang="en-US" sz="1376" kern="1200">
                <a:solidFill>
                  <a:srgbClr val="2A2A2A"/>
                </a:solidFill>
                <a:latin typeface="Calibri"/>
                <a:ea typeface="+mn-ea"/>
                <a:cs typeface="Arial"/>
              </a:rPr>
              <a:t>The endothelium is damaged by increased venous pressure and leukocyte activation. Proteolytic enzymes and free radicals are released, escape through the leaky vessel walls, and damage the surrounding tissue, leading to injury and ulceration.</a:t>
            </a:r>
            <a:endParaRPr lang="en-US" sz="1376" kern="1200">
              <a:solidFill>
                <a:schemeClr val="tx1"/>
              </a:solidFill>
              <a:latin typeface="Calibri"/>
              <a:ea typeface="+mn-ea"/>
              <a:cs typeface="Arial"/>
            </a:endParaRPr>
          </a:p>
          <a:p>
            <a:pPr>
              <a:spcAft>
                <a:spcPts val="600"/>
              </a:spcAft>
            </a:pPr>
            <a:endParaRPr lang="en-US" sz="1600">
              <a:latin typeface="Calibri"/>
              <a:cs typeface="Calibri"/>
            </a:endParaRPr>
          </a:p>
        </p:txBody>
      </p:sp>
      <p:sp>
        <p:nvSpPr>
          <p:cNvPr id="5" name="TextBox 4">
            <a:extLst>
              <a:ext uri="{FF2B5EF4-FFF2-40B4-BE49-F238E27FC236}">
                <a16:creationId xmlns:a16="http://schemas.microsoft.com/office/drawing/2014/main" id="{2AED8447-F3D0-CD47-71D1-1E5D4640385A}"/>
              </a:ext>
            </a:extLst>
          </p:cNvPr>
          <p:cNvSpPr txBox="1"/>
          <p:nvPr/>
        </p:nvSpPr>
        <p:spPr>
          <a:xfrm>
            <a:off x="1551689" y="5059396"/>
            <a:ext cx="3692897" cy="621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86384">
              <a:spcAft>
                <a:spcPts val="600"/>
              </a:spcAft>
            </a:pPr>
            <a:r>
              <a:rPr lang="en-US" sz="1720" kern="1200">
                <a:solidFill>
                  <a:schemeClr val="tx1"/>
                </a:solidFill>
                <a:latin typeface="Calibri"/>
                <a:ea typeface="+mn-ea"/>
                <a:cs typeface="Arial"/>
              </a:rPr>
              <a:t>The great majority of vascular ulcers are chronic or recurrent​</a:t>
            </a:r>
            <a:endParaRPr lang="en-US"/>
          </a:p>
        </p:txBody>
      </p:sp>
    </p:spTree>
    <p:extLst>
      <p:ext uri="{BB962C8B-B14F-4D97-AF65-F5344CB8AC3E}">
        <p14:creationId xmlns:p14="http://schemas.microsoft.com/office/powerpoint/2010/main" val="1224763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7E57F4-2F34-C4B0-4B65-DC25397D6C2A}"/>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Arterial Ulcer </a:t>
            </a:r>
          </a:p>
        </p:txBody>
      </p:sp>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CFACE8-EAC9-54FD-91FB-DF43F14ECB5B}"/>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r>
              <a:rPr lang="en-US" sz="1400"/>
              <a:t>Arterial ulcers are often located distally and on the dorsum of the foot or toes. </a:t>
            </a:r>
          </a:p>
          <a:p>
            <a:r>
              <a:rPr lang="en-US" sz="1400"/>
              <a:t>Initially they have irregular edges, but they may progress to have a better-defined appearance. </a:t>
            </a:r>
          </a:p>
          <a:p>
            <a:r>
              <a:rPr lang="en-US" sz="1400"/>
              <a:t>The ulcer base contains grayish, unhealthy-appearing granulation tissue. </a:t>
            </a:r>
          </a:p>
          <a:p>
            <a:r>
              <a:rPr lang="en-US" sz="1400"/>
              <a:t>With manipulation, such as debriding, these ulcers bleed very little or not at all. </a:t>
            </a:r>
          </a:p>
          <a:p>
            <a:r>
              <a:rPr lang="en-US" sz="1400"/>
              <a:t>The patient may report characteristic pain, especially at night when supine, which is relieved by dependency of the extremity. </a:t>
            </a:r>
          </a:p>
          <a:p>
            <a:r>
              <a:rPr lang="en-US" sz="1400"/>
              <a:t>Upon examination, characteristic findings of chronic ischemia, such as hairlessness, pale skin, and absent pulses, are noted. </a:t>
            </a:r>
          </a:p>
        </p:txBody>
      </p:sp>
      <p:pic>
        <p:nvPicPr>
          <p:cNvPr id="5" name="Content Placeholder 4" descr="A close-up of a wound&#10;&#10;Description automatically generated">
            <a:extLst>
              <a:ext uri="{FF2B5EF4-FFF2-40B4-BE49-F238E27FC236}">
                <a16:creationId xmlns:a16="http://schemas.microsoft.com/office/drawing/2014/main" id="{2D6DD43C-67E4-20B9-3FC9-C2DFD49C32A9}"/>
              </a:ext>
            </a:extLst>
          </p:cNvPr>
          <p:cNvPicPr>
            <a:picLocks noGrp="1" noChangeAspect="1"/>
          </p:cNvPicPr>
          <p:nvPr>
            <p:ph sz="half" idx="2"/>
          </p:nvPr>
        </p:nvPicPr>
        <p:blipFill>
          <a:blip r:embed="rId2"/>
          <a:stretch>
            <a:fillRect/>
          </a:stretch>
        </p:blipFill>
        <p:spPr>
          <a:xfrm>
            <a:off x="5911532" y="2844203"/>
            <a:ext cx="5150277" cy="2994347"/>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04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FCB4-1474-41FD-DC19-104AEBF834FC}"/>
              </a:ext>
            </a:extLst>
          </p:cNvPr>
          <p:cNvSpPr>
            <a:spLocks noGrp="1"/>
          </p:cNvSpPr>
          <p:nvPr>
            <p:ph type="title"/>
          </p:nvPr>
        </p:nvSpPr>
        <p:spPr/>
        <p:txBody>
          <a:bodyPr/>
          <a:lstStyle/>
          <a:p>
            <a:r>
              <a:rPr lang="en-US"/>
              <a:t>Introduction </a:t>
            </a:r>
          </a:p>
        </p:txBody>
      </p:sp>
      <p:sp>
        <p:nvSpPr>
          <p:cNvPr id="3" name="Content Placeholder 2">
            <a:extLst>
              <a:ext uri="{FF2B5EF4-FFF2-40B4-BE49-F238E27FC236}">
                <a16:creationId xmlns:a16="http://schemas.microsoft.com/office/drawing/2014/main" id="{D6560EC7-1D93-375C-79EE-929B9A54439C}"/>
              </a:ext>
            </a:extLst>
          </p:cNvPr>
          <p:cNvSpPr>
            <a:spLocks noGrp="1"/>
          </p:cNvSpPr>
          <p:nvPr>
            <p:ph idx="1"/>
          </p:nvPr>
        </p:nvSpPr>
        <p:spPr>
          <a:xfrm>
            <a:off x="838200" y="1825625"/>
            <a:ext cx="10515600" cy="4764626"/>
          </a:xfrm>
        </p:spPr>
        <p:txBody>
          <a:bodyPr vert="horz" lIns="91440" tIns="45720" rIns="91440" bIns="45720" rtlCol="0" anchor="t">
            <a:normAutofit lnSpcReduction="10000"/>
          </a:bodyPr>
          <a:lstStyle/>
          <a:p>
            <a:r>
              <a:rPr lang="en-US" sz="2000" dirty="0">
                <a:latin typeface="Calibri"/>
                <a:ea typeface="+mn-lt"/>
                <a:cs typeface="+mn-lt"/>
              </a:rPr>
              <a:t>Wounds often develop during a severe or terminal illness, either as a direct result of the underlying disease or because the limitations of the disease make it hard to avoid sores and abrasions. </a:t>
            </a:r>
          </a:p>
          <a:p>
            <a:r>
              <a:rPr lang="en-US" sz="2000" dirty="0">
                <a:latin typeface="Calibri"/>
                <a:ea typeface="+mn-lt"/>
                <a:cs typeface="+mn-lt"/>
              </a:rPr>
              <a:t>Unlike traditional wound care, the goals of palliative wound care are to prevent </a:t>
            </a:r>
            <a:r>
              <a:rPr lang="en-US" sz="2000" dirty="0">
                <a:latin typeface="Calibri"/>
                <a:ea typeface="Open Sans"/>
                <a:cs typeface="Open Sans"/>
              </a:rPr>
              <a:t>complications of the wound, such as infection, odor, additional breakdown of the skin, and to minimize the harmful effects of the wound on the patient’s overall condition </a:t>
            </a:r>
          </a:p>
          <a:p>
            <a:r>
              <a:rPr lang="en-US" sz="2000" dirty="0">
                <a:latin typeface="Calibri"/>
                <a:ea typeface="Open Sans"/>
                <a:cs typeface="Open Sans"/>
              </a:rPr>
              <a:t>The first step in determining a successful wound plan of care involves establishing the patient’s prognosis, condition and potential for wound healing.  A basic wound care plan will incorporate the elements below:</a:t>
            </a:r>
            <a:endParaRPr lang="en-US" sz="1800" dirty="0">
              <a:latin typeface="Calibri"/>
              <a:ea typeface="Calibri"/>
              <a:cs typeface="Calibri"/>
            </a:endParaRPr>
          </a:p>
          <a:p>
            <a:pPr marL="0" indent="0" algn="ctr">
              <a:buNone/>
            </a:pPr>
            <a:r>
              <a:rPr lang="en-US" sz="1800" dirty="0">
                <a:latin typeface="Calibri"/>
                <a:ea typeface="Open Sans"/>
                <a:cs typeface="Open Sans"/>
              </a:rPr>
              <a:t>        Cleansing debris from the wound</a:t>
            </a:r>
            <a:endParaRPr lang="en-US" sz="1800" dirty="0">
              <a:latin typeface="Calibri"/>
              <a:ea typeface="Calibri"/>
              <a:cs typeface="Calibri"/>
            </a:endParaRPr>
          </a:p>
          <a:p>
            <a:pPr marL="0" indent="0" algn="ctr">
              <a:buNone/>
            </a:pPr>
            <a:r>
              <a:rPr lang="en-US" sz="1800" dirty="0">
                <a:latin typeface="Calibri"/>
                <a:ea typeface="Open Sans"/>
                <a:cs typeface="Open Sans"/>
              </a:rPr>
              <a:t> Possible debridement</a:t>
            </a:r>
            <a:endParaRPr lang="en-US" sz="1800" dirty="0">
              <a:latin typeface="Calibri"/>
              <a:ea typeface="Calibri"/>
              <a:cs typeface="Calibri"/>
            </a:endParaRPr>
          </a:p>
          <a:p>
            <a:pPr marL="0" indent="0" algn="ctr">
              <a:buNone/>
            </a:pPr>
            <a:r>
              <a:rPr lang="en-US" sz="1800" dirty="0">
                <a:latin typeface="Calibri"/>
                <a:ea typeface="Open Sans"/>
                <a:cs typeface="Open Sans"/>
              </a:rPr>
              <a:t>Absorbing excess exudate</a:t>
            </a:r>
            <a:endParaRPr lang="en-US" sz="1800" dirty="0">
              <a:latin typeface="Calibri"/>
              <a:ea typeface="Calibri"/>
              <a:cs typeface="Calibri"/>
            </a:endParaRPr>
          </a:p>
          <a:p>
            <a:pPr marL="0" indent="0" algn="ctr">
              <a:buNone/>
            </a:pPr>
            <a:r>
              <a:rPr lang="en-US" sz="1800" dirty="0">
                <a:latin typeface="Calibri"/>
                <a:ea typeface="Open Sans"/>
                <a:cs typeface="Open Sans"/>
              </a:rPr>
              <a:t>Promoting healing</a:t>
            </a:r>
            <a:endParaRPr lang="en-US" sz="1800" dirty="0">
              <a:latin typeface="Calibri"/>
              <a:ea typeface="Calibri"/>
              <a:cs typeface="Calibri"/>
            </a:endParaRPr>
          </a:p>
          <a:p>
            <a:pPr marL="0" indent="0" algn="ctr">
              <a:buNone/>
            </a:pPr>
            <a:r>
              <a:rPr lang="en-US" sz="1800" dirty="0">
                <a:latin typeface="Calibri"/>
                <a:ea typeface="Open Sans"/>
                <a:cs typeface="Open Sans"/>
              </a:rPr>
              <a:t>Treating infection</a:t>
            </a:r>
            <a:endParaRPr lang="en-US" sz="1800" dirty="0">
              <a:latin typeface="Calibri"/>
              <a:ea typeface="Calibri"/>
              <a:cs typeface="Calibri"/>
            </a:endParaRPr>
          </a:p>
          <a:p>
            <a:pPr marL="0" indent="0" algn="ctr">
              <a:buNone/>
            </a:pPr>
            <a:r>
              <a:rPr lang="en-US" sz="1800" dirty="0">
                <a:latin typeface="Calibri"/>
                <a:ea typeface="Open Sans"/>
                <a:cs typeface="Open Sans"/>
              </a:rPr>
              <a:t>Minimizing discomfort</a:t>
            </a:r>
            <a:endParaRPr lang="en-US" sz="1800" dirty="0">
              <a:latin typeface="Calibri"/>
              <a:ea typeface="Calibri"/>
              <a:cs typeface="Calibri"/>
            </a:endParaRPr>
          </a:p>
          <a:p>
            <a:pPr marL="0" indent="0" algn="ctr">
              <a:buNone/>
            </a:pPr>
            <a:endParaRPr lang="en-US" sz="1300" dirty="0">
              <a:latin typeface="Calibri"/>
              <a:ea typeface="Open Sans"/>
              <a:cs typeface="Open Sans"/>
            </a:endParaRPr>
          </a:p>
        </p:txBody>
      </p:sp>
    </p:spTree>
    <p:extLst>
      <p:ext uri="{BB962C8B-B14F-4D97-AF65-F5344CB8AC3E}">
        <p14:creationId xmlns:p14="http://schemas.microsoft.com/office/powerpoint/2010/main" val="2474106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385F0-ECC3-80D4-7116-0F5F56E478FF}"/>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Venous Ulcer</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403065-D46A-E388-5958-642ECB3A5B21}"/>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r>
              <a:rPr lang="en-US" sz="1700"/>
              <a:t>Venous ulceration is located circumferentially around the lower leg from approximately mid-calf to just below the medial and lateral malleoli.</a:t>
            </a:r>
          </a:p>
          <a:p>
            <a:r>
              <a:rPr lang="en-US" sz="1700"/>
              <a:t>Larger but shallower than other ulcers, stasis ulcers have a moist granulating base and an irregular border. </a:t>
            </a:r>
          </a:p>
          <a:p>
            <a:r>
              <a:rPr lang="en-US" sz="1700"/>
              <a:t>This base oozes venous blood when manipulated.</a:t>
            </a:r>
          </a:p>
          <a:p>
            <a:r>
              <a:rPr lang="en-US" sz="1700"/>
              <a:t> The tissue surrounding these ulcers may exhibit signs of stasis dermatitis. </a:t>
            </a:r>
          </a:p>
          <a:p>
            <a:r>
              <a:rPr lang="en-US" sz="1700"/>
              <a:t>Patients often report mild pain that is relieved by elevation.</a:t>
            </a:r>
          </a:p>
        </p:txBody>
      </p:sp>
      <p:pic>
        <p:nvPicPr>
          <p:cNvPr id="5" name="Content Placeholder 4" descr="A close up of a leg with a red wound&#10;&#10;Description automatically generated">
            <a:extLst>
              <a:ext uri="{FF2B5EF4-FFF2-40B4-BE49-F238E27FC236}">
                <a16:creationId xmlns:a16="http://schemas.microsoft.com/office/drawing/2014/main" id="{F82CAE43-262C-30CF-B7B7-731D092EB9A2}"/>
              </a:ext>
            </a:extLst>
          </p:cNvPr>
          <p:cNvPicPr>
            <a:picLocks noGrp="1" noChangeAspect="1"/>
          </p:cNvPicPr>
          <p:nvPr>
            <p:ph sz="half" idx="2"/>
          </p:nvPr>
        </p:nvPicPr>
        <p:blipFill>
          <a:blip r:embed="rId2"/>
          <a:stretch>
            <a:fillRect/>
          </a:stretch>
        </p:blipFill>
        <p:spPr>
          <a:xfrm>
            <a:off x="5911532" y="2789896"/>
            <a:ext cx="5150277" cy="3102961"/>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94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5B0773-BB3F-2D11-313A-FEF43304B39A}"/>
              </a:ext>
            </a:extLst>
          </p:cNvPr>
          <p:cNvSpPr>
            <a:spLocks noGrp="1"/>
          </p:cNvSpPr>
          <p:nvPr>
            <p:ph type="title"/>
          </p:nvPr>
        </p:nvSpPr>
        <p:spPr>
          <a:xfrm>
            <a:off x="838200" y="365125"/>
            <a:ext cx="10515600" cy="1325563"/>
          </a:xfrm>
        </p:spPr>
        <p:txBody>
          <a:bodyPr>
            <a:normAutofit/>
          </a:bodyPr>
          <a:lstStyle/>
          <a:p>
            <a:r>
              <a:rPr lang="en-US"/>
              <a:t>Malignant Tumor Ulcers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C413FEC-2A91-9440-861F-B50C911714AC}"/>
              </a:ext>
            </a:extLst>
          </p:cNvPr>
          <p:cNvSpPr>
            <a:spLocks noGrp="1"/>
          </p:cNvSpPr>
          <p:nvPr>
            <p:ph idx="1"/>
          </p:nvPr>
        </p:nvSpPr>
        <p:spPr>
          <a:xfrm>
            <a:off x="838200" y="1825625"/>
            <a:ext cx="10515600" cy="4351338"/>
          </a:xfrm>
        </p:spPr>
        <p:txBody>
          <a:bodyPr vert="horz" lIns="91440" tIns="45720" rIns="91440" bIns="45720" rtlCol="0">
            <a:normAutofit/>
          </a:bodyPr>
          <a:lstStyle/>
          <a:p>
            <a:pPr marL="342900" indent="-342900"/>
            <a:r>
              <a:rPr lang="en-US" sz="1500">
                <a:latin typeface="Calibri"/>
                <a:ea typeface="Calibri"/>
                <a:cs typeface="Calibri"/>
              </a:rPr>
              <a:t>Can be Primary (Area where the cancer started) or Secondary (Area where the cancer spread to)</a:t>
            </a:r>
          </a:p>
          <a:p>
            <a:pPr marL="342900" indent="-342900"/>
            <a:r>
              <a:rPr lang="en-US" sz="1500">
                <a:latin typeface="Calibri"/>
                <a:ea typeface="Calibri"/>
                <a:cs typeface="Helvetica"/>
              </a:rPr>
              <a:t>It's seen in Skin malignancy (Basal Cell Carcinoma, Squamous Cell Carcinoma, Melanoma), Breast Cancer, Head and Neck Cancer, and Angiosarcoma </a:t>
            </a:r>
          </a:p>
          <a:p>
            <a:pPr marL="342900" indent="-342900"/>
            <a:r>
              <a:rPr lang="en-US" sz="1500">
                <a:latin typeface="Calibri"/>
                <a:ea typeface="+mn-lt"/>
                <a:cs typeface="+mn-lt"/>
              </a:rPr>
              <a:t>5–14% of advanced cancer patients are affected by malignant fungating wounds </a:t>
            </a:r>
            <a:endParaRPr lang="en-US" sz="1500">
              <a:latin typeface="Calibri"/>
              <a:ea typeface="Calibri"/>
              <a:cs typeface="Helvetica"/>
            </a:endParaRPr>
          </a:p>
          <a:p>
            <a:pPr marL="342900" indent="-342900"/>
            <a:r>
              <a:rPr lang="en-US" sz="1500">
                <a:latin typeface="Calibri"/>
                <a:ea typeface="Calibri"/>
                <a:cs typeface="Helvetica"/>
              </a:rPr>
              <a:t>Mechanism of Action: as the cancer grows, it blocks and damages tiny blood vessels. This can reduce the supply of oxygen to the area which causes the skin and the tissue underneath to die, which lead to ulcers. </a:t>
            </a:r>
            <a:endParaRPr lang="en-US" sz="1500">
              <a:latin typeface="Calibri"/>
              <a:ea typeface="Calibri"/>
              <a:cs typeface="Calibri"/>
            </a:endParaRPr>
          </a:p>
          <a:p>
            <a:pPr marL="342900" indent="-342900"/>
            <a:r>
              <a:rPr lang="en-US" sz="1500">
                <a:latin typeface="Calibri"/>
                <a:ea typeface="Calibri"/>
                <a:cs typeface="Helvetica"/>
              </a:rPr>
              <a:t>Presentation often occurs in the last 6 month of life and includes symptoms of pain, odor, excessive drainage, compromised body image, and limited mobility </a:t>
            </a:r>
          </a:p>
          <a:p>
            <a:pPr marL="342900" indent="-342900"/>
            <a:r>
              <a:rPr lang="en-US" sz="1500">
                <a:latin typeface="Calibri"/>
                <a:ea typeface="Calibri"/>
                <a:cs typeface="Helvetica"/>
              </a:rPr>
              <a:t>The aim of therapy </a:t>
            </a:r>
            <a:r>
              <a:rPr lang="en-US" sz="1500">
                <a:latin typeface="Calibri"/>
                <a:ea typeface="+mn-lt"/>
                <a:cs typeface="+mn-lt"/>
              </a:rPr>
              <a:t>is to alleviate as many of these symptoms as possible because many of these tumors cannot be surgically removed. The management goal is to promote patient quality of life and independence; care is usually palliative and the fungating tumor is not expected to heal.</a:t>
            </a:r>
            <a:endParaRPr lang="en-US" sz="1500">
              <a:latin typeface="Calibri"/>
              <a:ea typeface="Calibri"/>
              <a:cs typeface="Calibri"/>
            </a:endParaRPr>
          </a:p>
          <a:p>
            <a:pPr marL="342900" indent="-342900"/>
            <a:r>
              <a:rPr lang="en-US" sz="1500">
                <a:latin typeface="Calibri"/>
                <a:ea typeface="Calibri"/>
                <a:cs typeface="Calibri"/>
              </a:rPr>
              <a:t>Treatment:  </a:t>
            </a:r>
            <a:r>
              <a:rPr lang="en-US" sz="1500">
                <a:latin typeface="Calibri"/>
                <a:ea typeface="+mn-lt"/>
                <a:cs typeface="+mn-lt"/>
              </a:rPr>
              <a:t>Dressing change are selected to help manage exudate and bleeding, hemostatic powder is helpful to control bleeding, antibacterial solutions may be used as cleansing agents to gently debride necrotic tissue and to help kill micro-organisms in the wound, and wound drainage pouches are often beneficial when dressings must be changed frequently when the skin shows signs of damage. </a:t>
            </a:r>
            <a:endParaRPr lang="en-US" sz="1500">
              <a:latin typeface="Calibri"/>
              <a:ea typeface="Calibri"/>
              <a:cs typeface="Calibri"/>
            </a:endParaRPr>
          </a:p>
        </p:txBody>
      </p:sp>
    </p:spTree>
    <p:extLst>
      <p:ext uri="{BB962C8B-B14F-4D97-AF65-F5344CB8AC3E}">
        <p14:creationId xmlns:p14="http://schemas.microsoft.com/office/powerpoint/2010/main" val="3100722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303F05-19B7-19EC-EB08-8B89FB30CBB3}"/>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4400" kern="1200">
                <a:solidFill>
                  <a:schemeClr val="tx1"/>
                </a:solidFill>
                <a:latin typeface="+mj-lt"/>
                <a:ea typeface="+mj-ea"/>
                <a:cs typeface="+mj-cs"/>
              </a:rPr>
              <a:t>Post-Chemotherapy</a:t>
            </a:r>
          </a:p>
        </p:txBody>
      </p:sp>
      <p:sp>
        <p:nvSpPr>
          <p:cNvPr id="4" name="Text Placeholder 3">
            <a:extLst>
              <a:ext uri="{FF2B5EF4-FFF2-40B4-BE49-F238E27FC236}">
                <a16:creationId xmlns:a16="http://schemas.microsoft.com/office/drawing/2014/main" id="{C370A19B-C077-89A9-6465-A10EADB2A1B7}"/>
              </a:ext>
            </a:extLst>
          </p:cNvPr>
          <p:cNvSpPr>
            <a:spLocks/>
          </p:cNvSpPr>
          <p:nvPr/>
        </p:nvSpPr>
        <p:spPr>
          <a:xfrm>
            <a:off x="1180976" y="2220306"/>
            <a:ext cx="3445914" cy="2496430"/>
          </a:xfrm>
          <a:prstGeom prst="rect">
            <a:avLst/>
          </a:prstGeom>
        </p:spPr>
        <p:txBody>
          <a:bodyPr vert="horz" lIns="91440" tIns="45720" rIns="91440" bIns="45720" rtlCol="0" anchor="t">
            <a:noAutofit/>
          </a:bodyPr>
          <a:lstStyle/>
          <a:p>
            <a:pPr marL="240030" indent="-240030" defTabSz="768096">
              <a:spcAft>
                <a:spcPts val="600"/>
              </a:spcAft>
              <a:buChar char="•"/>
            </a:pPr>
            <a:r>
              <a:rPr lang="en-US" sz="1512" kern="1200">
                <a:solidFill>
                  <a:schemeClr val="tx1"/>
                </a:solidFill>
                <a:latin typeface="Calibri"/>
                <a:ea typeface="Open Sans"/>
                <a:cs typeface="Open Sans"/>
              </a:rPr>
              <a:t>Mucositis </a:t>
            </a:r>
          </a:p>
          <a:p>
            <a:pPr marL="240030" indent="-240030" defTabSz="768096">
              <a:spcAft>
                <a:spcPts val="600"/>
              </a:spcAft>
              <a:buChar char="•"/>
            </a:pPr>
            <a:r>
              <a:rPr lang="en-US" sz="1512" kern="1200">
                <a:solidFill>
                  <a:schemeClr val="tx1"/>
                </a:solidFill>
                <a:latin typeface="Calibri"/>
                <a:ea typeface="Open Sans"/>
                <a:cs typeface="Open Sans"/>
              </a:rPr>
              <a:t>Photosensitivity </a:t>
            </a:r>
          </a:p>
          <a:p>
            <a:pPr marL="240030" indent="-240030" defTabSz="768096">
              <a:spcAft>
                <a:spcPts val="600"/>
              </a:spcAft>
              <a:buChar char="•"/>
            </a:pPr>
            <a:r>
              <a:rPr lang="en-US" sz="1512" kern="1200" err="1">
                <a:solidFill>
                  <a:schemeClr val="tx1"/>
                </a:solidFill>
                <a:latin typeface="Calibri"/>
                <a:ea typeface="Open Sans"/>
                <a:cs typeface="Open Sans"/>
              </a:rPr>
              <a:t>Acneform</a:t>
            </a:r>
            <a:r>
              <a:rPr lang="en-US" sz="1512" kern="1200">
                <a:solidFill>
                  <a:schemeClr val="tx1"/>
                </a:solidFill>
                <a:latin typeface="Calibri"/>
                <a:ea typeface="Open Sans"/>
                <a:cs typeface="Open Sans"/>
              </a:rPr>
              <a:t> Eruptions (Folliculitis) </a:t>
            </a:r>
          </a:p>
          <a:p>
            <a:pPr marL="240030" indent="-240030" defTabSz="768096">
              <a:spcAft>
                <a:spcPts val="600"/>
              </a:spcAft>
              <a:buChar char="•"/>
            </a:pPr>
            <a:r>
              <a:rPr lang="en-US" sz="1512" kern="1200">
                <a:solidFill>
                  <a:schemeClr val="tx1"/>
                </a:solidFill>
                <a:latin typeface="Calibri"/>
                <a:ea typeface="Open Sans"/>
                <a:cs typeface="Open Sans"/>
              </a:rPr>
              <a:t>Hyperpigmentation</a:t>
            </a:r>
          </a:p>
          <a:p>
            <a:pPr marL="240030" indent="-240030" defTabSz="768096">
              <a:spcAft>
                <a:spcPts val="600"/>
              </a:spcAft>
              <a:buChar char="•"/>
            </a:pPr>
            <a:r>
              <a:rPr lang="en-US" sz="1512" kern="1200">
                <a:solidFill>
                  <a:schemeClr val="tx1"/>
                </a:solidFill>
                <a:latin typeface="Calibri"/>
                <a:ea typeface="Open Sans"/>
                <a:cs typeface="Open Sans"/>
              </a:rPr>
              <a:t>Nail Changes</a:t>
            </a:r>
          </a:p>
          <a:p>
            <a:pPr marL="240030" indent="-240030" defTabSz="768096">
              <a:spcAft>
                <a:spcPts val="600"/>
              </a:spcAft>
              <a:buChar char="•"/>
            </a:pPr>
            <a:r>
              <a:rPr lang="en-US" sz="1512" kern="1200">
                <a:solidFill>
                  <a:schemeClr val="tx1"/>
                </a:solidFill>
                <a:latin typeface="Calibri"/>
                <a:ea typeface="Open Sans"/>
                <a:cs typeface="Open Sans"/>
              </a:rPr>
              <a:t>Alopecia</a:t>
            </a:r>
          </a:p>
          <a:p>
            <a:pPr marL="240030" indent="-240030" defTabSz="768096">
              <a:spcAft>
                <a:spcPts val="600"/>
              </a:spcAft>
              <a:buChar char="•"/>
            </a:pPr>
            <a:r>
              <a:rPr lang="en-US" sz="1512" kern="1200">
                <a:solidFill>
                  <a:schemeClr val="tx1"/>
                </a:solidFill>
                <a:latin typeface="Calibri"/>
                <a:ea typeface="Open Sans"/>
                <a:cs typeface="Open Sans"/>
              </a:rPr>
              <a:t>Vascular Injury</a:t>
            </a:r>
            <a:endParaRPr lang="en-US"/>
          </a:p>
        </p:txBody>
      </p:sp>
      <p:sp>
        <p:nvSpPr>
          <p:cNvPr id="5" name="TextBox 4">
            <a:extLst>
              <a:ext uri="{FF2B5EF4-FFF2-40B4-BE49-F238E27FC236}">
                <a16:creationId xmlns:a16="http://schemas.microsoft.com/office/drawing/2014/main" id="{E9C66FAF-251E-6A68-05BA-522B79277E25}"/>
              </a:ext>
            </a:extLst>
          </p:cNvPr>
          <p:cNvSpPr txBox="1"/>
          <p:nvPr/>
        </p:nvSpPr>
        <p:spPr>
          <a:xfrm>
            <a:off x="1483019" y="5165755"/>
            <a:ext cx="3888507" cy="1176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68096">
              <a:spcAft>
                <a:spcPts val="600"/>
              </a:spcAft>
            </a:pPr>
            <a:r>
              <a:rPr lang="en-US" sz="1512" kern="1200">
                <a:solidFill>
                  <a:schemeClr val="tx1"/>
                </a:solidFill>
                <a:latin typeface="+mn-lt"/>
                <a:ea typeface="+mn-ea"/>
                <a:cs typeface="+mn-cs"/>
              </a:rPr>
              <a:t>Most common chemotherapy drugs are :</a:t>
            </a:r>
          </a:p>
          <a:p>
            <a:pPr marL="240030" indent="-240030" defTabSz="768096">
              <a:spcAft>
                <a:spcPts val="600"/>
              </a:spcAft>
              <a:buFont typeface="Arial"/>
              <a:buChar char="•"/>
            </a:pPr>
            <a:r>
              <a:rPr lang="en-US" sz="1512" kern="1200" err="1">
                <a:solidFill>
                  <a:schemeClr val="tx1"/>
                </a:solidFill>
                <a:latin typeface="Calibri"/>
                <a:ea typeface="+mn-ea"/>
                <a:cs typeface="Calibri"/>
              </a:rPr>
              <a:t>Taxanes</a:t>
            </a:r>
            <a:r>
              <a:rPr lang="en-US" sz="1512" kern="1200">
                <a:solidFill>
                  <a:schemeClr val="tx1"/>
                </a:solidFill>
                <a:latin typeface="Calibri"/>
                <a:ea typeface="+mn-ea"/>
                <a:cs typeface="Calibri"/>
              </a:rPr>
              <a:t> (Paclitaxel and Docetaxel)</a:t>
            </a:r>
          </a:p>
          <a:p>
            <a:pPr marL="240030" indent="-240030" defTabSz="768096">
              <a:spcAft>
                <a:spcPts val="600"/>
              </a:spcAft>
              <a:buFont typeface="Arial"/>
              <a:buChar char="•"/>
            </a:pPr>
            <a:r>
              <a:rPr lang="en-US" sz="1512" kern="1200">
                <a:solidFill>
                  <a:schemeClr val="tx1"/>
                </a:solidFill>
                <a:latin typeface="Calibri"/>
                <a:ea typeface="+mn-ea"/>
                <a:cs typeface="Calibri"/>
              </a:rPr>
              <a:t>Anthracyclines (Doxorubicin, Idarubicin, Epirubicin)</a:t>
            </a:r>
            <a:endParaRPr lang="en-US">
              <a:latin typeface="Calibri"/>
              <a:ea typeface="Calibri"/>
              <a:cs typeface="Calibri"/>
            </a:endParaRPr>
          </a:p>
        </p:txBody>
      </p:sp>
      <p:pic>
        <p:nvPicPr>
          <p:cNvPr id="12" name="Picture 11" descr="A collage of several people with red and black spots&#10;&#10;Description automatically generated">
            <a:extLst>
              <a:ext uri="{FF2B5EF4-FFF2-40B4-BE49-F238E27FC236}">
                <a16:creationId xmlns:a16="http://schemas.microsoft.com/office/drawing/2014/main" id="{422801D8-4F93-9D18-1893-FFAA559F37E7}"/>
              </a:ext>
            </a:extLst>
          </p:cNvPr>
          <p:cNvPicPr>
            <a:picLocks noChangeAspect="1"/>
          </p:cNvPicPr>
          <p:nvPr/>
        </p:nvPicPr>
        <p:blipFill>
          <a:blip r:embed="rId3"/>
          <a:stretch>
            <a:fillRect/>
          </a:stretch>
        </p:blipFill>
        <p:spPr>
          <a:xfrm>
            <a:off x="5875496" y="1825625"/>
            <a:ext cx="5135527" cy="2736986"/>
          </a:xfrm>
          <a:prstGeom prst="rect">
            <a:avLst/>
          </a:prstGeom>
        </p:spPr>
      </p:pic>
    </p:spTree>
    <p:extLst>
      <p:ext uri="{BB962C8B-B14F-4D97-AF65-F5344CB8AC3E}">
        <p14:creationId xmlns:p14="http://schemas.microsoft.com/office/powerpoint/2010/main" val="390624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0" name="Rectangle 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54C2DB-3E6B-BC33-B1F4-250CA606A943}"/>
              </a:ext>
            </a:extLst>
          </p:cNvPr>
          <p:cNvSpPr txBox="1"/>
          <p:nvPr/>
        </p:nvSpPr>
        <p:spPr>
          <a:xfrm>
            <a:off x="1045028" y="3017522"/>
            <a:ext cx="9941319" cy="312465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endParaRPr lang="en-US" sz="1300" dirty="0"/>
          </a:p>
          <a:p>
            <a:pPr indent="-228600">
              <a:lnSpc>
                <a:spcPct val="90000"/>
              </a:lnSpc>
              <a:spcAft>
                <a:spcPts val="600"/>
              </a:spcAft>
              <a:buFont typeface="Arial" panose="020B0604020202020204" pitchFamily="34" charset="0"/>
              <a:buChar char="•"/>
            </a:pPr>
            <a:r>
              <a:rPr lang="en-US" sz="1300" dirty="0"/>
              <a:t>Vascular toxic effects of cancer therapies include arterial and venous events and affect the systemic and pulmonary circulations.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Cancer therapy-related arterial toxicities can present as acute vasospasm, acute thrombosis and accelerated atherosclerosis.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Many clinical studies have implicated that several chemotherapies cause direct vascular injury, yet the mechanism and characteristics of this toxicity remains to be elucidated. </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A journal was published in 2015 called "Chemotherapy-induced Vascular Toxicity - Real-time </a:t>
            </a:r>
            <a:r>
              <a:rPr lang="en-US" sz="1300" i="1" dirty="0"/>
              <a:t>In vivo</a:t>
            </a:r>
            <a:r>
              <a:rPr lang="en-US" sz="1300" dirty="0"/>
              <a:t> Imaging of Vessel Impairment". It looked at the effect of two chemotherapy agents (Doxorubicin and Paclitaxel) on blood vessels which represented a unique mechanism of vascular toxicity that may be the early event in end-organ injury. </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p:txBody>
      </p:sp>
      <p:cxnSp>
        <p:nvCxnSpPr>
          <p:cNvPr id="36" name="Straight Connector 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832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5AA75-89AF-1B36-26E5-8E30F714B55D}"/>
              </a:ext>
            </a:extLst>
          </p:cNvPr>
          <p:cNvSpPr>
            <a:spLocks noGrp="1"/>
          </p:cNvSpPr>
          <p:nvPr>
            <p:ph type="title"/>
          </p:nvPr>
        </p:nvSpPr>
        <p:spPr/>
        <p:txBody>
          <a:bodyPr/>
          <a:lstStyle/>
          <a:p>
            <a:r>
              <a:rPr lang="en-US" dirty="0"/>
              <a:t>Management of Wounds at End of Life </a:t>
            </a:r>
          </a:p>
        </p:txBody>
      </p:sp>
      <p:graphicFrame>
        <p:nvGraphicFramePr>
          <p:cNvPr id="5" name="Content Placeholder 2">
            <a:extLst>
              <a:ext uri="{FF2B5EF4-FFF2-40B4-BE49-F238E27FC236}">
                <a16:creationId xmlns:a16="http://schemas.microsoft.com/office/drawing/2014/main" id="{9FD2395E-3431-77B7-D108-8D8877B2213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2413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F3935-2B5A-4D16-AEAD-E8E4EA7DD7CF}"/>
              </a:ext>
            </a:extLst>
          </p:cNvPr>
          <p:cNvSpPr>
            <a:spLocks noGrp="1"/>
          </p:cNvSpPr>
          <p:nvPr>
            <p:ph type="title"/>
          </p:nvPr>
        </p:nvSpPr>
        <p:spPr>
          <a:xfrm>
            <a:off x="808638" y="386930"/>
            <a:ext cx="9236700" cy="1188950"/>
          </a:xfrm>
        </p:spPr>
        <p:txBody>
          <a:bodyPr anchor="b">
            <a:normAutofit/>
          </a:bodyPr>
          <a:lstStyle/>
          <a:p>
            <a:r>
              <a:rPr lang="en-US" sz="5400"/>
              <a:t>Minimize Trauma </a:t>
            </a:r>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2C651D-434A-7F92-888E-55083515AED1}"/>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a:t>Granulation tissues are always friable and bleed easily </a:t>
            </a:r>
          </a:p>
          <a:p>
            <a:r>
              <a:rPr lang="en-US" sz="2400"/>
              <a:t>Reduced fibroblasts disrupt collagen matrix </a:t>
            </a:r>
          </a:p>
          <a:p>
            <a:r>
              <a:rPr lang="en-US" sz="2400"/>
              <a:t>Require peri-wound care with adhesive tape, skin barrier, spray, and gel </a:t>
            </a:r>
          </a:p>
          <a:p>
            <a:endParaRPr lang="en-US" sz="2400"/>
          </a:p>
        </p:txBody>
      </p:sp>
    </p:spTree>
    <p:extLst>
      <p:ext uri="{BB962C8B-B14F-4D97-AF65-F5344CB8AC3E}">
        <p14:creationId xmlns:p14="http://schemas.microsoft.com/office/powerpoint/2010/main" val="734628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A7B2-533D-760D-F296-5A7F82B0D300}"/>
              </a:ext>
            </a:extLst>
          </p:cNvPr>
          <p:cNvSpPr>
            <a:spLocks noGrp="1"/>
          </p:cNvSpPr>
          <p:nvPr>
            <p:ph type="title"/>
          </p:nvPr>
        </p:nvSpPr>
        <p:spPr>
          <a:xfrm>
            <a:off x="838200" y="365125"/>
            <a:ext cx="10515600" cy="1325563"/>
          </a:xfrm>
        </p:spPr>
        <p:txBody>
          <a:bodyPr/>
          <a:lstStyle/>
          <a:p>
            <a:r>
              <a:rPr lang="en-US"/>
              <a:t>Control Odor </a:t>
            </a:r>
            <a:endParaRPr lang="en-US" dirty="0"/>
          </a:p>
        </p:txBody>
      </p:sp>
      <p:graphicFrame>
        <p:nvGraphicFramePr>
          <p:cNvPr id="5" name="Content Placeholder 2">
            <a:extLst>
              <a:ext uri="{FF2B5EF4-FFF2-40B4-BE49-F238E27FC236}">
                <a16:creationId xmlns:a16="http://schemas.microsoft.com/office/drawing/2014/main" id="{32A02E62-2457-1E20-39CA-F94ACAC05014}"/>
              </a:ext>
            </a:extLst>
          </p:cNvPr>
          <p:cNvGraphicFramePr>
            <a:graphicFrameLocks noGrp="1"/>
          </p:cNvGraphicFramePr>
          <p:nvPr>
            <p:ph idx="1"/>
            <p:extLst>
              <p:ext uri="{D42A27DB-BD31-4B8C-83A1-F6EECF244321}">
                <p14:modId xmlns:p14="http://schemas.microsoft.com/office/powerpoint/2010/main" val="35209198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51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8002C7-1AC1-B197-3A0E-67B902A77D2F}"/>
              </a:ext>
            </a:extLst>
          </p:cNvPr>
          <p:cNvSpPr>
            <a:spLocks noGrp="1"/>
          </p:cNvSpPr>
          <p:nvPr>
            <p:ph type="title"/>
          </p:nvPr>
        </p:nvSpPr>
        <p:spPr>
          <a:xfrm>
            <a:off x="838200" y="556995"/>
            <a:ext cx="10515600" cy="1133693"/>
          </a:xfrm>
        </p:spPr>
        <p:txBody>
          <a:bodyPr>
            <a:normAutofit/>
          </a:bodyPr>
          <a:lstStyle/>
          <a:p>
            <a:pPr algn="ctr"/>
            <a:r>
              <a:rPr lang="en-US" sz="5200"/>
              <a:t>Exudates </a:t>
            </a:r>
          </a:p>
        </p:txBody>
      </p:sp>
      <p:graphicFrame>
        <p:nvGraphicFramePr>
          <p:cNvPr id="5" name="Content Placeholder 2">
            <a:extLst>
              <a:ext uri="{FF2B5EF4-FFF2-40B4-BE49-F238E27FC236}">
                <a16:creationId xmlns:a16="http://schemas.microsoft.com/office/drawing/2014/main" id="{941F79A4-7E0A-2B0C-E9A6-EB3C64E51ADC}"/>
              </a:ext>
            </a:extLst>
          </p:cNvPr>
          <p:cNvGraphicFramePr>
            <a:graphicFrameLocks noGrp="1"/>
          </p:cNvGraphicFramePr>
          <p:nvPr>
            <p:ph idx="1"/>
            <p:extLst>
              <p:ext uri="{D42A27DB-BD31-4B8C-83A1-F6EECF244321}">
                <p14:modId xmlns:p14="http://schemas.microsoft.com/office/powerpoint/2010/main" val="359850137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99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853F6-AEE2-06FC-F5B7-0F8DB6D15BC9}"/>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100" kern="1200">
                <a:solidFill>
                  <a:schemeClr val="tx1"/>
                </a:solidFill>
                <a:latin typeface="+mj-lt"/>
                <a:ea typeface="+mj-ea"/>
                <a:cs typeface="+mj-cs"/>
              </a:rPr>
              <a:t>The Physiological Process of Wound Healing</a:t>
            </a:r>
          </a:p>
        </p:txBody>
      </p:sp>
      <p:sp>
        <p:nvSpPr>
          <p:cNvPr id="24" name="Rectangle 2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diagram of a cell membrane&#10;&#10;Description automatically generated">
            <a:extLst>
              <a:ext uri="{FF2B5EF4-FFF2-40B4-BE49-F238E27FC236}">
                <a16:creationId xmlns:a16="http://schemas.microsoft.com/office/drawing/2014/main" id="{95DE1431-9BEC-B7F1-6EA3-7F6026290D02}"/>
              </a:ext>
            </a:extLst>
          </p:cNvPr>
          <p:cNvPicPr>
            <a:picLocks noGrp="1" noChangeAspect="1"/>
          </p:cNvPicPr>
          <p:nvPr>
            <p:ph idx="1"/>
          </p:nvPr>
        </p:nvPicPr>
        <p:blipFill>
          <a:blip r:embed="rId3"/>
          <a:stretch>
            <a:fillRect/>
          </a:stretch>
        </p:blipFill>
        <p:spPr>
          <a:xfrm>
            <a:off x="1050715" y="858525"/>
            <a:ext cx="6597349" cy="5211906"/>
          </a:xfrm>
          <a:prstGeom prst="rect">
            <a:avLst/>
          </a:prstGeom>
        </p:spPr>
      </p:pic>
      <p:sp>
        <p:nvSpPr>
          <p:cNvPr id="26" name="Rectangle 2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243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FAE10C6-AA02-77CE-BF56-0B8E6E187B53}"/>
              </a:ext>
            </a:extLst>
          </p:cNvPr>
          <p:cNvPicPr>
            <a:picLocks noGrp="1" noChangeAspect="1"/>
          </p:cNvPicPr>
          <p:nvPr>
            <p:ph idx="1"/>
          </p:nvPr>
        </p:nvPicPr>
        <p:blipFill>
          <a:blip r:embed="rId2"/>
          <a:stretch>
            <a:fillRect/>
          </a:stretch>
        </p:blipFill>
        <p:spPr>
          <a:xfrm>
            <a:off x="660816" y="643467"/>
            <a:ext cx="1087036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42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C3613-9F0E-D6E1-E713-812B78B25526}"/>
              </a:ext>
            </a:extLst>
          </p:cNvPr>
          <p:cNvSpPr>
            <a:spLocks noGrp="1"/>
          </p:cNvSpPr>
          <p:nvPr>
            <p:ph type="title"/>
          </p:nvPr>
        </p:nvSpPr>
        <p:spPr>
          <a:xfrm>
            <a:off x="793662" y="386930"/>
            <a:ext cx="10066122" cy="1298448"/>
          </a:xfrm>
        </p:spPr>
        <p:txBody>
          <a:bodyPr anchor="b">
            <a:normAutofit/>
          </a:bodyPr>
          <a:lstStyle/>
          <a:p>
            <a:r>
              <a:rPr lang="en-US" sz="4800"/>
              <a:t>Types of Wound at End of Life</a:t>
            </a:r>
          </a:p>
        </p:txBody>
      </p:sp>
      <p:sp>
        <p:nvSpPr>
          <p:cNvPr id="51" name="Rectangle 5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1806D8-A671-A5DC-42E8-BC6F80AA3EEC}"/>
              </a:ext>
            </a:extLst>
          </p:cNvPr>
          <p:cNvSpPr>
            <a:spLocks noGrp="1"/>
          </p:cNvSpPr>
          <p:nvPr>
            <p:ph idx="1"/>
          </p:nvPr>
        </p:nvSpPr>
        <p:spPr>
          <a:xfrm>
            <a:off x="793661" y="2599509"/>
            <a:ext cx="4530898" cy="3639450"/>
          </a:xfrm>
        </p:spPr>
        <p:txBody>
          <a:bodyPr vert="horz" lIns="91440" tIns="45720" rIns="91440" bIns="45720" rtlCol="0" anchor="ctr">
            <a:normAutofit/>
          </a:bodyPr>
          <a:lstStyle/>
          <a:p>
            <a:r>
              <a:rPr lang="en-US" sz="2000" dirty="0">
                <a:latin typeface="Calibri"/>
                <a:cs typeface="Calibri"/>
              </a:rPr>
              <a:t>Pressure Injury/Pressure Ulcers</a:t>
            </a:r>
          </a:p>
          <a:p>
            <a:r>
              <a:rPr lang="en-US" sz="2000" dirty="0">
                <a:latin typeface="Calibri"/>
                <a:cs typeface="Calibri"/>
              </a:rPr>
              <a:t>Diabetic Ulcers</a:t>
            </a:r>
          </a:p>
          <a:p>
            <a:r>
              <a:rPr lang="en-US" sz="2000" dirty="0">
                <a:latin typeface="Calibri"/>
                <a:cs typeface="Calibri"/>
              </a:rPr>
              <a:t>Vascular Ulcers</a:t>
            </a:r>
          </a:p>
          <a:p>
            <a:r>
              <a:rPr lang="en-US" sz="2000" dirty="0">
                <a:latin typeface="Calibri"/>
                <a:cs typeface="Calibri"/>
              </a:rPr>
              <a:t>Malignant Tumor Ulcers</a:t>
            </a:r>
          </a:p>
          <a:p>
            <a:r>
              <a:rPr lang="en-US" sz="2000" dirty="0">
                <a:latin typeface="Calibri"/>
                <a:cs typeface="Calibri"/>
              </a:rPr>
              <a:t>Post Chemotherapy Ulcers</a:t>
            </a:r>
          </a:p>
        </p:txBody>
      </p:sp>
      <p:pic>
        <p:nvPicPr>
          <p:cNvPr id="5" name="Picture 4" descr="A diagram of skin anatomy&#10;&#10;Description automatically generated">
            <a:extLst>
              <a:ext uri="{FF2B5EF4-FFF2-40B4-BE49-F238E27FC236}">
                <a16:creationId xmlns:a16="http://schemas.microsoft.com/office/drawing/2014/main" id="{8834AC6B-7CAB-5B53-A0A3-419370852CD2}"/>
              </a:ext>
            </a:extLst>
          </p:cNvPr>
          <p:cNvPicPr>
            <a:picLocks noChangeAspect="1"/>
          </p:cNvPicPr>
          <p:nvPr/>
        </p:nvPicPr>
        <p:blipFill>
          <a:blip r:embed="rId3"/>
          <a:stretch>
            <a:fillRect/>
          </a:stretch>
        </p:blipFill>
        <p:spPr>
          <a:xfrm>
            <a:off x="5911532" y="3234067"/>
            <a:ext cx="5150277" cy="2214619"/>
          </a:xfrm>
          <a:prstGeom prst="rect">
            <a:avLst/>
          </a:prstGeom>
        </p:spPr>
      </p:pic>
      <p:sp>
        <p:nvSpPr>
          <p:cNvPr id="49" name="Rectangle 4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612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5" name="Rectangle 44">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1B2E1-DA1B-2F9C-6CB3-71460B76DFD1}"/>
              </a:ext>
            </a:extLst>
          </p:cNvPr>
          <p:cNvSpPr>
            <a:spLocks noGrp="1"/>
          </p:cNvSpPr>
          <p:nvPr>
            <p:ph type="title"/>
          </p:nvPr>
        </p:nvSpPr>
        <p:spPr>
          <a:xfrm>
            <a:off x="1057025" y="922644"/>
            <a:ext cx="5514737" cy="1140831"/>
          </a:xfrm>
        </p:spPr>
        <p:txBody>
          <a:bodyPr anchor="b">
            <a:normAutofit/>
          </a:bodyPr>
          <a:lstStyle/>
          <a:p>
            <a:r>
              <a:rPr lang="en-US" sz="3700" dirty="0"/>
              <a:t>Incidence of Pressure Injury</a:t>
            </a:r>
          </a:p>
        </p:txBody>
      </p:sp>
      <p:sp>
        <p:nvSpPr>
          <p:cNvPr id="50" name="Rectangle 4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530A4E-380D-63A2-40E5-58471658C507}"/>
              </a:ext>
            </a:extLst>
          </p:cNvPr>
          <p:cNvSpPr>
            <a:spLocks noGrp="1"/>
          </p:cNvSpPr>
          <p:nvPr>
            <p:ph idx="1"/>
          </p:nvPr>
        </p:nvSpPr>
        <p:spPr>
          <a:xfrm>
            <a:off x="1055715" y="2508105"/>
            <a:ext cx="5040285" cy="3632493"/>
          </a:xfrm>
        </p:spPr>
        <p:txBody>
          <a:bodyPr vert="horz" lIns="91440" tIns="45720" rIns="91440" bIns="45720" rtlCol="0" anchor="ctr">
            <a:normAutofit/>
          </a:bodyPr>
          <a:lstStyle/>
          <a:p>
            <a:r>
              <a:rPr lang="en-US" sz="2000" dirty="0"/>
              <a:t>Incidence varies by settings and stages </a:t>
            </a:r>
          </a:p>
          <a:p>
            <a:r>
              <a:rPr lang="en-US" sz="2000" dirty="0"/>
              <a:t>According to NPUAP (National Pressure Injury Advisory Panel) --&gt; </a:t>
            </a:r>
          </a:p>
          <a:p>
            <a:r>
              <a:rPr lang="en-US" sz="2000" dirty="0"/>
              <a:t>Most common anatomical site are Sacrococcygeal Regien and Heels </a:t>
            </a:r>
          </a:p>
        </p:txBody>
      </p:sp>
      <p:pic>
        <p:nvPicPr>
          <p:cNvPr id="6" name="Picture 5" descr="A pie chart with text on it&#10;&#10;Description automatically generated">
            <a:extLst>
              <a:ext uri="{FF2B5EF4-FFF2-40B4-BE49-F238E27FC236}">
                <a16:creationId xmlns:a16="http://schemas.microsoft.com/office/drawing/2014/main" id="{AC6A6A08-2574-837F-5D00-29CB37E462BC}"/>
              </a:ext>
            </a:extLst>
          </p:cNvPr>
          <p:cNvPicPr>
            <a:picLocks noChangeAspect="1"/>
          </p:cNvPicPr>
          <p:nvPr/>
        </p:nvPicPr>
        <p:blipFill>
          <a:blip r:embed="rId2"/>
          <a:stretch>
            <a:fillRect/>
          </a:stretch>
        </p:blipFill>
        <p:spPr>
          <a:xfrm>
            <a:off x="6946667" y="779567"/>
            <a:ext cx="4389120" cy="2570609"/>
          </a:xfrm>
          <a:prstGeom prst="rect">
            <a:avLst/>
          </a:prstGeom>
        </p:spPr>
      </p:pic>
      <p:pic>
        <p:nvPicPr>
          <p:cNvPr id="4" name="Picture 3" descr="A graph of different colored bars&#10;&#10;Description automatically generated">
            <a:extLst>
              <a:ext uri="{FF2B5EF4-FFF2-40B4-BE49-F238E27FC236}">
                <a16:creationId xmlns:a16="http://schemas.microsoft.com/office/drawing/2014/main" id="{A5424CD5-CA65-388C-1D60-3626800677C6}"/>
              </a:ext>
            </a:extLst>
          </p:cNvPr>
          <p:cNvPicPr>
            <a:picLocks noChangeAspect="1"/>
          </p:cNvPicPr>
          <p:nvPr/>
        </p:nvPicPr>
        <p:blipFill>
          <a:blip r:embed="rId3"/>
          <a:stretch>
            <a:fillRect/>
          </a:stretch>
        </p:blipFill>
        <p:spPr>
          <a:xfrm>
            <a:off x="6946667" y="3658653"/>
            <a:ext cx="4389120" cy="2414015"/>
          </a:xfrm>
          <a:prstGeom prst="rect">
            <a:avLst/>
          </a:prstGeom>
        </p:spPr>
      </p:pic>
    </p:spTree>
    <p:extLst>
      <p:ext uri="{BB962C8B-B14F-4D97-AF65-F5344CB8AC3E}">
        <p14:creationId xmlns:p14="http://schemas.microsoft.com/office/powerpoint/2010/main" val="312912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73DFE-8EF4-8B99-3213-666C6052EE0F}"/>
              </a:ext>
            </a:extLst>
          </p:cNvPr>
          <p:cNvSpPr>
            <a:spLocks noGrp="1"/>
          </p:cNvSpPr>
          <p:nvPr>
            <p:ph type="title"/>
          </p:nvPr>
        </p:nvSpPr>
        <p:spPr>
          <a:xfrm>
            <a:off x="589560" y="856180"/>
            <a:ext cx="4560584" cy="1128068"/>
          </a:xfrm>
        </p:spPr>
        <p:txBody>
          <a:bodyPr anchor="ctr">
            <a:normAutofit/>
          </a:bodyPr>
          <a:lstStyle/>
          <a:p>
            <a:r>
              <a:rPr lang="en-US" sz="2800">
                <a:ea typeface="+mj-lt"/>
                <a:cs typeface="+mj-lt"/>
              </a:rPr>
              <a:t>Mechanism of Development of Pressure Injury</a:t>
            </a:r>
          </a:p>
          <a:p>
            <a:endParaRPr lang="en-US" sz="2800"/>
          </a:p>
        </p:txBody>
      </p:sp>
      <p:grpSp>
        <p:nvGrpSpPr>
          <p:cNvPr id="23" name="Group 2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7">
            <a:extLst>
              <a:ext uri="{FF2B5EF4-FFF2-40B4-BE49-F238E27FC236}">
                <a16:creationId xmlns:a16="http://schemas.microsoft.com/office/drawing/2014/main" id="{C4F1F562-6929-F3FF-03E2-E14C4A62A3C9}"/>
              </a:ext>
            </a:extLst>
          </p:cNvPr>
          <p:cNvSpPr>
            <a:spLocks noGrp="1"/>
          </p:cNvSpPr>
          <p:nvPr>
            <p:ph idx="1"/>
          </p:nvPr>
        </p:nvSpPr>
        <p:spPr>
          <a:xfrm>
            <a:off x="590719" y="2330505"/>
            <a:ext cx="4559425" cy="3979585"/>
          </a:xfrm>
        </p:spPr>
        <p:txBody>
          <a:bodyPr anchor="ctr">
            <a:normAutofit/>
          </a:bodyPr>
          <a:lstStyle/>
          <a:p>
            <a:r>
              <a:rPr lang="en-US" sz="2000" dirty="0"/>
              <a:t>Interface </a:t>
            </a:r>
            <a:r>
              <a:rPr lang="en-US" sz="2000"/>
              <a:t>Pressure</a:t>
            </a:r>
            <a:endParaRPr lang="en-US"/>
          </a:p>
          <a:p>
            <a:r>
              <a:rPr lang="en-US" sz="2000" dirty="0"/>
              <a:t>Shear and Friction </a:t>
            </a:r>
          </a:p>
          <a:p>
            <a:r>
              <a:rPr lang="en-US" sz="2000" dirty="0"/>
              <a:t>Excessive Moisture </a:t>
            </a:r>
          </a:p>
          <a:p>
            <a:endParaRPr lang="en-US" sz="2000" dirty="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 of a high pressure ulcer&#10;&#10;Description automatically generated">
            <a:extLst>
              <a:ext uri="{FF2B5EF4-FFF2-40B4-BE49-F238E27FC236}">
                <a16:creationId xmlns:a16="http://schemas.microsoft.com/office/drawing/2014/main" id="{AFEB913B-B0CA-255B-A629-62ABA0D5C59E}"/>
              </a:ext>
            </a:extLst>
          </p:cNvPr>
          <p:cNvPicPr>
            <a:picLocks noChangeAspect="1"/>
          </p:cNvPicPr>
          <p:nvPr/>
        </p:nvPicPr>
        <p:blipFill rotWithShape="1">
          <a:blip r:embed="rId3"/>
          <a:srcRect l="4025" r="3391" b="1"/>
          <a:stretch/>
        </p:blipFill>
        <p:spPr>
          <a:xfrm>
            <a:off x="5977788" y="799352"/>
            <a:ext cx="5425410" cy="5259296"/>
          </a:xfrm>
          <a:prstGeom prst="rect">
            <a:avLst/>
          </a:prstGeom>
        </p:spPr>
      </p:pic>
    </p:spTree>
    <p:extLst>
      <p:ext uri="{BB962C8B-B14F-4D97-AF65-F5344CB8AC3E}">
        <p14:creationId xmlns:p14="http://schemas.microsoft.com/office/powerpoint/2010/main" val="285789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E08AD4-98B3-C31A-E1B0-3F662AE3DCC9}"/>
              </a:ext>
            </a:extLst>
          </p:cNvPr>
          <p:cNvSpPr>
            <a:spLocks noGrp="1"/>
          </p:cNvSpPr>
          <p:nvPr>
            <p:ph type="title"/>
          </p:nvPr>
        </p:nvSpPr>
        <p:spPr>
          <a:xfrm>
            <a:off x="1043631" y="873940"/>
            <a:ext cx="5052369" cy="1035781"/>
          </a:xfrm>
        </p:spPr>
        <p:txBody>
          <a:bodyPr anchor="ctr">
            <a:normAutofit/>
          </a:bodyPr>
          <a:lstStyle/>
          <a:p>
            <a:r>
              <a:rPr lang="en-US" sz="3300"/>
              <a:t>Pressure Injury Classification System</a:t>
            </a:r>
          </a:p>
        </p:txBody>
      </p:sp>
      <p:sp>
        <p:nvSpPr>
          <p:cNvPr id="3" name="Content Placeholder 2">
            <a:extLst>
              <a:ext uri="{FF2B5EF4-FFF2-40B4-BE49-F238E27FC236}">
                <a16:creationId xmlns:a16="http://schemas.microsoft.com/office/drawing/2014/main" id="{52844475-77F0-7A37-12B5-2088018681A7}"/>
              </a:ext>
            </a:extLst>
          </p:cNvPr>
          <p:cNvSpPr>
            <a:spLocks noGrp="1"/>
          </p:cNvSpPr>
          <p:nvPr>
            <p:ph idx="1"/>
          </p:nvPr>
        </p:nvSpPr>
        <p:spPr>
          <a:xfrm>
            <a:off x="1045029" y="2524721"/>
            <a:ext cx="4991629" cy="3677123"/>
          </a:xfrm>
        </p:spPr>
        <p:txBody>
          <a:bodyPr vert="horz" lIns="91440" tIns="45720" rIns="91440" bIns="45720" rtlCol="0" anchor="ctr">
            <a:normAutofit/>
          </a:bodyPr>
          <a:lstStyle/>
          <a:p>
            <a:pPr marL="0" indent="0">
              <a:buNone/>
            </a:pPr>
            <a:r>
              <a:rPr lang="en-US" sz="1800">
                <a:latin typeface="Inter"/>
              </a:rPr>
              <a:t>The most used option is US-NPUAP, which has 4 main grades</a:t>
            </a:r>
            <a:endParaRPr lang="en-US" sz="1800"/>
          </a:p>
          <a:p>
            <a:pPr marL="0" indent="0">
              <a:buNone/>
            </a:pPr>
            <a:r>
              <a:rPr lang="en-US" sz="1800">
                <a:latin typeface="Inter"/>
              </a:rPr>
              <a:t>Stage I: Non Blanchable Erythema of Intact Skin</a:t>
            </a:r>
          </a:p>
          <a:p>
            <a:pPr marL="0" indent="0">
              <a:buNone/>
            </a:pPr>
            <a:r>
              <a:rPr lang="en-US" sz="1800">
                <a:latin typeface="Inter"/>
              </a:rPr>
              <a:t>Stage II: Partial Thickness Skin Loss with Exposed Dermis </a:t>
            </a:r>
          </a:p>
          <a:p>
            <a:pPr marL="0" indent="0">
              <a:buNone/>
            </a:pPr>
            <a:r>
              <a:rPr lang="en-US" sz="1800">
                <a:latin typeface="Inter"/>
              </a:rPr>
              <a:t>Stage III: Full Thickness Skin Loss</a:t>
            </a:r>
          </a:p>
          <a:p>
            <a:pPr marL="0" indent="0">
              <a:buNone/>
            </a:pPr>
            <a:r>
              <a:rPr lang="en-US" sz="1800">
                <a:latin typeface="Inter"/>
              </a:rPr>
              <a:t>Stage IV: Full Thickness Skin and Tissue Loss </a:t>
            </a:r>
          </a:p>
          <a:p>
            <a:pPr marL="0" indent="0">
              <a:buNone/>
            </a:pPr>
            <a:r>
              <a:rPr lang="en-US" sz="1800">
                <a:latin typeface="Inter"/>
              </a:rPr>
              <a:t>Unstageable</a:t>
            </a:r>
          </a:p>
          <a:p>
            <a:pPr marL="0" indent="0">
              <a:buNone/>
            </a:pPr>
            <a:endParaRPr lang="en-US" sz="1800">
              <a:latin typeface="Inter"/>
            </a:endParaRPr>
          </a:p>
          <a:p>
            <a:pPr marL="342900" indent="-342900">
              <a:buAutoNum type="arabicPeriod"/>
            </a:pPr>
            <a:endParaRPr lang="en-US" sz="1800">
              <a:latin typeface="Inter"/>
            </a:endParaRPr>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8368DC-3904-F5FA-E2ED-18F17EC508F0}"/>
              </a:ext>
            </a:extLst>
          </p:cNvPr>
          <p:cNvPicPr>
            <a:picLocks noChangeAspect="1"/>
          </p:cNvPicPr>
          <p:nvPr/>
        </p:nvPicPr>
        <p:blipFill>
          <a:blip r:embed="rId3"/>
          <a:stretch>
            <a:fillRect/>
          </a:stretch>
        </p:blipFill>
        <p:spPr>
          <a:xfrm>
            <a:off x="6930493" y="2213283"/>
            <a:ext cx="4223252" cy="2491718"/>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07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5F964-A62A-B463-BADD-B8BC9FD97ACF}"/>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Stage I </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97D78D-4BDE-D8D3-D2FD-A427E515F0EA}"/>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endParaRPr lang="en-US" sz="2000"/>
          </a:p>
          <a:p>
            <a:r>
              <a:rPr lang="en-US" sz="2000"/>
              <a:t>The skin is intact with non-blanchable redness of a localized area. </a:t>
            </a:r>
          </a:p>
          <a:p>
            <a:r>
              <a:rPr lang="en-US" sz="2000"/>
              <a:t>Darkly pigmented skin may not have visible blanching, but its color may differ from the surrounding area. </a:t>
            </a:r>
          </a:p>
          <a:p>
            <a:r>
              <a:rPr lang="en-US" sz="2000"/>
              <a:t>The area may be painful, firm, soft, warmer or cooler as compared to adjacent tissue</a:t>
            </a:r>
          </a:p>
        </p:txBody>
      </p:sp>
      <p:pic>
        <p:nvPicPr>
          <p:cNvPr id="5" name="Content Placeholder 4" descr="A diagram of a structure&#10;&#10;Description automatically generated">
            <a:extLst>
              <a:ext uri="{FF2B5EF4-FFF2-40B4-BE49-F238E27FC236}">
                <a16:creationId xmlns:a16="http://schemas.microsoft.com/office/drawing/2014/main" id="{373C0FD1-FD4F-846E-8CB7-4774FDA0CC0A}"/>
              </a:ext>
            </a:extLst>
          </p:cNvPr>
          <p:cNvPicPr>
            <a:picLocks noGrp="1" noChangeAspect="1"/>
          </p:cNvPicPr>
          <p:nvPr>
            <p:ph sz="half" idx="2"/>
          </p:nvPr>
        </p:nvPicPr>
        <p:blipFill>
          <a:blip r:embed="rId2"/>
          <a:stretch>
            <a:fillRect/>
          </a:stretch>
        </p:blipFill>
        <p:spPr>
          <a:xfrm>
            <a:off x="6782889" y="2484255"/>
            <a:ext cx="3407563"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986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1520</TotalTime>
  <Words>1108</Words>
  <Application>Microsoft Macintosh PowerPoint</Application>
  <PresentationFormat>Widescreen</PresentationFormat>
  <Paragraphs>202</Paragraphs>
  <Slides>27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Aptos Display</vt:lpstr>
      <vt:lpstr>Arial</vt:lpstr>
      <vt:lpstr>Arial,Sans-Serif</vt:lpstr>
      <vt:lpstr>Calibri</vt:lpstr>
      <vt:lpstr>Helvetica</vt:lpstr>
      <vt:lpstr>Inter</vt:lpstr>
      <vt:lpstr>Open Sans</vt:lpstr>
      <vt:lpstr>office theme</vt:lpstr>
      <vt:lpstr>Wound Care at End of Life</vt:lpstr>
      <vt:lpstr>Introduction </vt:lpstr>
      <vt:lpstr>The Physiological Process of Wound Healing</vt:lpstr>
      <vt:lpstr>PowerPoint Presentation</vt:lpstr>
      <vt:lpstr>Types of Wound at End of Life</vt:lpstr>
      <vt:lpstr>Incidence of Pressure Injury</vt:lpstr>
      <vt:lpstr>Mechanism of Development of Pressure Injury </vt:lpstr>
      <vt:lpstr>Pressure Injury Classification System</vt:lpstr>
      <vt:lpstr>Stage I </vt:lpstr>
      <vt:lpstr>Stage II </vt:lpstr>
      <vt:lpstr>Stage III</vt:lpstr>
      <vt:lpstr>Stage IV</vt:lpstr>
      <vt:lpstr>Unstageable</vt:lpstr>
      <vt:lpstr>Deep Tissue Injury</vt:lpstr>
      <vt:lpstr>Pressure Ulcer Assessment Scale</vt:lpstr>
      <vt:lpstr>Diabetic Ulcers</vt:lpstr>
      <vt:lpstr>Wagner Classification System </vt:lpstr>
      <vt:lpstr>Vascular Ulcers </vt:lpstr>
      <vt:lpstr>Arterial Ulcer </vt:lpstr>
      <vt:lpstr>Venous Ulcer</vt:lpstr>
      <vt:lpstr>Malignant Tumor Ulcers </vt:lpstr>
      <vt:lpstr>Post-Chemotherapy</vt:lpstr>
      <vt:lpstr>PowerPoint Presentation</vt:lpstr>
      <vt:lpstr>Management of Wounds at End of Life </vt:lpstr>
      <vt:lpstr>Minimize Trauma </vt:lpstr>
      <vt:lpstr>Control Odor </vt:lpstr>
      <vt:lpstr>Exudates </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 </dc:title>
  <dc:creator/>
  <cp:lastModifiedBy>Dania Ballich</cp:lastModifiedBy>
  <cp:revision>907</cp:revision>
  <dcterms:created xsi:type="dcterms:W3CDTF">2024-04-23T09:21:31Z</dcterms:created>
  <dcterms:modified xsi:type="dcterms:W3CDTF">2024-06-11T02:39:00Z</dcterms:modified>
</cp:coreProperties>
</file>