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17" r:id="rId5"/>
    <p:sldId id="319" r:id="rId6"/>
    <p:sldId id="323" r:id="rId7"/>
    <p:sldId id="307" r:id="rId8"/>
    <p:sldId id="309" r:id="rId9"/>
    <p:sldId id="318" r:id="rId10"/>
    <p:sldId id="263" r:id="rId11"/>
    <p:sldId id="310" r:id="rId12"/>
    <p:sldId id="321" r:id="rId13"/>
    <p:sldId id="311" r:id="rId14"/>
    <p:sldId id="324" r:id="rId15"/>
    <p:sldId id="322" r:id="rId16"/>
    <p:sldId id="312" r:id="rId17"/>
    <p:sldId id="325" r:id="rId18"/>
    <p:sldId id="30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D03E9-F249-403E-A4CD-7EA047152316}" v="10" dt="2025-02-12T15:35:10.020"/>
  </p1510:revLst>
</p1510:revInfo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5405" autoAdjust="0"/>
  </p:normalViewPr>
  <p:slideViewPr>
    <p:cSldViewPr snapToGrid="0">
      <p:cViewPr varScale="1">
        <p:scale>
          <a:sx n="111" d="100"/>
          <a:sy n="111" d="100"/>
        </p:scale>
        <p:origin x="1086" y="78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2/13/2025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2/13/2025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868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26281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089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2499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in.org/florida/course/1104959/details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ie.miller1@v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aria.Taylor2@v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r>
              <a:rPr lang="en-US" dirty="0"/>
              <a:t>Suicide Risk and Management in Elderly: Considerations for Hospice/End of Life Settings</a:t>
            </a:r>
            <a:br>
              <a:rPr lang="en-US" dirty="0"/>
            </a:br>
            <a:r>
              <a:rPr lang="en-US" sz="2800" dirty="0"/>
              <a:t>Stephanie Miller, Ph.D. – Tampa VA Suicide Prevention Lead</a:t>
            </a:r>
            <a:br>
              <a:rPr lang="en-US" sz="2800" dirty="0"/>
            </a:br>
            <a:r>
              <a:rPr lang="en-US" sz="2800" dirty="0"/>
              <a:t>Maria Taylor, LCSW – Bay Pines VA Suicide Prevention Lead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A49C0DA-C8AE-5ECC-149A-D60ECFF8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Special Considerations for EOL/Hospice Settings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6F2BA06-39BD-0413-D150-70F75EA6CC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Risk Assessment</a:t>
            </a:r>
            <a:r>
              <a:rPr lang="en-US" dirty="0"/>
              <a:t> – how does it look different in EOL/elderly?</a:t>
            </a:r>
          </a:p>
          <a:p>
            <a:pPr marL="228600" lvl="1" indent="0">
              <a:buNone/>
            </a:pPr>
            <a:r>
              <a:rPr lang="en-US" dirty="0"/>
              <a:t>Depression screenings and overlap with normative aging experiences</a:t>
            </a:r>
          </a:p>
          <a:p>
            <a:pPr marL="228600" lvl="1" indent="0">
              <a:buNone/>
            </a:pPr>
            <a:r>
              <a:rPr lang="en-US" dirty="0"/>
              <a:t>Suicide screenings – perhaps going to sleep and not waking is a goal for those w/terminal illness</a:t>
            </a:r>
          </a:p>
          <a:p>
            <a:pPr marL="228600" lvl="1" indent="0">
              <a:buNone/>
            </a:pPr>
            <a:r>
              <a:rPr lang="en-US" dirty="0"/>
              <a:t>Clarify: Suicidal thinking vs. DHD – traditional approaches vs. further discussion/dialogue</a:t>
            </a:r>
          </a:p>
          <a:p>
            <a:pPr marL="228600" lvl="1" indent="0">
              <a:buNone/>
            </a:pPr>
            <a:r>
              <a:rPr lang="en-US" dirty="0"/>
              <a:t>What about Physician Aided dying/</a:t>
            </a:r>
            <a:r>
              <a:rPr lang="en-US"/>
              <a:t>suicide inquiries?</a:t>
            </a:r>
            <a:endParaRPr lang="en-US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798761A-B671-4825-623F-F4726F2BDF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Risk Management:</a:t>
            </a:r>
          </a:p>
          <a:p>
            <a:r>
              <a:rPr lang="en-US" b="1" dirty="0"/>
              <a:t>	Discuss fears related to death</a:t>
            </a:r>
          </a:p>
          <a:p>
            <a:r>
              <a:rPr lang="en-US" b="1" dirty="0"/>
              <a:t>	Minimizing pain/suffering</a:t>
            </a:r>
          </a:p>
          <a:p>
            <a:r>
              <a:rPr lang="en-US" b="1" dirty="0"/>
              <a:t>	Planning for death (comfort care, hospice, advanced	 directives)</a:t>
            </a:r>
          </a:p>
          <a:p>
            <a:r>
              <a:rPr lang="en-US" b="1" dirty="0"/>
              <a:t>	Safety Planning/Means reduction</a:t>
            </a:r>
          </a:p>
          <a:p>
            <a:r>
              <a:rPr lang="en-US" b="1" dirty="0"/>
              <a:t>Some Risk Mitigation and Safety Planning discussions may feel invalidating</a:t>
            </a:r>
          </a:p>
          <a:p>
            <a:r>
              <a:rPr lang="en-US" b="1" dirty="0"/>
              <a:t>Dignity Preservation </a:t>
            </a:r>
          </a:p>
          <a:p>
            <a:r>
              <a:rPr lang="en-US" b="1" dirty="0"/>
              <a:t>Relational work – unresolved interpersonal issues</a:t>
            </a:r>
          </a:p>
          <a:p>
            <a:r>
              <a:rPr lang="en-US" b="1" dirty="0"/>
              <a:t>Risk/Benefit analysis for treatment decisions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012FDC-7484-2B3B-E496-14434825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4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550F-6D4A-F4A9-7DB1-723ADC22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Conversations around EOL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B23F-1274-68E3-19C1-E2DEAF8CCD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What makes these conversations difficult?</a:t>
            </a:r>
          </a:p>
          <a:p>
            <a:pPr lvl="1"/>
            <a:r>
              <a:rPr lang="en-US" dirty="0"/>
              <a:t>Providers: language, training/background</a:t>
            </a:r>
          </a:p>
          <a:p>
            <a:pPr lvl="1"/>
            <a:r>
              <a:rPr lang="en-US" dirty="0"/>
              <a:t>Patients/clients: inequitable access to healthcare, providers, negative experiences or beliefs about death/dying, misconceptions about palliative and hospice care, disagreements with loved ones </a:t>
            </a:r>
          </a:p>
          <a:p>
            <a:pPr lvl="1"/>
            <a:endParaRPr lang="en-US" dirty="0"/>
          </a:p>
          <a:p>
            <a:r>
              <a:rPr lang="en-US" dirty="0"/>
              <a:t>Addressing barriers:</a:t>
            </a:r>
          </a:p>
          <a:p>
            <a:pPr lvl="1"/>
            <a:r>
              <a:rPr lang="en-US" dirty="0"/>
              <a:t>Providing space to talk/learn about palliative/hospice care; utilize chaplaincy, team meetings to identify barriers and impact of values/beliefs, facilitate meetings between patient/client and loved ones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0C11A-C827-40E7-9CA5-80E87D754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82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23EA-E042-747D-78B9-B4359336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Considerations for EOL/Hospice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8140-3870-EEE8-352E-1D5D5045EB3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Validating concerns about death/dying</a:t>
            </a:r>
          </a:p>
          <a:p>
            <a:r>
              <a:rPr lang="en-US" dirty="0"/>
              <a:t>Ways to start the critical conversations:</a:t>
            </a:r>
          </a:p>
          <a:p>
            <a:r>
              <a:rPr lang="en-US" dirty="0"/>
              <a:t>	“What is most important to you as you 	approach the end of your life?”</a:t>
            </a:r>
          </a:p>
          <a:p>
            <a:endParaRPr lang="en-US" dirty="0"/>
          </a:p>
          <a:p>
            <a:r>
              <a:rPr lang="en-US" dirty="0"/>
              <a:t>	“What concerns you the most when you 	think about death/dying?”</a:t>
            </a:r>
          </a:p>
          <a:p>
            <a:endParaRPr lang="en-US" dirty="0"/>
          </a:p>
          <a:p>
            <a:r>
              <a:rPr lang="en-US" dirty="0"/>
              <a:t>	“Who are the most important people in your 	life? Should we include them in these 	conversations?</a:t>
            </a:r>
          </a:p>
        </p:txBody>
      </p:sp>
      <p:pic>
        <p:nvPicPr>
          <p:cNvPr id="7" name="Picture Placeholder 6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F1CCF81E-8895-A25D-4361-3F8792CBA31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6661" r="26661"/>
          <a:stretch>
            <a:fillRect/>
          </a:stretch>
        </p:blipFill>
        <p:spPr/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6DD3B-2B90-C4D0-BD1C-619BD2E7C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0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5044F7-BD97-2FDE-4E33-A565BCF0E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>
            <a:normAutofit/>
          </a:bodyPr>
          <a:lstStyle/>
          <a:p>
            <a:r>
              <a:rPr lang="en-US" dirty="0"/>
              <a:t>Interventions: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97F60-88E2-C430-D52B-6604405AD55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 fontScale="85000" lnSpcReduction="20000"/>
          </a:bodyPr>
          <a:lstStyle/>
          <a:p>
            <a:r>
              <a:rPr lang="en-US" sz="1700" dirty="0"/>
              <a:t>Ideally, treatments will enhance dignity and meaning, and EOL care planning can result in reduction of risk (e.g., reduced suicidal thinking/behavior)</a:t>
            </a:r>
          </a:p>
          <a:p>
            <a:r>
              <a:rPr lang="en-US" sz="1700" dirty="0"/>
              <a:t>Discussions about values and acceptance can help individuals connect with what is important to them and reduce suffering as they contemplate EOL.</a:t>
            </a:r>
          </a:p>
          <a:p>
            <a:r>
              <a:rPr lang="en-US" sz="1700" dirty="0"/>
              <a:t>Specifics:</a:t>
            </a:r>
          </a:p>
          <a:p>
            <a:r>
              <a:rPr lang="en-US" sz="1700" dirty="0"/>
              <a:t>	Palliative/Hospice</a:t>
            </a:r>
          </a:p>
          <a:p>
            <a:r>
              <a:rPr lang="en-US" sz="1700" dirty="0"/>
              <a:t>	Comfort/pain control</a:t>
            </a:r>
          </a:p>
          <a:p>
            <a:r>
              <a:rPr lang="en-US" sz="1700" dirty="0"/>
              <a:t>	Dignity therapy, meaning centered 	psychotherapy, ACT</a:t>
            </a:r>
          </a:p>
          <a:p>
            <a:r>
              <a:rPr lang="en-US" sz="1700" dirty="0"/>
              <a:t>	Unfinished business, final wishes</a:t>
            </a:r>
          </a:p>
          <a:p>
            <a:r>
              <a:rPr lang="en-US" sz="1700" dirty="0"/>
              <a:t>	Spiritual Support</a:t>
            </a:r>
          </a:p>
          <a:p>
            <a:r>
              <a:rPr lang="en-US" sz="1700" dirty="0"/>
              <a:t>	Safety Planning and </a:t>
            </a:r>
            <a:r>
              <a:rPr lang="en-US" sz="1700" b="1" dirty="0"/>
              <a:t>Lethal Means Safety</a:t>
            </a:r>
          </a:p>
          <a:p>
            <a:r>
              <a:rPr lang="en-US" sz="1700" dirty="0"/>
              <a:t>Again, consider risk/benefit analysis of traditional options (involuntary hospitalization)</a:t>
            </a:r>
            <a:endParaRPr lang="en-US" sz="1200" dirty="0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48869757-F643-C013-26AA-3DDE95080099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/>
          <a:srcRect r="21201" b="1"/>
          <a:stretch/>
        </p:blipFill>
        <p:spPr>
          <a:xfrm>
            <a:off x="6357747" y="2039112"/>
            <a:ext cx="4576953" cy="3877055"/>
          </a:xfrm>
          <a:noFill/>
        </p:spPr>
      </p:pic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A24F6B58-FBC8-491F-EDB5-31311AF16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09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4E9D-F8AC-1127-C5A3-18C5DC39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Training: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93783-E853-7179-5529-97716544C5A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Suicide Prevention and End of Life - TRAIN Florida - an affiliate of the TRAIN Learning Network powered by the Public Health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11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6DCC38C-603B-CCD0-2914-0BBCD4F4F7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/>
          <a:lstStyle/>
          <a:p>
            <a:r>
              <a:rPr lang="en-US" b="1" dirty="0"/>
              <a:t>Contact Info:</a:t>
            </a:r>
          </a:p>
          <a:p>
            <a:r>
              <a:rPr lang="en-US" dirty="0"/>
              <a:t>Stephanie Miller</a:t>
            </a:r>
          </a:p>
          <a:p>
            <a:r>
              <a:rPr lang="en-US" dirty="0">
                <a:hlinkClick r:id="rId3"/>
              </a:rPr>
              <a:t>Stephanie.miller1@va.gov</a:t>
            </a:r>
            <a:endParaRPr lang="en-US" dirty="0"/>
          </a:p>
          <a:p>
            <a:r>
              <a:rPr lang="en-US" dirty="0"/>
              <a:t>813-972-2000 x105283</a:t>
            </a:r>
          </a:p>
          <a:p>
            <a:r>
              <a:rPr lang="en-US" sz="1200" dirty="0"/>
              <a:t>References/slides available upon request</a:t>
            </a:r>
          </a:p>
          <a:p>
            <a:r>
              <a:rPr lang="en-US" dirty="0"/>
              <a:t>Maria Taylor:</a:t>
            </a:r>
          </a:p>
          <a:p>
            <a:r>
              <a:rPr lang="en-US" dirty="0">
                <a:hlinkClick r:id="rId4"/>
              </a:rPr>
              <a:t>Maria.Taylor2@va.gov</a:t>
            </a:r>
            <a:endParaRPr lang="en-US" dirty="0"/>
          </a:p>
          <a:p>
            <a:r>
              <a:rPr lang="en-US" dirty="0"/>
              <a:t>727-398-6661 x14226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449B-D6ED-DD26-F6B3-EB4CCEFF1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67" y="914400"/>
            <a:ext cx="5641848" cy="5029200"/>
          </a:xfrm>
        </p:spPr>
        <p:txBody>
          <a:bodyPr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Disclosures:</a:t>
            </a:r>
            <a:r>
              <a:rPr lang="en-US" sz="2000" dirty="0">
                <a:solidFill>
                  <a:schemeClr val="tx1"/>
                </a:solidFill>
              </a:rPr>
              <a:t> None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Who am I?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~Stephanie Miller, Clinical Psychologist &amp; Team Lead for the Tampa VA Suicide Prevention Program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~Not a SME for elderly/EOL, but have a lot of experience with working with older Veterans and am a SME in Suicide Risk Management &amp; Prevention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Special Thanks (contributors):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	Maria Taylor, LCSW	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	Lauren Weber, Ph.D.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	MIRECC Suicide Risk Management 	Consultation Program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5" name="Picture Placeholder 4" descr="A person smiling for the camera">
            <a:extLst>
              <a:ext uri="{FF2B5EF4-FFF2-40B4-BE49-F238E27FC236}">
                <a16:creationId xmlns:a16="http://schemas.microsoft.com/office/drawing/2014/main" id="{2E9C412C-50D0-A2A0-C75F-601147CC8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-3" b="16250"/>
          <a:stretch/>
        </p:blipFill>
        <p:spPr>
          <a:xfrm>
            <a:off x="7867332" y="1422918"/>
            <a:ext cx="2993571" cy="3429000"/>
          </a:xfrm>
          <a:noFill/>
        </p:spPr>
      </p:pic>
    </p:spTree>
    <p:extLst>
      <p:ext uri="{BB962C8B-B14F-4D97-AF65-F5344CB8AC3E}">
        <p14:creationId xmlns:p14="http://schemas.microsoft.com/office/powerpoint/2010/main" val="15352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E219A8-EEAB-7931-BC02-2476AA613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4717F2-4097-9830-4A5E-808C56014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619" y="1238250"/>
            <a:ext cx="8230762" cy="41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>
            <a:normAutofit/>
          </a:bodyPr>
          <a:lstStyle/>
          <a:p>
            <a:r>
              <a:rPr lang="en-US" dirty="0"/>
              <a:t>Overview</a:t>
            </a:r>
          </a:p>
        </p:txBody>
      </p:sp>
      <p:pic>
        <p:nvPicPr>
          <p:cNvPr id="4" name="Picture 3" descr="A picture containing person, indoor, red, handwear&#10;&#10;Description automatically generated">
            <a:extLst>
              <a:ext uri="{FF2B5EF4-FFF2-40B4-BE49-F238E27FC236}">
                <a16:creationId xmlns:a16="http://schemas.microsoft.com/office/drawing/2014/main" id="{DE7B9A75-4887-C51F-48F1-1A79B4D0A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125" y="1725007"/>
            <a:ext cx="4589511" cy="3063498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90BFCCFB-4ED2-01A7-F856-62AE2BD33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5131662"/>
              </p:ext>
            </p:extLst>
          </p:nvPr>
        </p:nvGraphicFramePr>
        <p:xfrm>
          <a:off x="1076098" y="2039111"/>
          <a:ext cx="5327595" cy="3904490"/>
        </p:xfrm>
        <a:graphic>
          <a:graphicData uri="http://schemas.openxmlformats.org/drawingml/2006/table">
            <a:tbl>
              <a:tblPr firstRow="1" bandRow="1"/>
              <a:tblGrid>
                <a:gridCol w="5327595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19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+mn-lt"/>
                          <a:cs typeface="Gill Sans Light" panose="020B0302020104020203" pitchFamily="34" charset="-79"/>
                        </a:rPr>
                        <a:t>Introduction</a:t>
                      </a:r>
                    </a:p>
                    <a:p>
                      <a:pPr algn="r"/>
                      <a:r>
                        <a:rPr lang="en-US" sz="2000" b="0" dirty="0">
                          <a:latin typeface="+mj-lt"/>
                        </a:rPr>
                        <a:t>5</a:t>
                      </a:r>
                    </a:p>
                  </a:txBody>
                  <a:tcPr marL="76559" marR="76559" marT="38279" marB="3827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719651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/>
                        <a:t>Risk &amp; Protective Factors in Elderly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559" marR="76559" marT="38279" marB="38279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1025886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/>
                        <a:t>Special Considerations for End of Life/Hospice Settings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559" marR="76559" marT="38279" marB="38279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719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Interventions</a:t>
                      </a:r>
                      <a:endParaRPr lang="en-US" sz="2000" b="0" dirty="0">
                        <a:latin typeface="+mn-lt"/>
                        <a:cs typeface="Gill Sans Light" panose="020B0302020104020203" pitchFamily="34" charset="-79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13</a:t>
                      </a:r>
                    </a:p>
                  </a:txBody>
                  <a:tcPr marL="76559" marR="76559" marT="38279" marB="38279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719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Contact Information</a:t>
                      </a:r>
                      <a:endParaRPr lang="en-US" sz="2000" b="0" dirty="0">
                        <a:latin typeface="+mn-lt"/>
                        <a:cs typeface="Gill Sans Light" panose="020B0302020104020203" pitchFamily="34" charset="-79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76559" marR="76559" marT="38279" marB="38279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Introduction: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/>
          <a:lstStyle/>
          <a:p>
            <a:r>
              <a:rPr lang="en-US" dirty="0"/>
              <a:t>Elderly: defined as over 65</a:t>
            </a:r>
          </a:p>
          <a:p>
            <a:r>
              <a:rPr lang="en-US" dirty="0"/>
              <a:t>A growing population: Individuals &gt; 65: 58 million in 2022; projected to be 82 million by 2050 (47% increase)</a:t>
            </a:r>
          </a:p>
          <a:p>
            <a:r>
              <a:rPr lang="en-US" dirty="0"/>
              <a:t>A more diverse population: Non-Hispanic Whites &gt;65 will drop by 15% by 2050</a:t>
            </a:r>
          </a:p>
          <a:p>
            <a:r>
              <a:rPr lang="en-US" dirty="0"/>
              <a:t>Alzheimer’s rates are projected to double by 2050 to 13 million (vs. 7 million in 2024)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Elderly and suicidality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42030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Older adults have the </a:t>
            </a:r>
            <a:r>
              <a:rPr lang="en-US" u="sng" dirty="0"/>
              <a:t>highest rates of suicide</a:t>
            </a:r>
            <a:r>
              <a:rPr lang="en-US" dirty="0"/>
              <a:t> of all age groups; older WM have 6x greater suicide rate (v. general population); suicide rates for those 80+ are high globally.</a:t>
            </a:r>
          </a:p>
          <a:p>
            <a:r>
              <a:rPr lang="en-US" dirty="0"/>
              <a:t>Among males* over 60: </a:t>
            </a:r>
          </a:p>
          <a:p>
            <a:pPr lvl="1"/>
            <a:r>
              <a:rPr lang="en-US" dirty="0"/>
              <a:t>7-10% report recent (past 2 weeks) suicidal ideations</a:t>
            </a:r>
          </a:p>
          <a:p>
            <a:pPr lvl="1"/>
            <a:r>
              <a:rPr lang="en-US" dirty="0"/>
              <a:t>Most older males* who report suicidal thinking aren’t involved in MH treatment, likely related to perceptions of stigma associated with receiving MH care and/or distrust of MH providers. </a:t>
            </a:r>
          </a:p>
          <a:p>
            <a:r>
              <a:rPr lang="en-US" dirty="0"/>
              <a:t>Suicidal Ideation rates increase in sub-groups of elderly: 12% of those receiving in home care; 31% of those in nursing homes </a:t>
            </a:r>
          </a:p>
          <a:p>
            <a:r>
              <a:rPr lang="en-US" b="1" dirty="0"/>
              <a:t>Desire to Hasten Death </a:t>
            </a:r>
            <a:r>
              <a:rPr lang="en-US" dirty="0"/>
              <a:t>(DHD) vs. suicidality</a:t>
            </a:r>
          </a:p>
          <a:p>
            <a:pPr lvl="1"/>
            <a:r>
              <a:rPr lang="en-US" dirty="0"/>
              <a:t>DHD seen as a WNL reaction to suffering, often without suicidal intent</a:t>
            </a:r>
          </a:p>
          <a:p>
            <a:pPr lvl="1"/>
            <a:r>
              <a:rPr lang="en-US" dirty="0"/>
              <a:t>Spectrum?</a:t>
            </a:r>
          </a:p>
          <a:p>
            <a:r>
              <a:rPr lang="en-US" dirty="0"/>
              <a:t>Many older adults who think about suicide </a:t>
            </a:r>
            <a:r>
              <a:rPr lang="en-US" u="sng" dirty="0"/>
              <a:t>do not</a:t>
            </a:r>
            <a:r>
              <a:rPr lang="en-US" dirty="0"/>
              <a:t> do so within the context of mental illness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7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2843784"/>
          </a:xfrm>
        </p:spPr>
        <p:txBody>
          <a:bodyPr anchor="b"/>
          <a:lstStyle/>
          <a:p>
            <a:r>
              <a:rPr lang="en-US" dirty="0"/>
              <a:t>Risk &amp; Protective Factors in Older Adults &amp; Adults at EOL</a:t>
            </a:r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49404F1-8E94-7D3D-71E2-A1A4B7CB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Risk Factors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4A3718F-D67C-255A-4B64-BA379609FCD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Older Adults/EOL:</a:t>
            </a:r>
          </a:p>
          <a:p>
            <a:r>
              <a:rPr lang="en-US" dirty="0"/>
              <a:t>	Suffering and Loss</a:t>
            </a:r>
          </a:p>
          <a:p>
            <a:r>
              <a:rPr lang="en-US" dirty="0"/>
              <a:t>	Identity Changes, feelings of being a burden</a:t>
            </a:r>
          </a:p>
          <a:p>
            <a:r>
              <a:rPr lang="en-US" dirty="0"/>
              <a:t>	Changes in relationships</a:t>
            </a:r>
          </a:p>
          <a:p>
            <a:r>
              <a:rPr lang="en-US" dirty="0"/>
              <a:t>	Pain (acute or chronic) –		physical/psychological; Sleep</a:t>
            </a:r>
          </a:p>
          <a:p>
            <a:r>
              <a:rPr lang="en-US" dirty="0"/>
              <a:t>	</a:t>
            </a:r>
            <a:r>
              <a:rPr lang="en-US" b="1" dirty="0"/>
              <a:t>Firearms: 83% of older Veteran suicide deaths; 	71% of suicides among elderly are by firearm</a:t>
            </a:r>
          </a:p>
          <a:p>
            <a:r>
              <a:rPr lang="en-US" b="1" dirty="0"/>
              <a:t>	</a:t>
            </a:r>
            <a:r>
              <a:rPr lang="en-US" b="1" dirty="0">
                <a:sym typeface="Wingdings" panose="05000000000000000000" pitchFamily="2" charset="2"/>
              </a:rPr>
              <a:t> firearms in home as an independent risk factor</a:t>
            </a:r>
            <a:endParaRPr lang="en-US" b="1" dirty="0"/>
          </a:p>
          <a:p>
            <a:r>
              <a:rPr lang="en-US" dirty="0"/>
              <a:t>	Hopelessness</a:t>
            </a:r>
          </a:p>
          <a:p>
            <a:r>
              <a:rPr lang="en-US" dirty="0"/>
              <a:t>	Medical/Physical issues – especially those 	leading to functional limitations</a:t>
            </a:r>
          </a:p>
          <a:p>
            <a:r>
              <a:rPr lang="en-US" dirty="0"/>
              <a:t>	Delirium</a:t>
            </a:r>
          </a:p>
          <a:p>
            <a:r>
              <a:rPr lang="en-US" dirty="0"/>
              <a:t>	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F3CEF66-C6D7-C765-24E7-1DCFB38FE51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lvl="1" indent="0">
              <a:buNone/>
            </a:pPr>
            <a:r>
              <a:rPr lang="en-US" dirty="0"/>
              <a:t>Social Isolation/Loneliness – linked to suicidal ideation, attempts, behavior and poor physical/mental health outcomes</a:t>
            </a:r>
          </a:p>
          <a:p>
            <a:pPr marL="0" lvl="1" indent="0">
              <a:buNone/>
            </a:pPr>
            <a:r>
              <a:rPr lang="en-US" dirty="0"/>
              <a:t>Loss of control, independence, dignity</a:t>
            </a:r>
          </a:p>
          <a:p>
            <a:pPr marL="0" lvl="1" indent="0">
              <a:buNone/>
            </a:pPr>
            <a:r>
              <a:rPr lang="en-US" dirty="0"/>
              <a:t>Psychosocial stressors: food/housing insecurity</a:t>
            </a:r>
          </a:p>
          <a:p>
            <a:pPr marL="0" lvl="1" indent="0">
              <a:buNone/>
            </a:pPr>
            <a:r>
              <a:rPr lang="en-US" dirty="0"/>
              <a:t>Transitions (ALF, nursing home, hospice)</a:t>
            </a:r>
          </a:p>
          <a:p>
            <a:pPr marL="0" lvl="1" indent="0">
              <a:buNone/>
            </a:pPr>
            <a:r>
              <a:rPr lang="en-US" dirty="0"/>
              <a:t>Discharge from Nursing Home can be a higher risk time; as can be the time right after diagnosis or change in prognosis</a:t>
            </a:r>
          </a:p>
          <a:p>
            <a:pPr marL="0" lvl="1" indent="0">
              <a:buNone/>
            </a:pPr>
            <a:r>
              <a:rPr lang="en-US" dirty="0"/>
              <a:t>Terminal diagnoses associated with 3x rate of suicidal ideation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5BAC3D-60A1-816B-5C79-2E8B6D980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06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4DB2-859F-6C8A-D8D2-9EC07548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>
            <a:normAutofit/>
          </a:bodyPr>
          <a:lstStyle/>
          <a:p>
            <a:r>
              <a:rPr lang="en-US" dirty="0"/>
              <a:t>Protective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69BC7-594A-77EA-359E-B5F779E0469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/>
          <a:p>
            <a:r>
              <a:rPr lang="en-US" dirty="0"/>
              <a:t>Advanced Care Planning</a:t>
            </a:r>
          </a:p>
          <a:p>
            <a:r>
              <a:rPr lang="en-US" dirty="0"/>
              <a:t>Goals of Care Conversations</a:t>
            </a:r>
          </a:p>
          <a:p>
            <a:r>
              <a:rPr lang="en-US" dirty="0"/>
              <a:t>Adequate Pain Control </a:t>
            </a:r>
          </a:p>
          <a:p>
            <a:r>
              <a:rPr lang="en-US" dirty="0"/>
              <a:t>Being able to talk about death/dying w/care providers and family</a:t>
            </a:r>
          </a:p>
          <a:p>
            <a:r>
              <a:rPr lang="en-US" dirty="0"/>
              <a:t>Addressing emotional, spiritual, existential needs</a:t>
            </a:r>
          </a:p>
          <a:p>
            <a:r>
              <a:rPr lang="en-US" dirty="0"/>
              <a:t>Connections</a:t>
            </a:r>
          </a:p>
          <a:p>
            <a:r>
              <a:rPr lang="en-US" dirty="0"/>
              <a:t>Palliative Care/Hospice</a:t>
            </a:r>
          </a:p>
          <a:p>
            <a:r>
              <a:rPr lang="en-US" dirty="0"/>
              <a:t>Meaning making/Leaving a Legacy</a:t>
            </a:r>
          </a:p>
        </p:txBody>
      </p:sp>
      <p:pic>
        <p:nvPicPr>
          <p:cNvPr id="6" name="Picture Placeholder 5" descr="A doctor attending to a patient&#10;&#10;Description automatically generated with low confidence">
            <a:extLst>
              <a:ext uri="{FF2B5EF4-FFF2-40B4-BE49-F238E27FC236}">
                <a16:creationId xmlns:a16="http://schemas.microsoft.com/office/drawing/2014/main" id="{7381ADAE-6766-C662-AE2D-C182D980B91F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/>
          <a:srcRect l="16447" r="21282" b="2"/>
          <a:stretch/>
        </p:blipFill>
        <p:spPr>
          <a:xfrm>
            <a:off x="6357747" y="2039112"/>
            <a:ext cx="4576953" cy="3877055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51485-F594-9FBB-0A5F-09A64DDC2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6858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F9CEC-52C2-4D14-B2F5-11176002A8B6}">
  <ds:schemaRefs>
    <ds:schemaRef ds:uri="http://purl.org/dc/dcmitype/"/>
    <ds:schemaRef ds:uri="16c05727-aa75-4e4a-9b5f-8a80a116589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230e9df3-be65-4c73-a93b-d1236ebd677e"/>
    <ds:schemaRef ds:uri="http://schemas.openxmlformats.org/package/2006/metadata/core-properties"/>
    <ds:schemaRef ds:uri="71af3243-3dd4-4a8d-8c0d-dd76da1f02a5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{01F51401-1A90-4E85-A554-3225A3005E9B}tf11964407_win32</Template>
  <TotalTime>2630</TotalTime>
  <Words>1080</Words>
  <Application>Microsoft Office PowerPoint</Application>
  <PresentationFormat>Widescreen</PresentationFormat>
  <Paragraphs>128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Gill Sans Nova Light</vt:lpstr>
      <vt:lpstr>Sagona Book</vt:lpstr>
      <vt:lpstr>Wingdings</vt:lpstr>
      <vt:lpstr>Custom</vt:lpstr>
      <vt:lpstr>Suicide Risk and Management in Elderly: Considerations for Hospice/End of Life Settings Stephanie Miller, Ph.D. – Tampa VA Suicide Prevention Lead Maria Taylor, LCSW – Bay Pines VA Suicide Prevention Lead</vt:lpstr>
      <vt:lpstr>Disclosures: None  Who am I? ~Stephanie Miller, Clinical Psychologist &amp; Team Lead for the Tampa VA Suicide Prevention Program ~Not a SME for elderly/EOL, but have a lot of experience with working with older Veterans and am a SME in Suicide Risk Management &amp; Prevention  Special Thanks (contributors):  Maria Taylor, LCSW   Lauren Weber, Ph.D.  MIRECC Suicide Risk Management  Consultation Program </vt:lpstr>
      <vt:lpstr>PowerPoint Presentation</vt:lpstr>
      <vt:lpstr>Overview</vt:lpstr>
      <vt:lpstr>Introduction:</vt:lpstr>
      <vt:lpstr>The Elderly and suicidality</vt:lpstr>
      <vt:lpstr>Risk &amp; Protective Factors in Older Adults &amp; Adults at EOL</vt:lpstr>
      <vt:lpstr>Risk Factors</vt:lpstr>
      <vt:lpstr>Protective Factors</vt:lpstr>
      <vt:lpstr>Special Considerations for EOL/Hospice Settings</vt:lpstr>
      <vt:lpstr>Barriers to Conversations around EOL</vt:lpstr>
      <vt:lpstr>Special Considerations for EOL/Hospice</vt:lpstr>
      <vt:lpstr>Interventions:</vt:lpstr>
      <vt:lpstr>Recommended Training: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Risk and Management in Older Adults: Considerations for Hospice/End of Life Settings Stephanie Miller, Ph.D. – Tampa VA Suicide Prevention Lead Maria Taylor, LCSW – Bay Pines VA Suicide Prevention Lead</dc:title>
  <dc:creator>Miller, Stephanie N. (she/her/hers)</dc:creator>
  <cp:lastModifiedBy>Rosa Diaz</cp:lastModifiedBy>
  <cp:revision>2</cp:revision>
  <dcterms:created xsi:type="dcterms:W3CDTF">2025-02-10T17:34:38Z</dcterms:created>
  <dcterms:modified xsi:type="dcterms:W3CDTF">2025-02-13T15:48:54Z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