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64" r:id="rId2"/>
    <p:sldId id="258" r:id="rId3"/>
    <p:sldId id="262" r:id="rId4"/>
    <p:sldId id="279" r:id="rId5"/>
    <p:sldId id="275" r:id="rId6"/>
    <p:sldId id="276" r:id="rId7"/>
    <p:sldId id="277" r:id="rId8"/>
    <p:sldId id="273" r:id="rId9"/>
    <p:sldId id="278" r:id="rId10"/>
    <p:sldId id="283" r:id="rId11"/>
    <p:sldId id="286" r:id="rId12"/>
    <p:sldId id="291" r:id="rId13"/>
    <p:sldId id="280" r:id="rId14"/>
    <p:sldId id="284" r:id="rId15"/>
    <p:sldId id="289" r:id="rId16"/>
    <p:sldId id="274" r:id="rId17"/>
    <p:sldId id="305" r:id="rId18"/>
    <p:sldId id="282" r:id="rId19"/>
    <p:sldId id="261" r:id="rId20"/>
    <p:sldId id="293" r:id="rId21"/>
    <p:sldId id="295" r:id="rId22"/>
    <p:sldId id="296" r:id="rId23"/>
    <p:sldId id="297" r:id="rId24"/>
    <p:sldId id="298" r:id="rId25"/>
    <p:sldId id="299" r:id="rId26"/>
    <p:sldId id="300" r:id="rId27"/>
    <p:sldId id="301" r:id="rId28"/>
    <p:sldId id="302" r:id="rId29"/>
    <p:sldId id="303" r:id="rId30"/>
    <p:sldId id="304" r:id="rId31"/>
    <p:sldId id="272" r:id="rId32"/>
    <p:sldId id="281" r:id="rId33"/>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AD1"/>
    <a:srgbClr val="CFC493"/>
    <a:srgbClr val="006747"/>
    <a:srgbClr val="466069"/>
    <a:srgbClr val="7E96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73"/>
    <p:restoredTop sz="76163" autoAdjust="0"/>
  </p:normalViewPr>
  <p:slideViewPr>
    <p:cSldViewPr snapToGrid="0" snapToObjects="1">
      <p:cViewPr varScale="1">
        <p:scale>
          <a:sx n="107" d="100"/>
          <a:sy n="107" d="100"/>
        </p:scale>
        <p:origin x="1194"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B38E1-1773-4B83-B725-5FE59E1A27DF}" type="datetimeFigureOut">
              <a:rPr lang="en-US" smtClean="0"/>
              <a:t>9/8/2021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0C6EE9-EDDE-4DB4-8382-3C72E14116F7}" type="slidenum">
              <a:rPr lang="en-US" smtClean="0"/>
              <a:t>‹#›</a:t>
            </a:fld>
            <a:endParaRPr lang="en-US"/>
          </a:p>
        </p:txBody>
      </p:sp>
    </p:spTree>
    <p:extLst>
      <p:ext uri="{BB962C8B-B14F-4D97-AF65-F5344CB8AC3E}">
        <p14:creationId xmlns:p14="http://schemas.microsoft.com/office/powerpoint/2010/main" val="1853006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Florida Department of Health website: New Cases by Day</a:t>
            </a:r>
          </a:p>
          <a:p>
            <a:endParaRPr lang="en-US" dirty="0"/>
          </a:p>
        </p:txBody>
      </p:sp>
      <p:sp>
        <p:nvSpPr>
          <p:cNvPr id="4" name="Slide Number Placeholder 3"/>
          <p:cNvSpPr>
            <a:spLocks noGrp="1"/>
          </p:cNvSpPr>
          <p:nvPr>
            <p:ph type="sldNum" sz="quarter" idx="5"/>
          </p:nvPr>
        </p:nvSpPr>
        <p:spPr/>
        <p:txBody>
          <a:bodyPr/>
          <a:lstStyle/>
          <a:p>
            <a:fld id="{800C6EE9-EDDE-4DB4-8382-3C72E14116F7}" type="slidenum">
              <a:rPr lang="en-US" smtClean="0"/>
              <a:t>5</a:t>
            </a:fld>
            <a:endParaRPr lang="en-US"/>
          </a:p>
        </p:txBody>
      </p:sp>
    </p:spTree>
    <p:extLst>
      <p:ext uri="{BB962C8B-B14F-4D97-AF65-F5344CB8AC3E}">
        <p14:creationId xmlns:p14="http://schemas.microsoft.com/office/powerpoint/2010/main" val="2038120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Potentially related to the family of someone at the end of life. </a:t>
            </a:r>
          </a:p>
          <a:p>
            <a:endParaRPr lang="en-US" dirty="0"/>
          </a:p>
        </p:txBody>
      </p:sp>
      <p:sp>
        <p:nvSpPr>
          <p:cNvPr id="4" name="Slide Number Placeholder 3"/>
          <p:cNvSpPr>
            <a:spLocks noGrp="1"/>
          </p:cNvSpPr>
          <p:nvPr>
            <p:ph type="sldNum" sz="quarter" idx="5"/>
          </p:nvPr>
        </p:nvSpPr>
        <p:spPr/>
        <p:txBody>
          <a:bodyPr/>
          <a:lstStyle/>
          <a:p>
            <a:fld id="{800C6EE9-EDDE-4DB4-8382-3C72E14116F7}" type="slidenum">
              <a:rPr lang="en-US" smtClean="0"/>
              <a:t>24</a:t>
            </a:fld>
            <a:endParaRPr lang="en-US"/>
          </a:p>
        </p:txBody>
      </p:sp>
    </p:spTree>
    <p:extLst>
      <p:ext uri="{BB962C8B-B14F-4D97-AF65-F5344CB8AC3E}">
        <p14:creationId xmlns:p14="http://schemas.microsoft.com/office/powerpoint/2010/main" val="2959300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Florida Department of Health website: New Case Positivity Rate</a:t>
            </a:r>
          </a:p>
          <a:p>
            <a:endParaRPr lang="en-US" dirty="0"/>
          </a:p>
        </p:txBody>
      </p:sp>
      <p:sp>
        <p:nvSpPr>
          <p:cNvPr id="4" name="Slide Number Placeholder 3"/>
          <p:cNvSpPr>
            <a:spLocks noGrp="1"/>
          </p:cNvSpPr>
          <p:nvPr>
            <p:ph type="sldNum" sz="quarter" idx="5"/>
          </p:nvPr>
        </p:nvSpPr>
        <p:spPr/>
        <p:txBody>
          <a:bodyPr/>
          <a:lstStyle/>
          <a:p>
            <a:fld id="{800C6EE9-EDDE-4DB4-8382-3C72E14116F7}" type="slidenum">
              <a:rPr lang="en-US" smtClean="0"/>
              <a:t>6</a:t>
            </a:fld>
            <a:endParaRPr lang="en-US"/>
          </a:p>
        </p:txBody>
      </p:sp>
    </p:spTree>
    <p:extLst>
      <p:ext uri="{BB962C8B-B14F-4D97-AF65-F5344CB8AC3E}">
        <p14:creationId xmlns:p14="http://schemas.microsoft.com/office/powerpoint/2010/main" val="3579666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Florida Department of Health Reports: </a:t>
            </a:r>
            <a:r>
              <a:rPr lang="en-US" sz="1200" b="1" i="0" kern="1200" dirty="0">
                <a:solidFill>
                  <a:schemeClr val="tx1"/>
                </a:solidFill>
                <a:effectLst/>
                <a:latin typeface="+mn-lt"/>
                <a:ea typeface="+mn-ea"/>
                <a:cs typeface="+mn-cs"/>
              </a:rPr>
              <a:t>Long-term Care Facilities</a:t>
            </a:r>
            <a:r>
              <a:rPr lang="en-US" sz="1200" b="0" i="0" kern="1200" dirty="0">
                <a:solidFill>
                  <a:schemeClr val="tx1"/>
                </a:solidFill>
                <a:effectLst/>
                <a:latin typeface="+mn-lt"/>
                <a:ea typeface="+mn-ea"/>
                <a:cs typeface="+mn-cs"/>
              </a:rPr>
              <a:t> with positive COVID-19 cases</a:t>
            </a:r>
            <a:endParaRPr lang="en-US" dirty="0"/>
          </a:p>
          <a:p>
            <a:endParaRPr lang="en-US" dirty="0"/>
          </a:p>
        </p:txBody>
      </p:sp>
      <p:sp>
        <p:nvSpPr>
          <p:cNvPr id="4" name="Slide Number Placeholder 3"/>
          <p:cNvSpPr>
            <a:spLocks noGrp="1"/>
          </p:cNvSpPr>
          <p:nvPr>
            <p:ph type="sldNum" sz="quarter" idx="5"/>
          </p:nvPr>
        </p:nvSpPr>
        <p:spPr/>
        <p:txBody>
          <a:bodyPr/>
          <a:lstStyle/>
          <a:p>
            <a:fld id="{800C6EE9-EDDE-4DB4-8382-3C72E14116F7}" type="slidenum">
              <a:rPr lang="en-US" smtClean="0"/>
              <a:t>7</a:t>
            </a:fld>
            <a:endParaRPr lang="en-US"/>
          </a:p>
        </p:txBody>
      </p:sp>
    </p:spTree>
    <p:extLst>
      <p:ext uri="{BB962C8B-B14F-4D97-AF65-F5344CB8AC3E}">
        <p14:creationId xmlns:p14="http://schemas.microsoft.com/office/powerpoint/2010/main" val="2864254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Florida Department of Health website: Death by Date of Death</a:t>
            </a:r>
          </a:p>
          <a:p>
            <a:endParaRPr lang="en-US" dirty="0"/>
          </a:p>
        </p:txBody>
      </p:sp>
      <p:sp>
        <p:nvSpPr>
          <p:cNvPr id="4" name="Slide Number Placeholder 3"/>
          <p:cNvSpPr>
            <a:spLocks noGrp="1"/>
          </p:cNvSpPr>
          <p:nvPr>
            <p:ph type="sldNum" sz="quarter" idx="5"/>
          </p:nvPr>
        </p:nvSpPr>
        <p:spPr/>
        <p:txBody>
          <a:bodyPr/>
          <a:lstStyle/>
          <a:p>
            <a:fld id="{800C6EE9-EDDE-4DB4-8382-3C72E14116F7}" type="slidenum">
              <a:rPr lang="en-US" smtClean="0"/>
              <a:t>11</a:t>
            </a:fld>
            <a:endParaRPr lang="en-US"/>
          </a:p>
        </p:txBody>
      </p:sp>
    </p:spTree>
    <p:extLst>
      <p:ext uri="{BB962C8B-B14F-4D97-AF65-F5344CB8AC3E}">
        <p14:creationId xmlns:p14="http://schemas.microsoft.com/office/powerpoint/2010/main" val="1382156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Florida Department of Health Reports: </a:t>
            </a:r>
            <a:r>
              <a:rPr lang="en-US" sz="1200" b="1" i="0" kern="1200" dirty="0">
                <a:solidFill>
                  <a:schemeClr val="tx1"/>
                </a:solidFill>
                <a:effectLst/>
                <a:latin typeface="+mn-lt"/>
                <a:ea typeface="+mn-ea"/>
                <a:cs typeface="+mn-cs"/>
              </a:rPr>
              <a:t>Long-term Care Facility Deaths</a:t>
            </a:r>
            <a:r>
              <a:rPr lang="en-US" sz="1200" b="0" i="0" kern="1200" dirty="0">
                <a:solidFill>
                  <a:schemeClr val="tx1"/>
                </a:solidFill>
                <a:effectLst/>
                <a:latin typeface="+mn-lt"/>
                <a:ea typeface="+mn-ea"/>
                <a:cs typeface="+mn-cs"/>
              </a:rPr>
              <a:t> associated with COVID-19</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Second highest number of deaths: 45 (all residents) for both Life Care Center of Altamonte Springs in Seminole County and Pahe Rehabilitation and Healthcare Center in Lee County.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Hialeah Nursing and Rehabilitation Center: As of June, 72 staff were positive, but they did not die. Of the 276 bed nursing home: 169 residents affected: 159 transferred out. </a:t>
            </a:r>
          </a:p>
          <a:p>
            <a:r>
              <a:rPr lang="en-US" sz="1200" b="0" i="0" kern="1200" dirty="0">
                <a:solidFill>
                  <a:schemeClr val="tx1"/>
                </a:solidFill>
                <a:effectLst/>
                <a:latin typeface="+mn-lt"/>
                <a:ea typeface="+mn-ea"/>
                <a:cs typeface="+mn-cs"/>
              </a:rPr>
              <a:t>Mayor: created a task force with city leaders saying that it is our job to work with the state versus just saying it is a state problem – Hialeah county has the highest concentration of long-term care facilities in Florida. </a:t>
            </a:r>
          </a:p>
          <a:p>
            <a:r>
              <a:rPr lang="en-US" sz="1200" b="0" i="0" kern="1200" dirty="0">
                <a:solidFill>
                  <a:schemeClr val="tx1"/>
                </a:solidFill>
                <a:effectLst/>
                <a:latin typeface="+mn-lt"/>
                <a:ea typeface="+mn-ea"/>
                <a:cs typeface="+mn-cs"/>
              </a:rPr>
              <a:t>-Agency for Healthcare Administration has been there 4 times between March and June and inspection records show no deficiencies. </a:t>
            </a:r>
          </a:p>
          <a:p>
            <a:endParaRPr lang="en-US" b="0" i="0" dirty="0">
              <a:effectLst/>
            </a:endParaRPr>
          </a:p>
          <a:p>
            <a:r>
              <a:rPr lang="en-US" b="0" i="0" dirty="0">
                <a:effectLst/>
              </a:rPr>
              <a:t>Administrator of the facility, Emma Dial, said: “Hialeah Nursing &amp; Rehabilitation Center remains committed to the care and safety of our residents and staff, and we continue taking critical steps to keep them protected, following all CDC guidelines and working with our state and local health officials and regulatory partners,”.</a:t>
            </a:r>
          </a:p>
          <a:p>
            <a:r>
              <a:rPr lang="en-US" b="0" i="0" dirty="0">
                <a:effectLst/>
              </a:rPr>
              <a:t>“Since tests became available, all residents and staff have been tested weekly. We are excited about the vaccines and hope to receive adequate supplies in either late December or early January to vaccinate all residents and staff,” she said.</a:t>
            </a:r>
          </a:p>
          <a:p>
            <a:endParaRPr lang="en-US" dirty="0"/>
          </a:p>
        </p:txBody>
      </p:sp>
      <p:sp>
        <p:nvSpPr>
          <p:cNvPr id="4" name="Slide Number Placeholder 3"/>
          <p:cNvSpPr>
            <a:spLocks noGrp="1"/>
          </p:cNvSpPr>
          <p:nvPr>
            <p:ph type="sldNum" sz="quarter" idx="5"/>
          </p:nvPr>
        </p:nvSpPr>
        <p:spPr/>
        <p:txBody>
          <a:bodyPr/>
          <a:lstStyle/>
          <a:p>
            <a:fld id="{800C6EE9-EDDE-4DB4-8382-3C72E14116F7}" type="slidenum">
              <a:rPr lang="en-US" smtClean="0"/>
              <a:t>12</a:t>
            </a:fld>
            <a:endParaRPr lang="en-US"/>
          </a:p>
        </p:txBody>
      </p:sp>
    </p:spTree>
    <p:extLst>
      <p:ext uri="{BB962C8B-B14F-4D97-AF65-F5344CB8AC3E}">
        <p14:creationId xmlns:p14="http://schemas.microsoft.com/office/powerpoint/2010/main" val="3157920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 total number of people vaccinated, 247,330 have received both the first and second doses, leading to 1.8 million doses administered in total. </a:t>
            </a:r>
          </a:p>
        </p:txBody>
      </p:sp>
      <p:sp>
        <p:nvSpPr>
          <p:cNvPr id="4" name="Slide Number Placeholder 3"/>
          <p:cNvSpPr>
            <a:spLocks noGrp="1"/>
          </p:cNvSpPr>
          <p:nvPr>
            <p:ph type="sldNum" sz="quarter" idx="5"/>
          </p:nvPr>
        </p:nvSpPr>
        <p:spPr/>
        <p:txBody>
          <a:bodyPr/>
          <a:lstStyle/>
          <a:p>
            <a:fld id="{800C6EE9-EDDE-4DB4-8382-3C72E14116F7}" type="slidenum">
              <a:rPr lang="en-US" smtClean="0"/>
              <a:t>14</a:t>
            </a:fld>
            <a:endParaRPr lang="en-US"/>
          </a:p>
        </p:txBody>
      </p:sp>
    </p:spTree>
    <p:extLst>
      <p:ext uri="{BB962C8B-B14F-4D97-AF65-F5344CB8AC3E}">
        <p14:creationId xmlns:p14="http://schemas.microsoft.com/office/powerpoint/2010/main" val="3548569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0C6EE9-EDDE-4DB4-8382-3C72E14116F7}" type="slidenum">
              <a:rPr lang="en-US" smtClean="0"/>
              <a:t>17</a:t>
            </a:fld>
            <a:endParaRPr lang="en-US"/>
          </a:p>
        </p:txBody>
      </p:sp>
    </p:spTree>
    <p:extLst>
      <p:ext uri="{BB962C8B-B14F-4D97-AF65-F5344CB8AC3E}">
        <p14:creationId xmlns:p14="http://schemas.microsoft.com/office/powerpoint/2010/main" val="1240985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research recommendations are from the article titled “COVID-19 Recommendations for Research from The Gerontological Society of America COVID-19 Task Force” and was also written by Barbara Resnick and Sheryl Zimmerman</a:t>
            </a:r>
          </a:p>
          <a:p>
            <a:endParaRPr lang="en-US" dirty="0"/>
          </a:p>
          <a:p>
            <a:r>
              <a:rPr lang="en-US" dirty="0"/>
              <a:t>The recommendations included in the following slides are only the ones related to end-of-life care.</a:t>
            </a:r>
          </a:p>
          <a:p>
            <a:endParaRPr lang="en-US" dirty="0"/>
          </a:p>
        </p:txBody>
      </p:sp>
      <p:sp>
        <p:nvSpPr>
          <p:cNvPr id="4" name="Slide Number Placeholder 3"/>
          <p:cNvSpPr>
            <a:spLocks noGrp="1"/>
          </p:cNvSpPr>
          <p:nvPr>
            <p:ph type="sldNum" sz="quarter" idx="5"/>
          </p:nvPr>
        </p:nvSpPr>
        <p:spPr/>
        <p:txBody>
          <a:bodyPr/>
          <a:lstStyle/>
          <a:p>
            <a:fld id="{800C6EE9-EDDE-4DB4-8382-3C72E14116F7}" type="slidenum">
              <a:rPr lang="en-US" smtClean="0"/>
              <a:t>18</a:t>
            </a:fld>
            <a:endParaRPr lang="en-US"/>
          </a:p>
        </p:txBody>
      </p:sp>
    </p:spTree>
    <p:extLst>
      <p:ext uri="{BB962C8B-B14F-4D97-AF65-F5344CB8AC3E}">
        <p14:creationId xmlns:p14="http://schemas.microsoft.com/office/powerpoint/2010/main" val="2181978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0C6EE9-EDDE-4DB4-8382-3C72E14116F7}" type="slidenum">
              <a:rPr lang="en-US" smtClean="0"/>
              <a:t>19</a:t>
            </a:fld>
            <a:endParaRPr lang="en-US"/>
          </a:p>
        </p:txBody>
      </p:sp>
    </p:spTree>
    <p:extLst>
      <p:ext uri="{BB962C8B-B14F-4D97-AF65-F5344CB8AC3E}">
        <p14:creationId xmlns:p14="http://schemas.microsoft.com/office/powerpoint/2010/main" val="1032165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662436F-7E1C-4543-917F-2DB7AF9C0AEB}"/>
              </a:ext>
            </a:extLst>
          </p:cNvPr>
          <p:cNvSpPr>
            <a:spLocks noGrp="1"/>
          </p:cNvSpPr>
          <p:nvPr>
            <p:ph type="title" hasCustomPrompt="1"/>
          </p:nvPr>
        </p:nvSpPr>
        <p:spPr>
          <a:xfrm>
            <a:off x="623888" y="470006"/>
            <a:ext cx="7886700" cy="1512038"/>
          </a:xfrm>
        </p:spPr>
        <p:txBody>
          <a:bodyPr anchor="b"/>
          <a:lstStyle>
            <a:lvl1pPr>
              <a:defRPr sz="4500">
                <a:solidFill>
                  <a:schemeClr val="bg1"/>
                </a:solidFill>
              </a:defRPr>
            </a:lvl1pPr>
          </a:lstStyle>
          <a:p>
            <a:r>
              <a:rPr lang="en-US" dirty="0"/>
              <a:t>Title Goes Here</a:t>
            </a:r>
          </a:p>
        </p:txBody>
      </p:sp>
      <p:sp>
        <p:nvSpPr>
          <p:cNvPr id="8" name="Text Placeholder 2">
            <a:extLst>
              <a:ext uri="{FF2B5EF4-FFF2-40B4-BE49-F238E27FC236}">
                <a16:creationId xmlns:a16="http://schemas.microsoft.com/office/drawing/2014/main" id="{8707FAF2-9310-E64A-BF65-F16E6CD04232}"/>
              </a:ext>
            </a:extLst>
          </p:cNvPr>
          <p:cNvSpPr>
            <a:spLocks noGrp="1"/>
          </p:cNvSpPr>
          <p:nvPr>
            <p:ph type="body" idx="1" hasCustomPrompt="1"/>
          </p:nvPr>
        </p:nvSpPr>
        <p:spPr>
          <a:xfrm>
            <a:off x="623888" y="2002285"/>
            <a:ext cx="7886700" cy="562570"/>
          </a:xfrm>
        </p:spPr>
        <p:txBody>
          <a:bodyPr>
            <a:normAutofit/>
          </a:bodyPr>
          <a:lstStyle>
            <a:lvl1pPr marL="0" indent="0">
              <a:buNone/>
              <a:defRPr sz="1600" b="1" spc="100"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 GOES HERE</a:t>
            </a:r>
          </a:p>
        </p:txBody>
      </p:sp>
      <p:sp>
        <p:nvSpPr>
          <p:cNvPr id="9" name="Text Placeholder 2">
            <a:extLst>
              <a:ext uri="{FF2B5EF4-FFF2-40B4-BE49-F238E27FC236}">
                <a16:creationId xmlns:a16="http://schemas.microsoft.com/office/drawing/2014/main" id="{8D488C8C-1B01-554E-ACC6-8C39DB14C6A2}"/>
              </a:ext>
            </a:extLst>
          </p:cNvPr>
          <p:cNvSpPr>
            <a:spLocks noGrp="1"/>
          </p:cNvSpPr>
          <p:nvPr>
            <p:ph type="body" idx="11" hasCustomPrompt="1"/>
          </p:nvPr>
        </p:nvSpPr>
        <p:spPr>
          <a:xfrm>
            <a:off x="623888" y="4409631"/>
            <a:ext cx="7886700" cy="297332"/>
          </a:xfrm>
        </p:spPr>
        <p:txBody>
          <a:bodyPr>
            <a:normAutofit/>
          </a:bodyPr>
          <a:lstStyle>
            <a:lvl1pPr marL="0" indent="0">
              <a:buNone/>
              <a:defRPr sz="1400" b="0">
                <a:solidFill>
                  <a:srgbClr val="ECEAD1"/>
                </a:solidFill>
                <a:effectLs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Presenter Name | Date</a:t>
            </a:r>
          </a:p>
        </p:txBody>
      </p:sp>
    </p:spTree>
    <p:extLst>
      <p:ext uri="{BB962C8B-B14F-4D97-AF65-F5344CB8AC3E}">
        <p14:creationId xmlns:p14="http://schemas.microsoft.com/office/powerpoint/2010/main" val="3196963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ection Header-Green">
    <p:bg>
      <p:bgPr>
        <a:solidFill>
          <a:srgbClr val="0067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11204"/>
            <a:ext cx="7886700" cy="994172"/>
          </a:xfrm>
        </p:spPr>
        <p:txBody>
          <a:bodyPr/>
          <a:lstStyle>
            <a:lvl1pPr algn="ctr">
              <a:defRPr>
                <a:solidFill>
                  <a:schemeClr val="bg1"/>
                </a:solidFill>
              </a:defRPr>
            </a:lvl1pPr>
          </a:lstStyle>
          <a:p>
            <a:r>
              <a:rPr lang="en-US" dirty="0"/>
              <a:t>Simple Break Section</a:t>
            </a:r>
          </a:p>
        </p:txBody>
      </p:sp>
    </p:spTree>
    <p:extLst>
      <p:ext uri="{BB962C8B-B14F-4D97-AF65-F5344CB8AC3E}">
        <p14:creationId xmlns:p14="http://schemas.microsoft.com/office/powerpoint/2010/main" val="166376429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ection Header-Gray">
    <p:bg>
      <p:bgPr>
        <a:solidFill>
          <a:srgbClr val="7E96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11204"/>
            <a:ext cx="7886700" cy="994172"/>
          </a:xfrm>
        </p:spPr>
        <p:txBody>
          <a:bodyPr/>
          <a:lstStyle>
            <a:lvl1pPr algn="ctr">
              <a:defRPr>
                <a:solidFill>
                  <a:schemeClr val="bg1"/>
                </a:solidFill>
              </a:defRPr>
            </a:lvl1pPr>
          </a:lstStyle>
          <a:p>
            <a:r>
              <a:rPr lang="en-US" dirty="0"/>
              <a:t>Simple Break Section</a:t>
            </a:r>
          </a:p>
        </p:txBody>
      </p:sp>
    </p:spTree>
    <p:extLst>
      <p:ext uri="{BB962C8B-B14F-4D97-AF65-F5344CB8AC3E}">
        <p14:creationId xmlns:p14="http://schemas.microsoft.com/office/powerpoint/2010/main" val="299048358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Photo">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3B7135-3D78-0E4B-9C26-9E7303734618}"/>
              </a:ext>
            </a:extLst>
          </p:cNvPr>
          <p:cNvSpPr/>
          <p:nvPr userDrawn="1"/>
        </p:nvSpPr>
        <p:spPr>
          <a:xfrm>
            <a:off x="182880" y="219456"/>
            <a:ext cx="8750808" cy="4754880"/>
          </a:xfrm>
          <a:prstGeom prst="rect">
            <a:avLst/>
          </a:prstGeom>
          <a:solidFill>
            <a:srgbClr val="00674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5" name="Title 1">
            <a:extLst>
              <a:ext uri="{FF2B5EF4-FFF2-40B4-BE49-F238E27FC236}">
                <a16:creationId xmlns:a16="http://schemas.microsoft.com/office/drawing/2014/main" id="{252DF257-01E2-CC4F-84E8-92951174BDE6}"/>
              </a:ext>
            </a:extLst>
          </p:cNvPr>
          <p:cNvSpPr>
            <a:spLocks noGrp="1"/>
          </p:cNvSpPr>
          <p:nvPr>
            <p:ph type="title" hasCustomPrompt="1"/>
          </p:nvPr>
        </p:nvSpPr>
        <p:spPr>
          <a:xfrm>
            <a:off x="628650" y="2011204"/>
            <a:ext cx="7886700" cy="994172"/>
          </a:xfrm>
        </p:spPr>
        <p:txBody>
          <a:bodyPr/>
          <a:lstStyle>
            <a:lvl1pPr algn="ctr">
              <a:defRPr>
                <a:solidFill>
                  <a:schemeClr val="bg1"/>
                </a:solidFill>
              </a:defRPr>
            </a:lvl1pPr>
          </a:lstStyle>
          <a:p>
            <a:r>
              <a:rPr lang="en-US" dirty="0"/>
              <a:t>Simple Break Section</a:t>
            </a:r>
          </a:p>
        </p:txBody>
      </p:sp>
    </p:spTree>
    <p:extLst>
      <p:ext uri="{BB962C8B-B14F-4D97-AF65-F5344CB8AC3E}">
        <p14:creationId xmlns:p14="http://schemas.microsoft.com/office/powerpoint/2010/main" val="1548156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Photo-2">
    <p:bg>
      <p:bgPr>
        <a:solidFill>
          <a:srgbClr val="0067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11203"/>
            <a:ext cx="3145064" cy="2734967"/>
          </a:xfrm>
        </p:spPr>
        <p:txBody>
          <a:bodyPr anchor="t"/>
          <a:lstStyle>
            <a:lvl1pPr algn="l">
              <a:defRPr>
                <a:solidFill>
                  <a:schemeClr val="bg1"/>
                </a:solidFill>
              </a:defRPr>
            </a:lvl1pPr>
          </a:lstStyle>
          <a:p>
            <a:r>
              <a:rPr lang="en-US" dirty="0"/>
              <a:t>Simple Break Section</a:t>
            </a:r>
          </a:p>
        </p:txBody>
      </p:sp>
      <p:sp>
        <p:nvSpPr>
          <p:cNvPr id="7" name="Picture Placeholder 2">
            <a:extLst>
              <a:ext uri="{FF2B5EF4-FFF2-40B4-BE49-F238E27FC236}">
                <a16:creationId xmlns:a16="http://schemas.microsoft.com/office/drawing/2014/main" id="{5D0E8F77-71F3-F946-9D23-CC819E7051D6}"/>
              </a:ext>
            </a:extLst>
          </p:cNvPr>
          <p:cNvSpPr>
            <a:spLocks noGrp="1" noChangeAspect="1"/>
          </p:cNvSpPr>
          <p:nvPr>
            <p:ph type="pic" idx="1"/>
          </p:nvPr>
        </p:nvSpPr>
        <p:spPr>
          <a:xfrm>
            <a:off x="4572000" y="0"/>
            <a:ext cx="4572000" cy="5143500"/>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Tree>
    <p:extLst>
      <p:ext uri="{BB962C8B-B14F-4D97-AF65-F5344CB8AC3E}">
        <p14:creationId xmlns:p14="http://schemas.microsoft.com/office/powerpoint/2010/main" val="83088370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85F8F3-4D20-5E43-8EB9-992296EA04A9}"/>
              </a:ext>
            </a:extLst>
          </p:cNvPr>
          <p:cNvSpPr/>
          <p:nvPr userDrawn="1"/>
        </p:nvSpPr>
        <p:spPr>
          <a:xfrm>
            <a:off x="0" y="-34017"/>
            <a:ext cx="3887391" cy="5204389"/>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29841" y="342900"/>
            <a:ext cx="2949178" cy="1200150"/>
          </a:xfrm>
        </p:spPr>
        <p:txBody>
          <a:bodyPr anchor="b"/>
          <a:lstStyle>
            <a:lvl1pPr>
              <a:defRPr sz="2400">
                <a:solidFill>
                  <a:schemeClr val="bg1"/>
                </a:solidFill>
              </a:defRPr>
            </a:lvl1pPr>
          </a:lstStyle>
          <a:p>
            <a:r>
              <a:rPr lang="en-US" dirty="0"/>
              <a:t>Header Goes Here</a:t>
            </a:r>
          </a:p>
        </p:txBody>
      </p:sp>
      <p:sp>
        <p:nvSpPr>
          <p:cNvPr id="3" name="Content Placeholder 2"/>
          <p:cNvSpPr>
            <a:spLocks noGrp="1"/>
          </p:cNvSpPr>
          <p:nvPr>
            <p:ph idx="1"/>
          </p:nvPr>
        </p:nvSpPr>
        <p:spPr>
          <a:xfrm>
            <a:off x="4144709" y="740569"/>
            <a:ext cx="4371831" cy="3655219"/>
          </a:xfrm>
        </p:spPr>
        <p:txBody>
          <a:bodyPr/>
          <a:lstStyle>
            <a:lvl1pPr>
              <a:defRPr sz="2400">
                <a:solidFill>
                  <a:srgbClr val="006747"/>
                </a:solidFill>
              </a:defRPr>
            </a:lvl1pPr>
            <a:lvl2pPr>
              <a:defRPr sz="2100">
                <a:solidFill>
                  <a:srgbClr val="006747"/>
                </a:solidFill>
              </a:defRPr>
            </a:lvl2pPr>
            <a:lvl3pPr>
              <a:defRPr sz="1800">
                <a:solidFill>
                  <a:srgbClr val="006747"/>
                </a:solidFill>
              </a:defRPr>
            </a:lvl3pPr>
            <a:lvl4pPr>
              <a:defRPr sz="1500">
                <a:solidFill>
                  <a:srgbClr val="006747"/>
                </a:solidFill>
              </a:defRPr>
            </a:lvl4pPr>
            <a:lvl5pPr>
              <a:defRPr sz="1500">
                <a:solidFill>
                  <a:srgbClr val="006747"/>
                </a:solidFill>
              </a:defRPr>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Tree>
    <p:extLst>
      <p:ext uri="{BB962C8B-B14F-4D97-AF65-F5344CB8AC3E}">
        <p14:creationId xmlns:p14="http://schemas.microsoft.com/office/powerpoint/2010/main" val="2896207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85F8F3-4D20-5E43-8EB9-992296EA04A9}"/>
              </a:ext>
            </a:extLst>
          </p:cNvPr>
          <p:cNvSpPr/>
          <p:nvPr userDrawn="1"/>
        </p:nvSpPr>
        <p:spPr>
          <a:xfrm>
            <a:off x="0" y="-34016"/>
            <a:ext cx="9144000" cy="2191590"/>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29840" y="342900"/>
            <a:ext cx="3099679" cy="1200150"/>
          </a:xfrm>
        </p:spPr>
        <p:txBody>
          <a:bodyPr anchor="b"/>
          <a:lstStyle>
            <a:lvl1pPr>
              <a:defRPr sz="2400">
                <a:solidFill>
                  <a:schemeClr val="bg1"/>
                </a:solidFill>
              </a:defRPr>
            </a:lvl1pPr>
          </a:lstStyle>
          <a:p>
            <a:r>
              <a:rPr lang="en-US" dirty="0"/>
              <a:t>Header Goes Here</a:t>
            </a:r>
          </a:p>
        </p:txBody>
      </p:sp>
      <p:sp>
        <p:nvSpPr>
          <p:cNvPr id="4" name="Text Placeholder 3"/>
          <p:cNvSpPr>
            <a:spLocks noGrp="1"/>
          </p:cNvSpPr>
          <p:nvPr>
            <p:ph type="body" sz="half" idx="2"/>
          </p:nvPr>
        </p:nvSpPr>
        <p:spPr>
          <a:xfrm>
            <a:off x="629841" y="2383604"/>
            <a:ext cx="4034626" cy="2208944"/>
          </a:xfrm>
        </p:spPr>
        <p:txBody>
          <a:bodyPr>
            <a:normAutofit/>
          </a:bodyPr>
          <a:lstStyle>
            <a:lvl1pPr marL="0" indent="0">
              <a:buNone/>
              <a:defRPr sz="18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9" name="Picture Placeholder 5">
            <a:extLst>
              <a:ext uri="{FF2B5EF4-FFF2-40B4-BE49-F238E27FC236}">
                <a16:creationId xmlns:a16="http://schemas.microsoft.com/office/drawing/2014/main" id="{C83AE0ED-DAFE-6347-ACD6-B8BA2CC2DB67}"/>
              </a:ext>
            </a:extLst>
          </p:cNvPr>
          <p:cNvSpPr>
            <a:spLocks noGrp="1"/>
          </p:cNvSpPr>
          <p:nvPr>
            <p:ph type="pic" sz="quarter" idx="13"/>
          </p:nvPr>
        </p:nvSpPr>
        <p:spPr>
          <a:xfrm>
            <a:off x="5033963" y="-33338"/>
            <a:ext cx="3606800" cy="3732213"/>
          </a:xfrm>
        </p:spPr>
        <p:txBody>
          <a:bodyPr/>
          <a:lstStyle/>
          <a:p>
            <a:endParaRPr lang="en-US"/>
          </a:p>
        </p:txBody>
      </p:sp>
      <p:sp>
        <p:nvSpPr>
          <p:cNvPr id="10" name="Text Placeholder 3">
            <a:extLst>
              <a:ext uri="{FF2B5EF4-FFF2-40B4-BE49-F238E27FC236}">
                <a16:creationId xmlns:a16="http://schemas.microsoft.com/office/drawing/2014/main" id="{B51888F3-4D41-1847-B79F-091A153FEBA7}"/>
              </a:ext>
            </a:extLst>
          </p:cNvPr>
          <p:cNvSpPr>
            <a:spLocks noGrp="1"/>
          </p:cNvSpPr>
          <p:nvPr>
            <p:ph type="body" sz="half" idx="14"/>
          </p:nvPr>
        </p:nvSpPr>
        <p:spPr>
          <a:xfrm>
            <a:off x="5033963" y="3871644"/>
            <a:ext cx="3606800" cy="453776"/>
          </a:xfrm>
        </p:spPr>
        <p:txBody>
          <a:bodyPr/>
          <a:lstStyle>
            <a:lvl1pPr marL="0" indent="0" algn="ctr">
              <a:buNone/>
              <a:defRPr sz="12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Tree>
    <p:extLst>
      <p:ext uri="{BB962C8B-B14F-4D97-AF65-F5344CB8AC3E}">
        <p14:creationId xmlns:p14="http://schemas.microsoft.com/office/powerpoint/2010/main" val="1037602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42900"/>
            <a:ext cx="2949178" cy="1200150"/>
          </a:xfrm>
        </p:spPr>
        <p:txBody>
          <a:bodyPr anchor="b"/>
          <a:lstStyle>
            <a:lvl1pPr>
              <a:defRPr sz="2400">
                <a:solidFill>
                  <a:srgbClr val="006747"/>
                </a:solidFill>
              </a:defRPr>
            </a:lvl1pPr>
          </a:lstStyle>
          <a:p>
            <a:r>
              <a:rPr lang="en-US" dirty="0"/>
              <a:t>Header Goes Here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8" name="Rectangle 7">
            <a:extLst>
              <a:ext uri="{FF2B5EF4-FFF2-40B4-BE49-F238E27FC236}">
                <a16:creationId xmlns:a16="http://schemas.microsoft.com/office/drawing/2014/main" id="{89BF4C2C-1ED6-0F47-810A-EE823A1E98D4}"/>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8578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logo">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66172" y="740569"/>
            <a:ext cx="2949178" cy="802480"/>
          </a:xfrm>
        </p:spPr>
        <p:txBody>
          <a:bodyPr anchor="b"/>
          <a:lstStyle>
            <a:lvl1pPr>
              <a:defRPr sz="2400">
                <a:solidFill>
                  <a:srgbClr val="006747"/>
                </a:solidFill>
              </a:defRPr>
            </a:lvl1pPr>
          </a:lstStyle>
          <a:p>
            <a:r>
              <a:rPr lang="en-US" dirty="0"/>
              <a:t>Header Goes Here</a:t>
            </a:r>
          </a:p>
        </p:txBody>
      </p:sp>
      <p:sp>
        <p:nvSpPr>
          <p:cNvPr id="4" name="Text Placeholder 3"/>
          <p:cNvSpPr>
            <a:spLocks noGrp="1"/>
          </p:cNvSpPr>
          <p:nvPr>
            <p:ph type="body" sz="half" idx="2"/>
          </p:nvPr>
        </p:nvSpPr>
        <p:spPr>
          <a:xfrm>
            <a:off x="5566172" y="1543050"/>
            <a:ext cx="2949178" cy="2858691"/>
          </a:xfrm>
        </p:spPr>
        <p:txBody>
          <a:bodyPr/>
          <a:lstStyle>
            <a:lvl1pPr marL="0" indent="0">
              <a:buNone/>
              <a:defRPr sz="12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11" name="Chart Placeholder 5">
            <a:extLst>
              <a:ext uri="{FF2B5EF4-FFF2-40B4-BE49-F238E27FC236}">
                <a16:creationId xmlns:a16="http://schemas.microsoft.com/office/drawing/2014/main" id="{88B55E94-566B-064E-82B6-C977F84F7C65}"/>
              </a:ext>
            </a:extLst>
          </p:cNvPr>
          <p:cNvSpPr>
            <a:spLocks noGrp="1"/>
          </p:cNvSpPr>
          <p:nvPr>
            <p:ph type="chart" sz="quarter" idx="14"/>
          </p:nvPr>
        </p:nvSpPr>
        <p:spPr>
          <a:xfrm>
            <a:off x="660663" y="740569"/>
            <a:ext cx="4627562" cy="3654425"/>
          </a:xfrm>
        </p:spPr>
        <p:txBody>
          <a:bodyPr/>
          <a:lstStyle/>
          <a:p>
            <a:endParaRPr lang="en-US" dirty="0"/>
          </a:p>
        </p:txBody>
      </p:sp>
    </p:spTree>
    <p:extLst>
      <p:ext uri="{BB962C8B-B14F-4D97-AF65-F5344CB8AC3E}">
        <p14:creationId xmlns:p14="http://schemas.microsoft.com/office/powerpoint/2010/main" val="4141946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109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End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20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2">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ED12-1E52-6C4E-9F94-C31ED28A5BD2}"/>
              </a:ext>
            </a:extLst>
          </p:cNvPr>
          <p:cNvSpPr>
            <a:spLocks noGrp="1"/>
          </p:cNvSpPr>
          <p:nvPr>
            <p:ph type="title" hasCustomPrompt="1"/>
          </p:nvPr>
        </p:nvSpPr>
        <p:spPr>
          <a:xfrm>
            <a:off x="623888" y="467360"/>
            <a:ext cx="7886700" cy="1087964"/>
          </a:xfrm>
        </p:spPr>
        <p:txBody>
          <a:bodyPr anchor="b"/>
          <a:lstStyle>
            <a:lvl1pPr algn="r">
              <a:defRPr sz="4500">
                <a:solidFill>
                  <a:schemeClr val="bg1"/>
                </a:solidFill>
              </a:defRPr>
            </a:lvl1pPr>
          </a:lstStyle>
          <a:p>
            <a:r>
              <a:rPr lang="en-US" dirty="0"/>
              <a:t>Title Goes Here</a:t>
            </a:r>
          </a:p>
        </p:txBody>
      </p:sp>
      <p:sp>
        <p:nvSpPr>
          <p:cNvPr id="3" name="Text Placeholder 2">
            <a:extLst>
              <a:ext uri="{FF2B5EF4-FFF2-40B4-BE49-F238E27FC236}">
                <a16:creationId xmlns:a16="http://schemas.microsoft.com/office/drawing/2014/main" id="{8ADF4F18-B776-DD4E-AAD8-649F4A38F1E6}"/>
              </a:ext>
            </a:extLst>
          </p:cNvPr>
          <p:cNvSpPr>
            <a:spLocks noGrp="1"/>
          </p:cNvSpPr>
          <p:nvPr>
            <p:ph type="body" idx="1" hasCustomPrompt="1"/>
          </p:nvPr>
        </p:nvSpPr>
        <p:spPr>
          <a:xfrm>
            <a:off x="623888" y="1575565"/>
            <a:ext cx="7886700" cy="562570"/>
          </a:xfrm>
        </p:spPr>
        <p:txBody>
          <a:bodyPr>
            <a:normAutofit/>
          </a:bodyPr>
          <a:lstStyle>
            <a:lvl1pPr marL="0" indent="0" algn="r">
              <a:buNone/>
              <a:defRPr sz="1600" b="1" spc="100"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 GOES HERE</a:t>
            </a:r>
          </a:p>
        </p:txBody>
      </p:sp>
      <p:sp>
        <p:nvSpPr>
          <p:cNvPr id="4" name="Text Placeholder 2">
            <a:extLst>
              <a:ext uri="{FF2B5EF4-FFF2-40B4-BE49-F238E27FC236}">
                <a16:creationId xmlns:a16="http://schemas.microsoft.com/office/drawing/2014/main" id="{8C5BBF53-4D71-3C4A-B4D0-13621C769C28}"/>
              </a:ext>
            </a:extLst>
          </p:cNvPr>
          <p:cNvSpPr>
            <a:spLocks noGrp="1"/>
          </p:cNvSpPr>
          <p:nvPr>
            <p:ph type="body" idx="11" hasCustomPrompt="1"/>
          </p:nvPr>
        </p:nvSpPr>
        <p:spPr>
          <a:xfrm>
            <a:off x="623888" y="2296351"/>
            <a:ext cx="7886700" cy="297332"/>
          </a:xfrm>
        </p:spPr>
        <p:txBody>
          <a:bodyPr>
            <a:normAutofit/>
          </a:bodyPr>
          <a:lstStyle>
            <a:lvl1pPr marL="0" indent="0" algn="r">
              <a:buNone/>
              <a:defRPr sz="1400" b="0">
                <a:solidFill>
                  <a:srgbClr val="ECEAD1"/>
                </a:solidFill>
                <a:effectLs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Presenter Name | Date</a:t>
            </a:r>
          </a:p>
        </p:txBody>
      </p:sp>
    </p:spTree>
    <p:extLst>
      <p:ext uri="{BB962C8B-B14F-4D97-AF65-F5344CB8AC3E}">
        <p14:creationId xmlns:p14="http://schemas.microsoft.com/office/powerpoint/2010/main" val="438533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Logo-1">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75352"/>
            <a:ext cx="7886700" cy="692663"/>
          </a:xfrm>
        </p:spPr>
        <p:txBody>
          <a:bodyPr/>
          <a:lstStyle>
            <a:lvl1pPr>
              <a:defRPr>
                <a:solidFill>
                  <a:srgbClr val="006747"/>
                </a:solidFill>
              </a:defRPr>
            </a:lvl1pPr>
          </a:lstStyle>
          <a:p>
            <a:r>
              <a:rPr lang="en-US" dirty="0"/>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Tree>
    <p:extLst>
      <p:ext uri="{BB962C8B-B14F-4D97-AF65-F5344CB8AC3E}">
        <p14:creationId xmlns:p14="http://schemas.microsoft.com/office/powerpoint/2010/main" val="504156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Logo-2">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dirty="0"/>
          </a:p>
        </p:txBody>
      </p:sp>
    </p:spTree>
    <p:extLst>
      <p:ext uri="{BB962C8B-B14F-4D97-AF65-F5344CB8AC3E}">
        <p14:creationId xmlns:p14="http://schemas.microsoft.com/office/powerpoint/2010/main" val="2753745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ACB8BCE3-AF16-6D41-B95F-884EAC5A8EB3}"/>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Tree>
    <p:extLst>
      <p:ext uri="{BB962C8B-B14F-4D97-AF65-F5344CB8AC3E}">
        <p14:creationId xmlns:p14="http://schemas.microsoft.com/office/powerpoint/2010/main" val="2180153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sz="half" idx="1"/>
          </p:nvPr>
        </p:nvSpPr>
        <p:spPr>
          <a:xfrm>
            <a:off x="6286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8" name="Rectangle 7">
            <a:extLst>
              <a:ext uri="{FF2B5EF4-FFF2-40B4-BE49-F238E27FC236}">
                <a16:creationId xmlns:a16="http://schemas.microsoft.com/office/drawing/2014/main" id="{58982119-F744-1E4F-96A4-52E6E6E53056}"/>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4935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73844"/>
            <a:ext cx="7886700" cy="994172"/>
          </a:xfrm>
        </p:spPr>
        <p:txBody>
          <a:bodyPr/>
          <a:lstStyle>
            <a:lvl1pPr>
              <a:defRPr>
                <a:solidFill>
                  <a:srgbClr val="006747"/>
                </a:solidFill>
              </a:defRPr>
            </a:lvl1pPr>
          </a:lstStyle>
          <a:p>
            <a:r>
              <a:rPr lang="en-US" dirty="0"/>
              <a:t>Header Goes Here</a:t>
            </a:r>
          </a:p>
        </p:txBody>
      </p:sp>
      <p:sp>
        <p:nvSpPr>
          <p:cNvPr id="8" name="Rectangle 7">
            <a:extLst>
              <a:ext uri="{FF2B5EF4-FFF2-40B4-BE49-F238E27FC236}">
                <a16:creationId xmlns:a16="http://schemas.microsoft.com/office/drawing/2014/main" id="{ACB8BCE3-AF16-6D41-B95F-884EAC5A8EB3}"/>
              </a:ext>
            </a:extLst>
          </p:cNvPr>
          <p:cNvSpPr/>
          <p:nvPr userDrawn="1"/>
        </p:nvSpPr>
        <p:spPr>
          <a:xfrm>
            <a:off x="1" y="0"/>
            <a:ext cx="179462" cy="5143500"/>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
        <p:nvSpPr>
          <p:cNvPr id="7" name="Content Placeholder 3">
            <a:extLst>
              <a:ext uri="{FF2B5EF4-FFF2-40B4-BE49-F238E27FC236}">
                <a16:creationId xmlns:a16="http://schemas.microsoft.com/office/drawing/2014/main" id="{5BB23591-16BE-954D-B59B-91BFDA6632C9}"/>
              </a:ext>
            </a:extLst>
          </p:cNvPr>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4">
            <a:extLst>
              <a:ext uri="{FF2B5EF4-FFF2-40B4-BE49-F238E27FC236}">
                <a16:creationId xmlns:a16="http://schemas.microsoft.com/office/drawing/2014/main" id="{BE2CF947-D569-5840-90FE-2AE8871A80C0}"/>
              </a:ext>
            </a:extLst>
          </p:cNvPr>
          <p:cNvSpPr>
            <a:spLocks noGrp="1"/>
          </p:cNvSpPr>
          <p:nvPr>
            <p:ph type="pic" sz="quarter" idx="13"/>
          </p:nvPr>
        </p:nvSpPr>
        <p:spPr>
          <a:xfrm>
            <a:off x="628650" y="1369219"/>
            <a:ext cx="3874984" cy="3263504"/>
          </a:xfrm>
        </p:spPr>
        <p:txBody>
          <a:bodyPr/>
          <a:lstStyle/>
          <a:p>
            <a:endParaRPr lang="en-US"/>
          </a:p>
        </p:txBody>
      </p:sp>
    </p:spTree>
    <p:extLst>
      <p:ext uri="{BB962C8B-B14F-4D97-AF65-F5344CB8AC3E}">
        <p14:creationId xmlns:p14="http://schemas.microsoft.com/office/powerpoint/2010/main" val="183811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3">
    <p:bg>
      <p:bgPr>
        <a:solidFill>
          <a:srgbClr val="ECEAD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sz="half" idx="1"/>
          </p:nvPr>
        </p:nvSpPr>
        <p:spPr>
          <a:xfrm>
            <a:off x="6286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8" name="Rectangle 7">
            <a:extLst>
              <a:ext uri="{FF2B5EF4-FFF2-40B4-BE49-F238E27FC236}">
                <a16:creationId xmlns:a16="http://schemas.microsoft.com/office/drawing/2014/main" id="{58982119-F744-1E4F-96A4-52E6E6E53056}"/>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1482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273844"/>
            <a:ext cx="7886700" cy="994172"/>
          </a:xfrm>
        </p:spPr>
        <p:txBody>
          <a:bodyPr/>
          <a:lstStyle>
            <a:lvl1pPr>
              <a:defRPr>
                <a:solidFill>
                  <a:srgbClr val="006747"/>
                </a:solidFill>
              </a:defRPr>
            </a:lvl1pPr>
          </a:lstStyle>
          <a:p>
            <a:r>
              <a:rPr lang="en-US" dirty="0"/>
              <a:t>Header Goes Here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solidFill>
                  <a:srgbClr val="00674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endParaRPr lang="en-US" dirty="0"/>
          </a:p>
        </p:txBody>
      </p:sp>
      <p:sp>
        <p:nvSpPr>
          <p:cNvPr id="4" name="Content Placeholder 3"/>
          <p:cNvSpPr>
            <a:spLocks noGrp="1"/>
          </p:cNvSpPr>
          <p:nvPr>
            <p:ph sz="half" idx="2"/>
          </p:nvPr>
        </p:nvSpPr>
        <p:spPr>
          <a:xfrm>
            <a:off x="629842" y="1878806"/>
            <a:ext cx="3868340" cy="2763441"/>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solidFill>
                  <a:srgbClr val="00674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endParaRPr lang="en-US" dirty="0"/>
          </a:p>
        </p:txBody>
      </p:sp>
      <p:sp>
        <p:nvSpPr>
          <p:cNvPr id="6" name="Content Placeholder 5"/>
          <p:cNvSpPr>
            <a:spLocks noGrp="1"/>
          </p:cNvSpPr>
          <p:nvPr>
            <p:ph sz="quarter" idx="4"/>
          </p:nvPr>
        </p:nvSpPr>
        <p:spPr>
          <a:xfrm>
            <a:off x="4629150" y="1878806"/>
            <a:ext cx="3887391" cy="2763441"/>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0F5EC011-0DA0-DB45-996E-85C7F379AB45}" type="slidenum">
              <a:rPr lang="en-US" smtClean="0"/>
              <a:t>‹#›</a:t>
            </a:fld>
            <a:endParaRPr lang="en-US" dirty="0"/>
          </a:p>
        </p:txBody>
      </p:sp>
      <p:sp>
        <p:nvSpPr>
          <p:cNvPr id="10" name="Rectangle 9">
            <a:extLst>
              <a:ext uri="{FF2B5EF4-FFF2-40B4-BE49-F238E27FC236}">
                <a16:creationId xmlns:a16="http://schemas.microsoft.com/office/drawing/2014/main" id="{DEE8CF8B-D494-CC47-8E2D-52DC8E8EF28F}"/>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2911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0930E96-9F1D-4749-BDBF-344ADF8F90F9}" type="datetimeFigureOut">
              <a:rPr lang="en-US" smtClean="0"/>
              <a:t>9/8/2021</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F5EC011-0DA0-DB45-996E-85C7F379AB45}" type="slidenum">
              <a:rPr lang="en-US" smtClean="0"/>
              <a:t>‹#›</a:t>
            </a:fld>
            <a:endParaRPr lang="en-US"/>
          </a:p>
        </p:txBody>
      </p:sp>
    </p:spTree>
    <p:extLst>
      <p:ext uri="{BB962C8B-B14F-4D97-AF65-F5344CB8AC3E}">
        <p14:creationId xmlns:p14="http://schemas.microsoft.com/office/powerpoint/2010/main" val="1848561185"/>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77" r:id="rId3"/>
    <p:sldLayoutId id="2147483676" r:id="rId4"/>
    <p:sldLayoutId id="2147483662" r:id="rId5"/>
    <p:sldLayoutId id="2147483664" r:id="rId6"/>
    <p:sldLayoutId id="2147483672" r:id="rId7"/>
    <p:sldLayoutId id="2147483675" r:id="rId8"/>
    <p:sldLayoutId id="2147483665" r:id="rId9"/>
    <p:sldLayoutId id="2147483666" r:id="rId10"/>
    <p:sldLayoutId id="2147483671" r:id="rId11"/>
    <p:sldLayoutId id="2147483667" r:id="rId12"/>
    <p:sldLayoutId id="2147483670" r:id="rId13"/>
    <p:sldLayoutId id="2147483668" r:id="rId14"/>
    <p:sldLayoutId id="2147483673" r:id="rId15"/>
    <p:sldLayoutId id="2147483669" r:id="rId16"/>
    <p:sldLayoutId id="2147483678" r:id="rId17"/>
    <p:sldLayoutId id="2147483674" r:id="rId18"/>
    <p:sldLayoutId id="2147483680" r:id="rId19"/>
  </p:sldLayoutIdLst>
  <p:txStyles>
    <p:titleStyle>
      <a:lvl1pPr algn="l" defTabSz="6858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ww11.doh.state.fl.us/comm/_partners/covid19_report_archive/long-term-care-facilities/ltcf-deaths-reports/ltcf_deaths_latest.pdf"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s://www.tampabay.com/news/health/2021/01/22/tampa-bay-assisted-living-facilities-see-cases-rise-wheres-the-vaccine/#:~:text=In%20Tampa%20Bay%20over%20the,the%20Florida%20Department%20of%20Health.&amp;text=Johnson%20suggests%20the%20state%20create,of%20long%2Dterm%20care%20facilities." TargetMode="External"/><Relationship Id="rId2" Type="http://schemas.openxmlformats.org/officeDocument/2006/relationships/hyperlink" Target="http://ww11.doh.state.fl.us/comm/_partners/covid19_report_archive/vaccine/vaccine_report_latest.pdf" TargetMode="External"/><Relationship Id="rId1" Type="http://schemas.openxmlformats.org/officeDocument/2006/relationships/slideLayout" Target="../slideLayouts/slideLayout10.xml"/><Relationship Id="rId4" Type="http://schemas.openxmlformats.org/officeDocument/2006/relationships/hyperlink" Target="https://www.wsj.com/articles/covid-19-cases-decline-in-nursing-homes-offering-hopeful-sign-for-vaccines-11611933118"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tampabay.com/news/health/2021/01/22/tampa-bay-assisted-living-facilities-see-cases-rise-wheres-the-vaccine/#:~:text=In%20Tampa%20Bay%20over%20the,the%20Florida%20Department%20of%20Health.&amp;text=Johnson%20suggests%20the%20state%20create,of%20long%2Dterm%20care%20facilities."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ww.wsj.com/articles/covid-19-cases-decline-in-nursing-homes-offering-hopeful-sign-for-vaccines-11611933118"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floridahealthcovid19.gov/#latest-stats" TargetMode="External"/><Relationship Id="rId2" Type="http://schemas.openxmlformats.org/officeDocument/2006/relationships/hyperlink" Target="https://www.kff.org/coronavirus-covid-19/issue-brief/state-covid-19-data-and-policy-actions/" TargetMode="Externa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hyperlink" Target="https://floridahealthcovid19.gov/#latest-stats" TargetMode="External"/><Relationship Id="rId2" Type="http://schemas.openxmlformats.org/officeDocument/2006/relationships/hyperlink" Target="https://www.kff.org/coronavirus-covid-19/issue-brief/state-covid-19-data-and-policy-actions/#longtermcare"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experience.arcgis.com/experience/96dd742462124fa0b38ddedb9b25e429" TargetMode="External"/><Relationship Id="rId2" Type="http://schemas.openxmlformats.org/officeDocument/2006/relationships/hyperlink" Target="https://floridahealthcovid19.gov/"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floridahealthcovid19.gov/#latest-stats" TargetMode="External"/><Relationship Id="rId2" Type="http://schemas.openxmlformats.org/officeDocument/2006/relationships/hyperlink" Target="https://www.kff.org/coronavirus-covid-19/issue-brief/state-covid-19-data-and-policy-actions/" TargetMode="Externa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C6DCE-5506-AE49-9AA5-4EB0B2528574}"/>
              </a:ext>
            </a:extLst>
          </p:cNvPr>
          <p:cNvSpPr>
            <a:spLocks noGrp="1"/>
          </p:cNvSpPr>
          <p:nvPr>
            <p:ph type="title"/>
          </p:nvPr>
        </p:nvSpPr>
        <p:spPr/>
        <p:txBody>
          <a:bodyPr/>
          <a:lstStyle/>
          <a:p>
            <a:r>
              <a:rPr lang="en-US" dirty="0"/>
              <a:t>COVID-19: Latest Research and Available Data</a:t>
            </a:r>
          </a:p>
        </p:txBody>
      </p:sp>
      <p:sp>
        <p:nvSpPr>
          <p:cNvPr id="3" name="Text Placeholder 2">
            <a:extLst>
              <a:ext uri="{FF2B5EF4-FFF2-40B4-BE49-F238E27FC236}">
                <a16:creationId xmlns:a16="http://schemas.microsoft.com/office/drawing/2014/main" id="{E56915A3-AD07-F048-8B5A-7D44B354DF7A}"/>
              </a:ext>
            </a:extLst>
          </p:cNvPr>
          <p:cNvSpPr>
            <a:spLocks noGrp="1"/>
          </p:cNvSpPr>
          <p:nvPr>
            <p:ph type="body" idx="1"/>
          </p:nvPr>
        </p:nvSpPr>
        <p:spPr/>
        <p:txBody>
          <a:bodyPr>
            <a:normAutofit/>
          </a:bodyPr>
          <a:lstStyle/>
          <a:p>
            <a:r>
              <a:rPr lang="en-US" dirty="0"/>
              <a:t>End-of-Life Center: February 2021 Meeting</a:t>
            </a:r>
          </a:p>
        </p:txBody>
      </p:sp>
      <p:sp>
        <p:nvSpPr>
          <p:cNvPr id="4" name="Text Placeholder 3">
            <a:extLst>
              <a:ext uri="{FF2B5EF4-FFF2-40B4-BE49-F238E27FC236}">
                <a16:creationId xmlns:a16="http://schemas.microsoft.com/office/drawing/2014/main" id="{1CA854F3-E1E6-B445-9497-094416CE94BE}"/>
              </a:ext>
            </a:extLst>
          </p:cNvPr>
          <p:cNvSpPr>
            <a:spLocks noGrp="1"/>
          </p:cNvSpPr>
          <p:nvPr>
            <p:ph type="body" idx="11"/>
          </p:nvPr>
        </p:nvSpPr>
        <p:spPr/>
        <p:txBody>
          <a:bodyPr/>
          <a:lstStyle/>
          <a:p>
            <a:r>
              <a:rPr lang="en-US" dirty="0"/>
              <a:t>Dr. Debra Dobbs and Carlyn E. Vogel | February 10</a:t>
            </a:r>
            <a:r>
              <a:rPr lang="en-US" baseline="30000" dirty="0"/>
              <a:t>th</a:t>
            </a:r>
            <a:r>
              <a:rPr lang="en-US" dirty="0"/>
              <a:t>, 2021</a:t>
            </a:r>
          </a:p>
        </p:txBody>
      </p:sp>
    </p:spTree>
    <p:extLst>
      <p:ext uri="{BB962C8B-B14F-4D97-AF65-F5344CB8AC3E}">
        <p14:creationId xmlns:p14="http://schemas.microsoft.com/office/powerpoint/2010/main" val="1078244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896155-1671-43CB-BD59-2673E9202161}"/>
              </a:ext>
            </a:extLst>
          </p:cNvPr>
          <p:cNvPicPr>
            <a:picLocks noChangeAspect="1"/>
          </p:cNvPicPr>
          <p:nvPr/>
        </p:nvPicPr>
        <p:blipFill rotWithShape="1">
          <a:blip r:embed="rId2"/>
          <a:srcRect l="9384" t="13328" r="23911" b="7332"/>
          <a:stretch/>
        </p:blipFill>
        <p:spPr>
          <a:xfrm>
            <a:off x="1418891" y="136778"/>
            <a:ext cx="6306218" cy="5006722"/>
          </a:xfrm>
          <a:prstGeom prst="rect">
            <a:avLst/>
          </a:prstGeom>
        </p:spPr>
      </p:pic>
    </p:spTree>
    <p:extLst>
      <p:ext uri="{BB962C8B-B14F-4D97-AF65-F5344CB8AC3E}">
        <p14:creationId xmlns:p14="http://schemas.microsoft.com/office/powerpoint/2010/main" val="1872887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B2B07F-898E-464D-AF02-77767856CA81}"/>
              </a:ext>
            </a:extLst>
          </p:cNvPr>
          <p:cNvPicPr>
            <a:picLocks noChangeAspect="1"/>
          </p:cNvPicPr>
          <p:nvPr/>
        </p:nvPicPr>
        <p:blipFill rotWithShape="1">
          <a:blip r:embed="rId3"/>
          <a:srcRect l="2714" t="-1" r="840" b="-1"/>
          <a:stretch/>
        </p:blipFill>
        <p:spPr>
          <a:xfrm>
            <a:off x="133663" y="421603"/>
            <a:ext cx="8967474" cy="4300293"/>
          </a:xfrm>
          <a:prstGeom prst="rect">
            <a:avLst/>
          </a:prstGeom>
        </p:spPr>
      </p:pic>
    </p:spTree>
    <p:extLst>
      <p:ext uri="{BB962C8B-B14F-4D97-AF65-F5344CB8AC3E}">
        <p14:creationId xmlns:p14="http://schemas.microsoft.com/office/powerpoint/2010/main" val="608725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AB007-DD13-2049-BDF0-A9F4BA7ECE3B}"/>
              </a:ext>
            </a:extLst>
          </p:cNvPr>
          <p:cNvSpPr>
            <a:spLocks noGrp="1"/>
          </p:cNvSpPr>
          <p:nvPr>
            <p:ph type="title"/>
          </p:nvPr>
        </p:nvSpPr>
        <p:spPr>
          <a:xfrm>
            <a:off x="629841" y="346632"/>
            <a:ext cx="2949178" cy="1200150"/>
          </a:xfrm>
        </p:spPr>
        <p:txBody>
          <a:bodyPr/>
          <a:lstStyle/>
          <a:p>
            <a:r>
              <a:rPr lang="en-US" dirty="0">
                <a:solidFill>
                  <a:schemeClr val="accent6"/>
                </a:solidFill>
                <a:hlinkClick r:id="rId3">
                  <a:extLst>
                    <a:ext uri="{A12FA001-AC4F-418D-AE19-62706E023703}">
                      <ahyp:hlinkClr xmlns:ahyp="http://schemas.microsoft.com/office/drawing/2018/hyperlinkcolor" xmlns="" val="tx"/>
                    </a:ext>
                  </a:extLst>
                </a:hlinkClick>
              </a:rPr>
              <a:t>Long-term Care Facility Deaths</a:t>
            </a:r>
            <a:endParaRPr lang="en-US" dirty="0">
              <a:solidFill>
                <a:schemeClr val="accent6"/>
              </a:solidFill>
            </a:endParaRPr>
          </a:p>
        </p:txBody>
      </p:sp>
      <p:sp>
        <p:nvSpPr>
          <p:cNvPr id="4" name="Text Placeholder 3">
            <a:extLst>
              <a:ext uri="{FF2B5EF4-FFF2-40B4-BE49-F238E27FC236}">
                <a16:creationId xmlns:a16="http://schemas.microsoft.com/office/drawing/2014/main" id="{E85CAEA7-DC29-5F41-A8FC-DAFE60485963}"/>
              </a:ext>
            </a:extLst>
          </p:cNvPr>
          <p:cNvSpPr>
            <a:spLocks noGrp="1"/>
          </p:cNvSpPr>
          <p:nvPr>
            <p:ph type="body" sz="half" idx="2"/>
          </p:nvPr>
        </p:nvSpPr>
        <p:spPr>
          <a:xfrm>
            <a:off x="280988" y="1995488"/>
            <a:ext cx="3355181" cy="2406253"/>
          </a:xfrm>
        </p:spPr>
        <p:txBody>
          <a:bodyPr>
            <a:normAutofit/>
          </a:bodyPr>
          <a:lstStyle/>
          <a:p>
            <a:pPr marL="285750" indent="-285750">
              <a:buFont typeface="Arial" panose="020B0604020202020204" pitchFamily="34" charset="0"/>
              <a:buChar char="•"/>
            </a:pPr>
            <a:r>
              <a:rPr lang="en-US" sz="1600" b="1" dirty="0"/>
              <a:t>Outlier: </a:t>
            </a:r>
            <a:r>
              <a:rPr lang="en-US" sz="1600" dirty="0"/>
              <a:t>Hialeah Nursing and Rehabilitation Center in Dade County: 74 total deaths – all residents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graphicFrame>
        <p:nvGraphicFramePr>
          <p:cNvPr id="5" name="Table 4">
            <a:extLst>
              <a:ext uri="{FF2B5EF4-FFF2-40B4-BE49-F238E27FC236}">
                <a16:creationId xmlns:a16="http://schemas.microsoft.com/office/drawing/2014/main" id="{6BFD6114-7C64-4464-8319-F8E0DA745B4D}"/>
              </a:ext>
            </a:extLst>
          </p:cNvPr>
          <p:cNvGraphicFramePr>
            <a:graphicFrameLocks noGrp="1"/>
          </p:cNvGraphicFramePr>
          <p:nvPr>
            <p:extLst>
              <p:ext uri="{D42A27DB-BD31-4B8C-83A1-F6EECF244321}">
                <p14:modId xmlns:p14="http://schemas.microsoft.com/office/powerpoint/2010/main" val="1693838303"/>
              </p:ext>
            </p:extLst>
          </p:nvPr>
        </p:nvGraphicFramePr>
        <p:xfrm>
          <a:off x="3929062" y="57151"/>
          <a:ext cx="5162551" cy="5048253"/>
        </p:xfrm>
        <a:graphic>
          <a:graphicData uri="http://schemas.openxmlformats.org/drawingml/2006/table">
            <a:tbl>
              <a:tblPr firstRow="1" bandRow="1">
                <a:tableStyleId>{16D9F66E-5EB9-4882-86FB-DCBF35E3C3E4}</a:tableStyleId>
              </a:tblPr>
              <a:tblGrid>
                <a:gridCol w="1724848">
                  <a:extLst>
                    <a:ext uri="{9D8B030D-6E8A-4147-A177-3AD203B41FA5}">
                      <a16:colId xmlns:a16="http://schemas.microsoft.com/office/drawing/2014/main" val="1249409370"/>
                    </a:ext>
                  </a:extLst>
                </a:gridCol>
                <a:gridCol w="1504513">
                  <a:extLst>
                    <a:ext uri="{9D8B030D-6E8A-4147-A177-3AD203B41FA5}">
                      <a16:colId xmlns:a16="http://schemas.microsoft.com/office/drawing/2014/main" val="2702928809"/>
                    </a:ext>
                  </a:extLst>
                </a:gridCol>
                <a:gridCol w="1933190">
                  <a:extLst>
                    <a:ext uri="{9D8B030D-6E8A-4147-A177-3AD203B41FA5}">
                      <a16:colId xmlns:a16="http://schemas.microsoft.com/office/drawing/2014/main" val="855070200"/>
                    </a:ext>
                  </a:extLst>
                </a:gridCol>
              </a:tblGrid>
              <a:tr h="751443">
                <a:tc>
                  <a:txBody>
                    <a:bodyPr/>
                    <a:lstStyle/>
                    <a:p>
                      <a:pPr algn="ctr"/>
                      <a:r>
                        <a:rPr lang="en-US" sz="1800" dirty="0"/>
                        <a:t>Total Deaths</a:t>
                      </a:r>
                    </a:p>
                  </a:txBody>
                  <a:tcPr marL="92005" marR="92005" marT="46003" marB="46003"/>
                </a:tc>
                <a:tc>
                  <a:txBody>
                    <a:bodyPr/>
                    <a:lstStyle/>
                    <a:p>
                      <a:pPr algn="ctr"/>
                      <a:r>
                        <a:rPr lang="en-US" sz="1800" dirty="0"/>
                        <a:t>Number of Facilities</a:t>
                      </a:r>
                    </a:p>
                  </a:txBody>
                  <a:tcPr marL="92005" marR="92005" marT="46003" marB="46003"/>
                </a:tc>
                <a:tc>
                  <a:txBody>
                    <a:bodyPr/>
                    <a:lstStyle/>
                    <a:p>
                      <a:pPr algn="ctr"/>
                      <a:r>
                        <a:rPr lang="en-US" sz="1800" dirty="0"/>
                        <a:t>Percentage of Total Facilities</a:t>
                      </a:r>
                    </a:p>
                  </a:txBody>
                  <a:tcPr marL="92005" marR="92005" marT="46003" marB="46003"/>
                </a:tc>
                <a:extLst>
                  <a:ext uri="{0D108BD9-81ED-4DB2-BD59-A6C34878D82A}">
                    <a16:rowId xmlns:a16="http://schemas.microsoft.com/office/drawing/2014/main" val="3584706903"/>
                  </a:ext>
                </a:extLst>
              </a:tr>
              <a:tr h="429681">
                <a:tc>
                  <a:txBody>
                    <a:bodyPr/>
                    <a:lstStyle/>
                    <a:p>
                      <a:pPr algn="ctr"/>
                      <a:r>
                        <a:rPr lang="en-US" sz="1800"/>
                        <a:t>0</a:t>
                      </a:r>
                    </a:p>
                  </a:txBody>
                  <a:tcPr marL="92005" marR="92005" marT="46003" marB="46003"/>
                </a:tc>
                <a:tc>
                  <a:txBody>
                    <a:bodyPr/>
                    <a:lstStyle/>
                    <a:p>
                      <a:pPr algn="ctr"/>
                      <a:r>
                        <a:rPr lang="en-US" sz="1800"/>
                        <a:t>410</a:t>
                      </a:r>
                    </a:p>
                  </a:txBody>
                  <a:tcPr marL="92005" marR="92005" marT="46003" marB="46003"/>
                </a:tc>
                <a:tc>
                  <a:txBody>
                    <a:bodyPr/>
                    <a:lstStyle/>
                    <a:p>
                      <a:pPr algn="ctr"/>
                      <a:r>
                        <a:rPr lang="en-US" sz="1800"/>
                        <a:t>22%</a:t>
                      </a:r>
                    </a:p>
                  </a:txBody>
                  <a:tcPr marL="92005" marR="92005" marT="46003" marB="46003"/>
                </a:tc>
                <a:extLst>
                  <a:ext uri="{0D108BD9-81ED-4DB2-BD59-A6C34878D82A}">
                    <a16:rowId xmlns:a16="http://schemas.microsoft.com/office/drawing/2014/main" val="150209401"/>
                  </a:ext>
                </a:extLst>
              </a:tr>
              <a:tr h="429681">
                <a:tc>
                  <a:txBody>
                    <a:bodyPr/>
                    <a:lstStyle/>
                    <a:p>
                      <a:pPr algn="ctr"/>
                      <a:r>
                        <a:rPr lang="en-US" sz="1800"/>
                        <a:t>1</a:t>
                      </a:r>
                    </a:p>
                  </a:txBody>
                  <a:tcPr marL="92005" marR="92005" marT="46003" marB="46003"/>
                </a:tc>
                <a:tc>
                  <a:txBody>
                    <a:bodyPr/>
                    <a:lstStyle/>
                    <a:p>
                      <a:pPr algn="ctr"/>
                      <a:r>
                        <a:rPr lang="en-US" sz="1800"/>
                        <a:t>359</a:t>
                      </a:r>
                    </a:p>
                  </a:txBody>
                  <a:tcPr marL="92005" marR="92005" marT="46003" marB="46003"/>
                </a:tc>
                <a:tc>
                  <a:txBody>
                    <a:bodyPr/>
                    <a:lstStyle/>
                    <a:p>
                      <a:pPr algn="ctr"/>
                      <a:r>
                        <a:rPr lang="en-US" sz="1800"/>
                        <a:t>20%</a:t>
                      </a:r>
                    </a:p>
                  </a:txBody>
                  <a:tcPr marL="92005" marR="92005" marT="46003" marB="46003"/>
                </a:tc>
                <a:extLst>
                  <a:ext uri="{0D108BD9-81ED-4DB2-BD59-A6C34878D82A}">
                    <a16:rowId xmlns:a16="http://schemas.microsoft.com/office/drawing/2014/main" val="382285631"/>
                  </a:ext>
                </a:extLst>
              </a:tr>
              <a:tr h="429681">
                <a:tc>
                  <a:txBody>
                    <a:bodyPr/>
                    <a:lstStyle/>
                    <a:p>
                      <a:pPr algn="ctr"/>
                      <a:r>
                        <a:rPr lang="en-US" sz="1800"/>
                        <a:t>2</a:t>
                      </a:r>
                    </a:p>
                  </a:txBody>
                  <a:tcPr marL="92005" marR="92005" marT="46003" marB="46003"/>
                </a:tc>
                <a:tc>
                  <a:txBody>
                    <a:bodyPr/>
                    <a:lstStyle/>
                    <a:p>
                      <a:pPr algn="ctr"/>
                      <a:r>
                        <a:rPr lang="en-US" sz="1800"/>
                        <a:t>202</a:t>
                      </a:r>
                    </a:p>
                  </a:txBody>
                  <a:tcPr marL="92005" marR="92005" marT="46003" marB="46003"/>
                </a:tc>
                <a:tc>
                  <a:txBody>
                    <a:bodyPr/>
                    <a:lstStyle/>
                    <a:p>
                      <a:pPr algn="ctr"/>
                      <a:r>
                        <a:rPr lang="en-US" sz="1800"/>
                        <a:t>11%</a:t>
                      </a:r>
                    </a:p>
                  </a:txBody>
                  <a:tcPr marL="92005" marR="92005" marT="46003" marB="46003"/>
                </a:tc>
                <a:extLst>
                  <a:ext uri="{0D108BD9-81ED-4DB2-BD59-A6C34878D82A}">
                    <a16:rowId xmlns:a16="http://schemas.microsoft.com/office/drawing/2014/main" val="2700151548"/>
                  </a:ext>
                </a:extLst>
              </a:tr>
              <a:tr h="429681">
                <a:tc>
                  <a:txBody>
                    <a:bodyPr/>
                    <a:lstStyle/>
                    <a:p>
                      <a:pPr algn="ctr"/>
                      <a:r>
                        <a:rPr lang="en-US" sz="1800"/>
                        <a:t>3</a:t>
                      </a:r>
                    </a:p>
                  </a:txBody>
                  <a:tcPr marL="92005" marR="92005" marT="46003" marB="46003"/>
                </a:tc>
                <a:tc>
                  <a:txBody>
                    <a:bodyPr/>
                    <a:lstStyle/>
                    <a:p>
                      <a:pPr algn="ctr"/>
                      <a:r>
                        <a:rPr lang="en-US" sz="1800" dirty="0"/>
                        <a:t>124</a:t>
                      </a:r>
                    </a:p>
                  </a:txBody>
                  <a:tcPr marL="92005" marR="92005" marT="46003" marB="46003"/>
                </a:tc>
                <a:tc>
                  <a:txBody>
                    <a:bodyPr/>
                    <a:lstStyle/>
                    <a:p>
                      <a:pPr algn="ctr"/>
                      <a:r>
                        <a:rPr lang="en-US" sz="1800"/>
                        <a:t>7%</a:t>
                      </a:r>
                    </a:p>
                  </a:txBody>
                  <a:tcPr marL="92005" marR="92005" marT="46003" marB="46003"/>
                </a:tc>
                <a:extLst>
                  <a:ext uri="{0D108BD9-81ED-4DB2-BD59-A6C34878D82A}">
                    <a16:rowId xmlns:a16="http://schemas.microsoft.com/office/drawing/2014/main" val="1711265496"/>
                  </a:ext>
                </a:extLst>
              </a:tr>
              <a:tr h="429681">
                <a:tc>
                  <a:txBody>
                    <a:bodyPr/>
                    <a:lstStyle/>
                    <a:p>
                      <a:pPr algn="ctr"/>
                      <a:r>
                        <a:rPr lang="en-US" sz="1800"/>
                        <a:t>4</a:t>
                      </a:r>
                    </a:p>
                  </a:txBody>
                  <a:tcPr marL="92005" marR="92005" marT="46003" marB="46003"/>
                </a:tc>
                <a:tc>
                  <a:txBody>
                    <a:bodyPr/>
                    <a:lstStyle/>
                    <a:p>
                      <a:pPr algn="ctr"/>
                      <a:r>
                        <a:rPr lang="en-US" sz="1800"/>
                        <a:t>111</a:t>
                      </a:r>
                    </a:p>
                  </a:txBody>
                  <a:tcPr marL="92005" marR="92005" marT="46003" marB="46003"/>
                </a:tc>
                <a:tc>
                  <a:txBody>
                    <a:bodyPr/>
                    <a:lstStyle/>
                    <a:p>
                      <a:pPr algn="ctr"/>
                      <a:r>
                        <a:rPr lang="en-US" sz="1800"/>
                        <a:t>6%</a:t>
                      </a:r>
                    </a:p>
                  </a:txBody>
                  <a:tcPr marL="92005" marR="92005" marT="46003" marB="46003"/>
                </a:tc>
                <a:extLst>
                  <a:ext uri="{0D108BD9-81ED-4DB2-BD59-A6C34878D82A}">
                    <a16:rowId xmlns:a16="http://schemas.microsoft.com/office/drawing/2014/main" val="2691708501"/>
                  </a:ext>
                </a:extLst>
              </a:tr>
              <a:tr h="429681">
                <a:tc>
                  <a:txBody>
                    <a:bodyPr/>
                    <a:lstStyle/>
                    <a:p>
                      <a:pPr algn="ctr"/>
                      <a:r>
                        <a:rPr lang="en-US" sz="1800"/>
                        <a:t>5</a:t>
                      </a:r>
                    </a:p>
                  </a:txBody>
                  <a:tcPr marL="92005" marR="92005" marT="46003" marB="46003"/>
                </a:tc>
                <a:tc>
                  <a:txBody>
                    <a:bodyPr/>
                    <a:lstStyle/>
                    <a:p>
                      <a:pPr algn="ctr"/>
                      <a:r>
                        <a:rPr lang="en-US" sz="1800" dirty="0"/>
                        <a:t>70</a:t>
                      </a:r>
                    </a:p>
                  </a:txBody>
                  <a:tcPr marL="92005" marR="92005" marT="46003" marB="46003"/>
                </a:tc>
                <a:tc>
                  <a:txBody>
                    <a:bodyPr/>
                    <a:lstStyle/>
                    <a:p>
                      <a:pPr algn="ctr"/>
                      <a:r>
                        <a:rPr lang="en-US" sz="1800"/>
                        <a:t>4%</a:t>
                      </a:r>
                    </a:p>
                  </a:txBody>
                  <a:tcPr marL="92005" marR="92005" marT="46003" marB="46003"/>
                </a:tc>
                <a:extLst>
                  <a:ext uri="{0D108BD9-81ED-4DB2-BD59-A6C34878D82A}">
                    <a16:rowId xmlns:a16="http://schemas.microsoft.com/office/drawing/2014/main" val="82450339"/>
                  </a:ext>
                </a:extLst>
              </a:tr>
              <a:tr h="429681">
                <a:tc>
                  <a:txBody>
                    <a:bodyPr/>
                    <a:lstStyle/>
                    <a:p>
                      <a:pPr algn="ctr"/>
                      <a:r>
                        <a:rPr lang="en-US" sz="1800"/>
                        <a:t>6 – 10 </a:t>
                      </a:r>
                    </a:p>
                  </a:txBody>
                  <a:tcPr marL="92005" marR="92005" marT="46003" marB="46003"/>
                </a:tc>
                <a:tc>
                  <a:txBody>
                    <a:bodyPr/>
                    <a:lstStyle/>
                    <a:p>
                      <a:pPr algn="ctr"/>
                      <a:r>
                        <a:rPr lang="en-US" sz="1800"/>
                        <a:t>221</a:t>
                      </a:r>
                    </a:p>
                  </a:txBody>
                  <a:tcPr marL="92005" marR="92005" marT="46003" marB="46003"/>
                </a:tc>
                <a:tc>
                  <a:txBody>
                    <a:bodyPr/>
                    <a:lstStyle/>
                    <a:p>
                      <a:pPr algn="ctr"/>
                      <a:r>
                        <a:rPr lang="en-US" sz="1800"/>
                        <a:t>12%</a:t>
                      </a:r>
                    </a:p>
                  </a:txBody>
                  <a:tcPr marL="92005" marR="92005" marT="46003" marB="46003"/>
                </a:tc>
                <a:extLst>
                  <a:ext uri="{0D108BD9-81ED-4DB2-BD59-A6C34878D82A}">
                    <a16:rowId xmlns:a16="http://schemas.microsoft.com/office/drawing/2014/main" val="1947476526"/>
                  </a:ext>
                </a:extLst>
              </a:tr>
              <a:tr h="429681">
                <a:tc>
                  <a:txBody>
                    <a:bodyPr/>
                    <a:lstStyle/>
                    <a:p>
                      <a:pPr algn="ctr"/>
                      <a:r>
                        <a:rPr lang="en-US" sz="1800"/>
                        <a:t>11 – 20 </a:t>
                      </a:r>
                    </a:p>
                  </a:txBody>
                  <a:tcPr marL="92005" marR="92005" marT="46003" marB="46003"/>
                </a:tc>
                <a:tc>
                  <a:txBody>
                    <a:bodyPr/>
                    <a:lstStyle/>
                    <a:p>
                      <a:pPr algn="ctr"/>
                      <a:r>
                        <a:rPr lang="en-US" sz="1800"/>
                        <a:t>251</a:t>
                      </a:r>
                    </a:p>
                  </a:txBody>
                  <a:tcPr marL="92005" marR="92005" marT="46003" marB="46003"/>
                </a:tc>
                <a:tc>
                  <a:txBody>
                    <a:bodyPr/>
                    <a:lstStyle/>
                    <a:p>
                      <a:pPr algn="ctr"/>
                      <a:r>
                        <a:rPr lang="en-US" sz="1800"/>
                        <a:t>14%</a:t>
                      </a:r>
                    </a:p>
                  </a:txBody>
                  <a:tcPr marL="92005" marR="92005" marT="46003" marB="46003"/>
                </a:tc>
                <a:extLst>
                  <a:ext uri="{0D108BD9-81ED-4DB2-BD59-A6C34878D82A}">
                    <a16:rowId xmlns:a16="http://schemas.microsoft.com/office/drawing/2014/main" val="68001313"/>
                  </a:ext>
                </a:extLst>
              </a:tr>
              <a:tr h="429681">
                <a:tc>
                  <a:txBody>
                    <a:bodyPr/>
                    <a:lstStyle/>
                    <a:p>
                      <a:pPr algn="ctr"/>
                      <a:r>
                        <a:rPr lang="en-US" sz="1800"/>
                        <a:t>&gt;20</a:t>
                      </a:r>
                    </a:p>
                  </a:txBody>
                  <a:tcPr marL="92005" marR="92005" marT="46003" marB="46003"/>
                </a:tc>
                <a:tc>
                  <a:txBody>
                    <a:bodyPr/>
                    <a:lstStyle/>
                    <a:p>
                      <a:pPr algn="ctr"/>
                      <a:r>
                        <a:rPr lang="en-US" sz="1800"/>
                        <a:t>77</a:t>
                      </a:r>
                    </a:p>
                  </a:txBody>
                  <a:tcPr marL="92005" marR="92005" marT="46003" marB="46003"/>
                </a:tc>
                <a:tc>
                  <a:txBody>
                    <a:bodyPr/>
                    <a:lstStyle/>
                    <a:p>
                      <a:pPr algn="ctr"/>
                      <a:r>
                        <a:rPr lang="en-US" sz="1800"/>
                        <a:t>4%</a:t>
                      </a:r>
                    </a:p>
                  </a:txBody>
                  <a:tcPr marL="92005" marR="92005" marT="46003" marB="46003"/>
                </a:tc>
                <a:extLst>
                  <a:ext uri="{0D108BD9-81ED-4DB2-BD59-A6C34878D82A}">
                    <a16:rowId xmlns:a16="http://schemas.microsoft.com/office/drawing/2014/main" val="1823763530"/>
                  </a:ext>
                </a:extLst>
              </a:tr>
              <a:tr h="429681">
                <a:tc>
                  <a:txBody>
                    <a:bodyPr/>
                    <a:lstStyle/>
                    <a:p>
                      <a:pPr algn="l"/>
                      <a:r>
                        <a:rPr lang="en-US" sz="1800" b="1" dirty="0"/>
                        <a:t>Total:</a:t>
                      </a:r>
                    </a:p>
                  </a:txBody>
                  <a:tcPr marL="92005" marR="92005" marT="46003" marB="46003"/>
                </a:tc>
                <a:tc>
                  <a:txBody>
                    <a:bodyPr/>
                    <a:lstStyle/>
                    <a:p>
                      <a:pPr algn="ctr"/>
                      <a:r>
                        <a:rPr lang="en-US" sz="1800" b="1" dirty="0"/>
                        <a:t>1,825</a:t>
                      </a:r>
                    </a:p>
                  </a:txBody>
                  <a:tcPr marL="92005" marR="92005" marT="46003" marB="46003"/>
                </a:tc>
                <a:tc>
                  <a:txBody>
                    <a:bodyPr/>
                    <a:lstStyle/>
                    <a:p>
                      <a:pPr algn="ctr"/>
                      <a:r>
                        <a:rPr lang="en-US" sz="1800" b="1" dirty="0"/>
                        <a:t>100%</a:t>
                      </a:r>
                    </a:p>
                  </a:txBody>
                  <a:tcPr marL="92005" marR="92005" marT="46003" marB="46003"/>
                </a:tc>
                <a:extLst>
                  <a:ext uri="{0D108BD9-81ED-4DB2-BD59-A6C34878D82A}">
                    <a16:rowId xmlns:a16="http://schemas.microsoft.com/office/drawing/2014/main" val="2184491246"/>
                  </a:ext>
                </a:extLst>
              </a:tr>
            </a:tbl>
          </a:graphicData>
        </a:graphic>
      </p:graphicFrame>
    </p:spTree>
    <p:extLst>
      <p:ext uri="{BB962C8B-B14F-4D97-AF65-F5344CB8AC3E}">
        <p14:creationId xmlns:p14="http://schemas.microsoft.com/office/powerpoint/2010/main" val="2352451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674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55607-1E90-074F-AA80-601FD6A384D1}"/>
              </a:ext>
            </a:extLst>
          </p:cNvPr>
          <p:cNvSpPr>
            <a:spLocks noGrp="1"/>
          </p:cNvSpPr>
          <p:nvPr>
            <p:ph type="title"/>
          </p:nvPr>
        </p:nvSpPr>
        <p:spPr>
          <a:xfrm>
            <a:off x="464163" y="1564682"/>
            <a:ext cx="8215673" cy="2014136"/>
          </a:xfrm>
        </p:spPr>
        <p:txBody>
          <a:bodyPr>
            <a:normAutofit/>
          </a:bodyPr>
          <a:lstStyle/>
          <a:p>
            <a:r>
              <a:rPr lang="en-US" dirty="0"/>
              <a:t>COVID-19 Vaccine</a:t>
            </a:r>
            <a:br>
              <a:rPr lang="en-US" dirty="0"/>
            </a:br>
            <a:r>
              <a:rPr lang="en-US" dirty="0"/>
              <a:t/>
            </a:r>
            <a:br>
              <a:rPr lang="en-US" dirty="0"/>
            </a:br>
            <a:r>
              <a:rPr lang="en-US" sz="2000" dirty="0">
                <a:solidFill>
                  <a:schemeClr val="accent6"/>
                </a:solidFill>
                <a:hlinkClick r:id="rId2">
                  <a:extLst>
                    <a:ext uri="{A12FA001-AC4F-418D-AE19-62706E023703}">
                      <ahyp:hlinkClr xmlns:ahyp="http://schemas.microsoft.com/office/drawing/2018/hyperlinkcolor" xmlns="" val="tx"/>
                    </a:ext>
                  </a:extLst>
                </a:hlinkClick>
              </a:rPr>
              <a:t>Florida Department of Health</a:t>
            </a:r>
            <a:r>
              <a:rPr lang="en-US" sz="2000" dirty="0"/>
              <a:t/>
            </a:r>
            <a:br>
              <a:rPr lang="en-US" sz="2000" dirty="0"/>
            </a:br>
            <a:r>
              <a:rPr lang="en-US" sz="2000" dirty="0">
                <a:solidFill>
                  <a:schemeClr val="accent6"/>
                </a:solidFill>
                <a:hlinkClick r:id="rId3">
                  <a:extLst>
                    <a:ext uri="{A12FA001-AC4F-418D-AE19-62706E023703}">
                      <ahyp:hlinkClr xmlns:ahyp="http://schemas.microsoft.com/office/drawing/2018/hyperlinkcolor" xmlns="" val="tx"/>
                    </a:ext>
                  </a:extLst>
                </a:hlinkClick>
              </a:rPr>
              <a:t>Tampa Bay Times</a:t>
            </a:r>
            <a:r>
              <a:rPr lang="en-US" sz="2000" dirty="0"/>
              <a:t/>
            </a:r>
            <a:br>
              <a:rPr lang="en-US" sz="2000" dirty="0"/>
            </a:br>
            <a:r>
              <a:rPr lang="en-US" sz="2000" dirty="0">
                <a:solidFill>
                  <a:schemeClr val="accent6"/>
                </a:solidFill>
                <a:hlinkClick r:id="rId4">
                  <a:extLst>
                    <a:ext uri="{A12FA001-AC4F-418D-AE19-62706E023703}">
                      <ahyp:hlinkClr xmlns:ahyp="http://schemas.microsoft.com/office/drawing/2018/hyperlinkcolor" xmlns="" val="tx"/>
                    </a:ext>
                  </a:extLst>
                </a:hlinkClick>
              </a:rPr>
              <a:t>The Wall Street Journal</a:t>
            </a:r>
            <a:endParaRPr lang="en-US" sz="2000" dirty="0">
              <a:solidFill>
                <a:schemeClr val="accent6"/>
              </a:solidFill>
            </a:endParaRPr>
          </a:p>
        </p:txBody>
      </p:sp>
    </p:spTree>
    <p:extLst>
      <p:ext uri="{BB962C8B-B14F-4D97-AF65-F5344CB8AC3E}">
        <p14:creationId xmlns:p14="http://schemas.microsoft.com/office/powerpoint/2010/main" val="4037664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D0AC51-822C-4338-A68D-3ECD14ED093A}"/>
              </a:ext>
            </a:extLst>
          </p:cNvPr>
          <p:cNvPicPr>
            <a:picLocks noChangeAspect="1"/>
          </p:cNvPicPr>
          <p:nvPr/>
        </p:nvPicPr>
        <p:blipFill rotWithShape="1">
          <a:blip r:embed="rId3"/>
          <a:srcRect l="3384" t="23493" r="80736" b="47466"/>
          <a:stretch/>
        </p:blipFill>
        <p:spPr>
          <a:xfrm>
            <a:off x="1219623" y="752475"/>
            <a:ext cx="6704753" cy="4352925"/>
          </a:xfrm>
          <a:prstGeom prst="rect">
            <a:avLst/>
          </a:prstGeom>
          <a:ln w="19050">
            <a:solidFill>
              <a:schemeClr val="tx1"/>
            </a:solidFill>
            <a:miter lim="800000"/>
          </a:ln>
        </p:spPr>
      </p:pic>
      <p:sp>
        <p:nvSpPr>
          <p:cNvPr id="3" name="Title 1">
            <a:extLst>
              <a:ext uri="{FF2B5EF4-FFF2-40B4-BE49-F238E27FC236}">
                <a16:creationId xmlns:a16="http://schemas.microsoft.com/office/drawing/2014/main" id="{D38435BB-C42E-4729-A862-1037FC73B931}"/>
              </a:ext>
            </a:extLst>
          </p:cNvPr>
          <p:cNvSpPr>
            <a:spLocks noGrp="1"/>
          </p:cNvSpPr>
          <p:nvPr>
            <p:ph type="title"/>
          </p:nvPr>
        </p:nvSpPr>
        <p:spPr>
          <a:xfrm>
            <a:off x="628649" y="117789"/>
            <a:ext cx="7886700" cy="692663"/>
          </a:xfrm>
        </p:spPr>
        <p:txBody>
          <a:bodyPr/>
          <a:lstStyle/>
          <a:p>
            <a:pPr algn="ctr"/>
            <a:r>
              <a:rPr lang="en-US" dirty="0"/>
              <a:t>COVID-19 Vaccine Summary</a:t>
            </a:r>
          </a:p>
        </p:txBody>
      </p:sp>
    </p:spTree>
    <p:extLst>
      <p:ext uri="{BB962C8B-B14F-4D97-AF65-F5344CB8AC3E}">
        <p14:creationId xmlns:p14="http://schemas.microsoft.com/office/powerpoint/2010/main" val="3552215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a:extLst>
              <a:ext uri="{FF2B5EF4-FFF2-40B4-BE49-F238E27FC236}">
                <a16:creationId xmlns:a16="http://schemas.microsoft.com/office/drawing/2014/main" id="{ABA45753-7CE3-48BA-B325-E9A4713A9E0C}"/>
              </a:ext>
            </a:extLst>
          </p:cNvPr>
          <p:cNvPicPr>
            <a:picLocks noGrp="1" noChangeAspect="1"/>
          </p:cNvPicPr>
          <p:nvPr>
            <p:ph idx="1"/>
          </p:nvPr>
        </p:nvPicPr>
        <p:blipFill rotWithShape="1">
          <a:blip r:embed="rId2"/>
          <a:srcRect l="19609" t="23545" r="62870" b="20171"/>
          <a:stretch/>
        </p:blipFill>
        <p:spPr>
          <a:xfrm>
            <a:off x="4224338" y="139101"/>
            <a:ext cx="4376737" cy="4991292"/>
          </a:xfrm>
          <a:prstGeom prst="rect">
            <a:avLst/>
          </a:prstGeom>
          <a:ln w="19050">
            <a:solidFill>
              <a:schemeClr val="tx1"/>
            </a:solidFill>
            <a:miter lim="800000"/>
          </a:ln>
        </p:spPr>
      </p:pic>
      <p:sp>
        <p:nvSpPr>
          <p:cNvPr id="3" name="Title 1">
            <a:extLst>
              <a:ext uri="{FF2B5EF4-FFF2-40B4-BE49-F238E27FC236}">
                <a16:creationId xmlns:a16="http://schemas.microsoft.com/office/drawing/2014/main" id="{0DB54497-975B-490B-9656-211D95EF678C}"/>
              </a:ext>
            </a:extLst>
          </p:cNvPr>
          <p:cNvSpPr>
            <a:spLocks noGrp="1"/>
          </p:cNvSpPr>
          <p:nvPr>
            <p:ph type="title"/>
          </p:nvPr>
        </p:nvSpPr>
        <p:spPr>
          <a:xfrm>
            <a:off x="309561" y="2225418"/>
            <a:ext cx="3595689" cy="692663"/>
          </a:xfrm>
        </p:spPr>
        <p:txBody>
          <a:bodyPr>
            <a:normAutofit fontScale="90000"/>
          </a:bodyPr>
          <a:lstStyle/>
          <a:p>
            <a:pPr algn="ctr"/>
            <a:r>
              <a:rPr lang="en-US" dirty="0"/>
              <a:t>Demographic Summary</a:t>
            </a:r>
          </a:p>
        </p:txBody>
      </p:sp>
    </p:spTree>
    <p:extLst>
      <p:ext uri="{BB962C8B-B14F-4D97-AF65-F5344CB8AC3E}">
        <p14:creationId xmlns:p14="http://schemas.microsoft.com/office/powerpoint/2010/main" val="1722989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EE4EE-4175-7849-A578-60803C99EBD3}"/>
              </a:ext>
            </a:extLst>
          </p:cNvPr>
          <p:cNvSpPr>
            <a:spLocks noGrp="1"/>
          </p:cNvSpPr>
          <p:nvPr>
            <p:ph type="title"/>
          </p:nvPr>
        </p:nvSpPr>
        <p:spPr>
          <a:xfrm>
            <a:off x="168477" y="262022"/>
            <a:ext cx="3005750" cy="994171"/>
          </a:xfrm>
        </p:spPr>
        <p:txBody>
          <a:bodyPr>
            <a:normAutofit/>
          </a:bodyPr>
          <a:lstStyle/>
          <a:p>
            <a:r>
              <a:rPr lang="en-US" dirty="0"/>
              <a:t>COVID-19 Vaccine News</a:t>
            </a:r>
          </a:p>
        </p:txBody>
      </p:sp>
      <p:sp>
        <p:nvSpPr>
          <p:cNvPr id="8" name="Content Placeholder 7">
            <a:extLst>
              <a:ext uri="{FF2B5EF4-FFF2-40B4-BE49-F238E27FC236}">
                <a16:creationId xmlns:a16="http://schemas.microsoft.com/office/drawing/2014/main" id="{0C417A53-A8E7-493D-8B84-192FB211CFC1}"/>
              </a:ext>
            </a:extLst>
          </p:cNvPr>
          <p:cNvSpPr>
            <a:spLocks noGrp="1"/>
          </p:cNvSpPr>
          <p:nvPr>
            <p:ph sz="half" idx="2"/>
          </p:nvPr>
        </p:nvSpPr>
        <p:spPr>
          <a:xfrm>
            <a:off x="385760" y="1577578"/>
            <a:ext cx="3498175" cy="994172"/>
          </a:xfrm>
        </p:spPr>
        <p:txBody>
          <a:bodyPr>
            <a:normAutofit/>
          </a:bodyPr>
          <a:lstStyle/>
          <a:p>
            <a:r>
              <a:rPr lang="en-US" sz="1900" b="1" dirty="0">
                <a:hlinkClick r:id="rId2"/>
              </a:rPr>
              <a:t>Tampa Bay Times</a:t>
            </a:r>
            <a:endParaRPr lang="en-US" sz="1900" b="1" dirty="0"/>
          </a:p>
          <a:p>
            <a:endParaRPr lang="en-US" sz="1900" dirty="0"/>
          </a:p>
        </p:txBody>
      </p:sp>
      <p:pic>
        <p:nvPicPr>
          <p:cNvPr id="3" name="Picture 2">
            <a:extLst>
              <a:ext uri="{FF2B5EF4-FFF2-40B4-BE49-F238E27FC236}">
                <a16:creationId xmlns:a16="http://schemas.microsoft.com/office/drawing/2014/main" id="{A9F3C94D-7AE6-4514-8783-F162671B875A}"/>
              </a:ext>
            </a:extLst>
          </p:cNvPr>
          <p:cNvPicPr>
            <a:picLocks noChangeAspect="1"/>
          </p:cNvPicPr>
          <p:nvPr/>
        </p:nvPicPr>
        <p:blipFill rotWithShape="1">
          <a:blip r:embed="rId3"/>
          <a:srcRect l="9703" t="18938" r="66832" b="18003"/>
          <a:stretch/>
        </p:blipFill>
        <p:spPr>
          <a:xfrm>
            <a:off x="3512744" y="262022"/>
            <a:ext cx="5097101" cy="4858940"/>
          </a:xfrm>
          <a:prstGeom prst="rect">
            <a:avLst/>
          </a:prstGeom>
        </p:spPr>
      </p:pic>
    </p:spTree>
    <p:extLst>
      <p:ext uri="{BB962C8B-B14F-4D97-AF65-F5344CB8AC3E}">
        <p14:creationId xmlns:p14="http://schemas.microsoft.com/office/powerpoint/2010/main" val="3369095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EE4EE-4175-7849-A578-60803C99EBD3}"/>
              </a:ext>
            </a:extLst>
          </p:cNvPr>
          <p:cNvSpPr>
            <a:spLocks noGrp="1"/>
          </p:cNvSpPr>
          <p:nvPr>
            <p:ph type="title"/>
          </p:nvPr>
        </p:nvSpPr>
        <p:spPr>
          <a:xfrm>
            <a:off x="157544" y="319928"/>
            <a:ext cx="2815432" cy="840674"/>
          </a:xfrm>
        </p:spPr>
        <p:txBody>
          <a:bodyPr>
            <a:noAutofit/>
          </a:bodyPr>
          <a:lstStyle/>
          <a:p>
            <a:r>
              <a:rPr lang="en-US" dirty="0"/>
              <a:t>COVID-19 Vaccine News</a:t>
            </a:r>
          </a:p>
        </p:txBody>
      </p:sp>
      <p:sp>
        <p:nvSpPr>
          <p:cNvPr id="5" name="Content Placeholder 5">
            <a:extLst>
              <a:ext uri="{FF2B5EF4-FFF2-40B4-BE49-F238E27FC236}">
                <a16:creationId xmlns:a16="http://schemas.microsoft.com/office/drawing/2014/main" id="{191031A8-EF5F-41E3-BBCC-50BED199C722}"/>
              </a:ext>
            </a:extLst>
          </p:cNvPr>
          <p:cNvSpPr txBox="1">
            <a:spLocks/>
          </p:cNvSpPr>
          <p:nvPr/>
        </p:nvSpPr>
        <p:spPr>
          <a:xfrm>
            <a:off x="157544" y="1699263"/>
            <a:ext cx="2743200" cy="83117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466069"/>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466069"/>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66069"/>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466069"/>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466069"/>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900" b="1" dirty="0">
                <a:hlinkClick r:id="rId3"/>
              </a:rPr>
              <a:t>The Wall Street Journal</a:t>
            </a:r>
            <a:endParaRPr lang="en-US" sz="1900" dirty="0"/>
          </a:p>
        </p:txBody>
      </p:sp>
      <p:pic>
        <p:nvPicPr>
          <p:cNvPr id="7" name="Picture 6">
            <a:extLst>
              <a:ext uri="{FF2B5EF4-FFF2-40B4-BE49-F238E27FC236}">
                <a16:creationId xmlns:a16="http://schemas.microsoft.com/office/drawing/2014/main" id="{6E97C487-DB31-4E80-9A31-DE4A5F4D24B1}"/>
              </a:ext>
            </a:extLst>
          </p:cNvPr>
          <p:cNvPicPr>
            <a:picLocks noChangeAspect="1"/>
          </p:cNvPicPr>
          <p:nvPr/>
        </p:nvPicPr>
        <p:blipFill rotWithShape="1">
          <a:blip r:embed="rId4"/>
          <a:srcRect l="6875" t="36029" r="70529" b="9823"/>
          <a:stretch/>
        </p:blipFill>
        <p:spPr>
          <a:xfrm>
            <a:off x="2994619" y="797132"/>
            <a:ext cx="5112907" cy="4346368"/>
          </a:xfrm>
          <a:prstGeom prst="rect">
            <a:avLst/>
          </a:prstGeom>
        </p:spPr>
      </p:pic>
      <p:pic>
        <p:nvPicPr>
          <p:cNvPr id="9" name="Picture 8">
            <a:extLst>
              <a:ext uri="{FF2B5EF4-FFF2-40B4-BE49-F238E27FC236}">
                <a16:creationId xmlns:a16="http://schemas.microsoft.com/office/drawing/2014/main" id="{1D11F1BB-36A6-43D7-9E27-590123139BAE}"/>
              </a:ext>
            </a:extLst>
          </p:cNvPr>
          <p:cNvPicPr>
            <a:picLocks noChangeAspect="1"/>
          </p:cNvPicPr>
          <p:nvPr/>
        </p:nvPicPr>
        <p:blipFill rotWithShape="1">
          <a:blip r:embed="rId4"/>
          <a:srcRect l="6875" t="29607" r="65347" b="64252"/>
          <a:stretch/>
        </p:blipFill>
        <p:spPr>
          <a:xfrm>
            <a:off x="2972976" y="319928"/>
            <a:ext cx="6085712" cy="477204"/>
          </a:xfrm>
          <a:prstGeom prst="rect">
            <a:avLst/>
          </a:prstGeom>
        </p:spPr>
      </p:pic>
    </p:spTree>
    <p:extLst>
      <p:ext uri="{BB962C8B-B14F-4D97-AF65-F5344CB8AC3E}">
        <p14:creationId xmlns:p14="http://schemas.microsoft.com/office/powerpoint/2010/main" val="3226287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674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55607-1E90-074F-AA80-601FD6A384D1}"/>
              </a:ext>
            </a:extLst>
          </p:cNvPr>
          <p:cNvSpPr>
            <a:spLocks noGrp="1"/>
          </p:cNvSpPr>
          <p:nvPr>
            <p:ph type="title"/>
          </p:nvPr>
        </p:nvSpPr>
        <p:spPr>
          <a:xfrm>
            <a:off x="464163" y="1093795"/>
            <a:ext cx="8215673" cy="2955910"/>
          </a:xfrm>
        </p:spPr>
        <p:txBody>
          <a:bodyPr>
            <a:normAutofit/>
          </a:bodyPr>
          <a:lstStyle/>
          <a:p>
            <a:r>
              <a:rPr lang="en-US" dirty="0"/>
              <a:t>COVID-19 Recommendations for Research from The Gerontological Society of America COVID-19 Task Force</a:t>
            </a:r>
            <a:br>
              <a:rPr lang="en-US" dirty="0"/>
            </a:br>
            <a:r>
              <a:rPr lang="en-US" dirty="0"/>
              <a:t/>
            </a:r>
            <a:br>
              <a:rPr lang="en-US" dirty="0"/>
            </a:br>
            <a:r>
              <a:rPr lang="en-US" sz="1800" dirty="0"/>
              <a:t>Barbara Resnick, Sheryl Zimmerman, and The GSA COVID-19 Task Force</a:t>
            </a:r>
          </a:p>
        </p:txBody>
      </p:sp>
    </p:spTree>
    <p:extLst>
      <p:ext uri="{BB962C8B-B14F-4D97-AF65-F5344CB8AC3E}">
        <p14:creationId xmlns:p14="http://schemas.microsoft.com/office/powerpoint/2010/main" val="3377261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AB007-DD13-2049-BDF0-A9F4BA7ECE3B}"/>
              </a:ext>
            </a:extLst>
          </p:cNvPr>
          <p:cNvSpPr>
            <a:spLocks noGrp="1"/>
          </p:cNvSpPr>
          <p:nvPr>
            <p:ph type="title"/>
          </p:nvPr>
        </p:nvSpPr>
        <p:spPr>
          <a:xfrm>
            <a:off x="415529" y="315516"/>
            <a:ext cx="2949178" cy="1802607"/>
          </a:xfrm>
        </p:spPr>
        <p:txBody>
          <a:bodyPr>
            <a:normAutofit/>
          </a:bodyPr>
          <a:lstStyle/>
          <a:p>
            <a:r>
              <a:rPr lang="en-US" dirty="0"/>
              <a:t>1. Health  care practices and decision-making, and related outcomes</a:t>
            </a:r>
          </a:p>
        </p:txBody>
      </p:sp>
      <p:sp>
        <p:nvSpPr>
          <p:cNvPr id="3" name="Content Placeholder 2">
            <a:extLst>
              <a:ext uri="{FF2B5EF4-FFF2-40B4-BE49-F238E27FC236}">
                <a16:creationId xmlns:a16="http://schemas.microsoft.com/office/drawing/2014/main" id="{11407BBD-DBB6-7741-88E8-0BBE16A70324}"/>
              </a:ext>
            </a:extLst>
          </p:cNvPr>
          <p:cNvSpPr>
            <a:spLocks noGrp="1"/>
          </p:cNvSpPr>
          <p:nvPr>
            <p:ph idx="1"/>
          </p:nvPr>
        </p:nvSpPr>
        <p:spPr>
          <a:xfrm>
            <a:off x="4005263" y="119063"/>
            <a:ext cx="4910137" cy="4872038"/>
          </a:xfrm>
        </p:spPr>
        <p:txBody>
          <a:bodyPr>
            <a:normAutofit fontScale="92500" lnSpcReduction="10000"/>
          </a:bodyPr>
          <a:lstStyle/>
          <a:p>
            <a:pPr marL="457200" indent="-457200">
              <a:buFont typeface="+mj-lt"/>
              <a:buAutoNum type="alphaLcParenR"/>
            </a:pPr>
            <a:r>
              <a:rPr lang="en-US" sz="1600" dirty="0"/>
              <a:t>Decision-making practices across different levels of care and oversight</a:t>
            </a:r>
          </a:p>
          <a:p>
            <a:pPr marL="800100" lvl="1" indent="-457200">
              <a:buFont typeface="+mj-lt"/>
              <a:buAutoNum type="alphaLcParenR"/>
            </a:pPr>
            <a:r>
              <a:rPr lang="en-US" sz="1400" dirty="0"/>
              <a:t>Individual level (e.g., related to social distancing, advance care planning)</a:t>
            </a:r>
          </a:p>
          <a:p>
            <a:pPr marL="800100" lvl="1" indent="-457200">
              <a:buFont typeface="+mj-lt"/>
              <a:buAutoNum type="alphaLcParenR"/>
            </a:pPr>
            <a:r>
              <a:rPr lang="en-US" sz="1400" dirty="0"/>
              <a:t>Societal/governmental, including ethical decision-making for different populations (e.g., allocation of scarce resources)</a:t>
            </a:r>
          </a:p>
          <a:p>
            <a:pPr marL="457200" indent="-457200">
              <a:buFont typeface="+mj-lt"/>
              <a:buAutoNum type="alphaLcParenR"/>
            </a:pPr>
            <a:r>
              <a:rPr lang="en-US" sz="1600" dirty="0"/>
              <a:t>Amount and type of personal protective equipment (PPE) for staff and residents in long-term care settings</a:t>
            </a:r>
          </a:p>
          <a:p>
            <a:pPr marL="457200" indent="-457200">
              <a:buFont typeface="+mj-lt"/>
              <a:buAutoNum type="alphaLcParenR"/>
            </a:pPr>
            <a:r>
              <a:rPr lang="en-US" sz="1600" dirty="0"/>
              <a:t>Isolation (including during hospitalization) and </a:t>
            </a:r>
            <a:r>
              <a:rPr lang="en-US" sz="1600" dirty="0" err="1"/>
              <a:t>cohorting</a:t>
            </a:r>
            <a:r>
              <a:rPr lang="en-US" sz="1600" dirty="0"/>
              <a:t> (in long-term care settings)</a:t>
            </a:r>
          </a:p>
          <a:p>
            <a:pPr marL="457200" indent="-457200">
              <a:buFont typeface="+mj-lt"/>
              <a:buAutoNum type="alphaLcParenR"/>
            </a:pPr>
            <a:r>
              <a:rPr lang="en-US" sz="1600" dirty="0"/>
              <a:t>Telehealth, including teletherapy and </a:t>
            </a:r>
            <a:r>
              <a:rPr lang="en-US" sz="1600" dirty="0" err="1"/>
              <a:t>teledentistry</a:t>
            </a:r>
            <a:endParaRPr lang="en-US" sz="1600" dirty="0"/>
          </a:p>
          <a:p>
            <a:pPr marL="800100" lvl="1" indent="-457200">
              <a:buFont typeface="+mj-lt"/>
              <a:buAutoNum type="alphaLcParenR"/>
            </a:pPr>
            <a:r>
              <a:rPr lang="en-US" sz="1400" dirty="0"/>
              <a:t>Types, barriers and facilitators, outcomes (e.g., detection and management of clinical problems)</a:t>
            </a:r>
          </a:p>
          <a:p>
            <a:pPr marL="800100" lvl="1" indent="-457200">
              <a:buFont typeface="+mj-lt"/>
              <a:buAutoNum type="alphaLcParenR"/>
            </a:pPr>
            <a:r>
              <a:rPr lang="en-US" sz="1400" dirty="0"/>
              <a:t>Stakeholder attitudes</a:t>
            </a:r>
          </a:p>
          <a:p>
            <a:pPr marL="457200" indent="-457200">
              <a:buFont typeface="+mj-lt"/>
              <a:buAutoNum type="alphaLcParenR"/>
            </a:pPr>
            <a:r>
              <a:rPr lang="en-US" sz="1600" dirty="0"/>
              <a:t>Impact of COVID-19 on health care receipt in other areas and related outcomes (e.g., less preventive care, exacerbation of chronic conditions)</a:t>
            </a:r>
          </a:p>
          <a:p>
            <a:pPr marL="457200" indent="-457200">
              <a:buFont typeface="+mj-lt"/>
              <a:buAutoNum type="alphaLcParenR"/>
            </a:pPr>
            <a:r>
              <a:rPr lang="en-US" sz="1600" dirty="0"/>
              <a:t>Preparedness for subsequent waves of COVID-19</a:t>
            </a:r>
          </a:p>
          <a:p>
            <a:pPr marL="457200" indent="-457200">
              <a:buFont typeface="+mj-lt"/>
              <a:buAutoNum type="alphaLcParenR"/>
            </a:pPr>
            <a:r>
              <a:rPr lang="en-US" sz="1600" dirty="0"/>
              <a:t>Sustainability of new care practices</a:t>
            </a:r>
          </a:p>
          <a:p>
            <a:pPr marL="457200" indent="-457200">
              <a:buFont typeface="+mj-lt"/>
              <a:buAutoNum type="alphaLcParenR"/>
            </a:pPr>
            <a:endParaRPr lang="en-US" sz="1600" dirty="0"/>
          </a:p>
        </p:txBody>
      </p:sp>
    </p:spTree>
    <p:extLst>
      <p:ext uri="{BB962C8B-B14F-4D97-AF65-F5344CB8AC3E}">
        <p14:creationId xmlns:p14="http://schemas.microsoft.com/office/powerpoint/2010/main" val="2381059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674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55607-1E90-074F-AA80-601FD6A384D1}"/>
              </a:ext>
            </a:extLst>
          </p:cNvPr>
          <p:cNvSpPr>
            <a:spLocks noGrp="1"/>
          </p:cNvSpPr>
          <p:nvPr>
            <p:ph type="title"/>
          </p:nvPr>
        </p:nvSpPr>
        <p:spPr>
          <a:xfrm>
            <a:off x="464163" y="1570424"/>
            <a:ext cx="8215673" cy="2014136"/>
          </a:xfrm>
        </p:spPr>
        <p:txBody>
          <a:bodyPr>
            <a:normAutofit/>
          </a:bodyPr>
          <a:lstStyle/>
          <a:p>
            <a:r>
              <a:rPr lang="en-US" dirty="0"/>
              <a:t>Known Cases in Long-term Care</a:t>
            </a:r>
            <a:br>
              <a:rPr lang="en-US" dirty="0"/>
            </a:br>
            <a:r>
              <a:rPr lang="en-US" dirty="0"/>
              <a:t/>
            </a:r>
            <a:br>
              <a:rPr lang="en-US" dirty="0"/>
            </a:br>
            <a:r>
              <a:rPr lang="en-US" sz="1800" dirty="0">
                <a:solidFill>
                  <a:schemeClr val="accent6"/>
                </a:solidFill>
                <a:hlinkClick r:id="rId2">
                  <a:extLst>
                    <a:ext uri="{A12FA001-AC4F-418D-AE19-62706E023703}">
                      <ahyp:hlinkClr xmlns:ahyp="http://schemas.microsoft.com/office/drawing/2018/hyperlinkcolor" xmlns="" val="tx"/>
                    </a:ext>
                  </a:extLst>
                </a:hlinkClick>
              </a:rPr>
              <a:t>Kaiser Family Foundation</a:t>
            </a:r>
            <a:r>
              <a:rPr lang="en-US" sz="1800" dirty="0"/>
              <a:t/>
            </a:r>
            <a:br>
              <a:rPr lang="en-US" sz="1800" dirty="0"/>
            </a:br>
            <a:r>
              <a:rPr lang="en-US" sz="1800" dirty="0">
                <a:solidFill>
                  <a:schemeClr val="accent6"/>
                </a:solidFill>
                <a:hlinkClick r:id="rId3">
                  <a:extLst>
                    <a:ext uri="{A12FA001-AC4F-418D-AE19-62706E023703}">
                      <ahyp:hlinkClr xmlns:ahyp="http://schemas.microsoft.com/office/drawing/2018/hyperlinkcolor" xmlns="" val="tx"/>
                    </a:ext>
                  </a:extLst>
                </a:hlinkClick>
              </a:rPr>
              <a:t>Florida Department of Health</a:t>
            </a:r>
            <a:endParaRPr lang="en-US" dirty="0">
              <a:solidFill>
                <a:schemeClr val="accent6"/>
              </a:solidFill>
            </a:endParaRPr>
          </a:p>
        </p:txBody>
      </p:sp>
    </p:spTree>
    <p:extLst>
      <p:ext uri="{BB962C8B-B14F-4D97-AF65-F5344CB8AC3E}">
        <p14:creationId xmlns:p14="http://schemas.microsoft.com/office/powerpoint/2010/main" val="1631629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AB007-DD13-2049-BDF0-A9F4BA7ECE3B}"/>
              </a:ext>
            </a:extLst>
          </p:cNvPr>
          <p:cNvSpPr>
            <a:spLocks noGrp="1"/>
          </p:cNvSpPr>
          <p:nvPr>
            <p:ph type="title"/>
          </p:nvPr>
        </p:nvSpPr>
        <p:spPr>
          <a:xfrm>
            <a:off x="391717" y="525065"/>
            <a:ext cx="2949178" cy="2078830"/>
          </a:xfrm>
        </p:spPr>
        <p:txBody>
          <a:bodyPr>
            <a:normAutofit/>
          </a:bodyPr>
          <a:lstStyle/>
          <a:p>
            <a:r>
              <a:rPr lang="en-US" dirty="0"/>
              <a:t>2. Effects of social distancing, and related risk and protective factors (e.g., resilience, spirituality)</a:t>
            </a:r>
          </a:p>
        </p:txBody>
      </p:sp>
      <p:sp>
        <p:nvSpPr>
          <p:cNvPr id="3" name="Content Placeholder 2">
            <a:extLst>
              <a:ext uri="{FF2B5EF4-FFF2-40B4-BE49-F238E27FC236}">
                <a16:creationId xmlns:a16="http://schemas.microsoft.com/office/drawing/2014/main" id="{11407BBD-DBB6-7741-88E8-0BBE16A70324}"/>
              </a:ext>
            </a:extLst>
          </p:cNvPr>
          <p:cNvSpPr>
            <a:spLocks noGrp="1"/>
          </p:cNvSpPr>
          <p:nvPr>
            <p:ph idx="1"/>
          </p:nvPr>
        </p:nvSpPr>
        <p:spPr>
          <a:xfrm>
            <a:off x="4144709" y="525065"/>
            <a:ext cx="4775454" cy="4093369"/>
          </a:xfrm>
        </p:spPr>
        <p:txBody>
          <a:bodyPr>
            <a:normAutofit fontScale="92500" lnSpcReduction="20000"/>
          </a:bodyPr>
          <a:lstStyle/>
          <a:p>
            <a:pPr marL="457200" indent="-457200">
              <a:buFont typeface="+mj-lt"/>
              <a:buAutoNum type="alphaLcParenR"/>
            </a:pPr>
            <a:r>
              <a:rPr lang="en-US" dirty="0"/>
              <a:t>Change in cognition and related behaviors</a:t>
            </a:r>
          </a:p>
          <a:p>
            <a:pPr marL="457200" indent="-457200">
              <a:buFont typeface="+mj-lt"/>
              <a:buAutoNum type="alphaLcParenR"/>
            </a:pPr>
            <a:r>
              <a:rPr lang="en-US" dirty="0"/>
              <a:t>Mood, social engagement, mental health, and well-being (e.g. due to social isolation, less productivity)</a:t>
            </a:r>
          </a:p>
          <a:p>
            <a:pPr marL="457200" indent="-457200">
              <a:buFont typeface="+mj-lt"/>
              <a:buAutoNum type="alphaLcParenR"/>
            </a:pPr>
            <a:r>
              <a:rPr lang="en-US" dirty="0"/>
              <a:t>Change in daily activities and physical function, and related outcomes (e.g., falls, infections) </a:t>
            </a:r>
          </a:p>
          <a:p>
            <a:pPr marL="457200" indent="-457200">
              <a:buFont typeface="+mj-lt"/>
              <a:buAutoNum type="alphaLcParenR"/>
            </a:pPr>
            <a:r>
              <a:rPr lang="en-US" dirty="0"/>
              <a:t>Nutrition and nutritional status (e.g., weight loss, weight gain) </a:t>
            </a:r>
          </a:p>
          <a:p>
            <a:pPr marL="457200" indent="-457200">
              <a:buFont typeface="+mj-lt"/>
              <a:buAutoNum type="alphaLcParenR"/>
            </a:pPr>
            <a:r>
              <a:rPr lang="en-US" dirty="0"/>
              <a:t>Change in sleep behaviors </a:t>
            </a:r>
          </a:p>
          <a:p>
            <a:pPr marL="457200" indent="-457200">
              <a:buFont typeface="+mj-lt"/>
              <a:buAutoNum type="alphaLcParenR"/>
            </a:pPr>
            <a:r>
              <a:rPr lang="en-US" dirty="0"/>
              <a:t>Sensory change (e.g., vision/hearing) </a:t>
            </a:r>
          </a:p>
          <a:p>
            <a:pPr marL="457200" indent="-457200">
              <a:buFont typeface="+mj-lt"/>
              <a:buAutoNum type="alphaLcParenR"/>
            </a:pPr>
            <a:endParaRPr lang="en-US" dirty="0"/>
          </a:p>
        </p:txBody>
      </p:sp>
    </p:spTree>
    <p:extLst>
      <p:ext uri="{BB962C8B-B14F-4D97-AF65-F5344CB8AC3E}">
        <p14:creationId xmlns:p14="http://schemas.microsoft.com/office/powerpoint/2010/main" val="2055629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AB007-DD13-2049-BDF0-A9F4BA7ECE3B}"/>
              </a:ext>
            </a:extLst>
          </p:cNvPr>
          <p:cNvSpPr>
            <a:spLocks noGrp="1"/>
          </p:cNvSpPr>
          <p:nvPr>
            <p:ph type="title"/>
          </p:nvPr>
        </p:nvSpPr>
        <p:spPr>
          <a:xfrm>
            <a:off x="386954" y="1156692"/>
            <a:ext cx="3251596" cy="2514600"/>
          </a:xfrm>
        </p:spPr>
        <p:txBody>
          <a:bodyPr>
            <a:normAutofit/>
          </a:bodyPr>
          <a:lstStyle/>
          <a:p>
            <a:r>
              <a:rPr lang="en-US" dirty="0"/>
              <a:t>3. Care for psychosocial well-being (including grief), and related challenges and outcomes (e.g. mood, quality of life)</a:t>
            </a:r>
          </a:p>
        </p:txBody>
      </p:sp>
      <p:sp>
        <p:nvSpPr>
          <p:cNvPr id="3" name="Content Placeholder 2">
            <a:extLst>
              <a:ext uri="{FF2B5EF4-FFF2-40B4-BE49-F238E27FC236}">
                <a16:creationId xmlns:a16="http://schemas.microsoft.com/office/drawing/2014/main" id="{11407BBD-DBB6-7741-88E8-0BBE16A70324}"/>
              </a:ext>
            </a:extLst>
          </p:cNvPr>
          <p:cNvSpPr>
            <a:spLocks noGrp="1"/>
          </p:cNvSpPr>
          <p:nvPr>
            <p:ph idx="1"/>
          </p:nvPr>
        </p:nvSpPr>
        <p:spPr>
          <a:xfrm>
            <a:off x="4301872" y="1156692"/>
            <a:ext cx="4371831" cy="2830116"/>
          </a:xfrm>
        </p:spPr>
        <p:txBody>
          <a:bodyPr/>
          <a:lstStyle/>
          <a:p>
            <a:pPr marL="457200" indent="-457200">
              <a:buFont typeface="+mj-lt"/>
              <a:buAutoNum type="alphaLcParenR"/>
            </a:pPr>
            <a:r>
              <a:rPr lang="en-US" dirty="0"/>
              <a:t>Use of technology (e.g., types, barriers and facilitators, access)</a:t>
            </a:r>
          </a:p>
          <a:p>
            <a:pPr marL="457200" indent="-457200">
              <a:buFont typeface="+mj-lt"/>
              <a:buAutoNum type="alphaLcParenR"/>
            </a:pPr>
            <a:r>
              <a:rPr lang="en-US" dirty="0"/>
              <a:t>In-person interactions</a:t>
            </a:r>
          </a:p>
          <a:p>
            <a:pPr marL="457200" indent="-457200">
              <a:buFont typeface="+mj-lt"/>
              <a:buAutoNum type="alphaLcParenR"/>
            </a:pPr>
            <a:r>
              <a:rPr lang="en-US" dirty="0"/>
              <a:t>Special activities (e.g., events seen from windows)</a:t>
            </a:r>
          </a:p>
          <a:p>
            <a:pPr marL="457200" indent="-457200">
              <a:buFont typeface="+mj-lt"/>
              <a:buAutoNum type="alphaLcParenR"/>
            </a:pPr>
            <a:r>
              <a:rPr lang="en-US" dirty="0"/>
              <a:t>Involvement of pets</a:t>
            </a:r>
          </a:p>
          <a:p>
            <a:pPr marL="457200" indent="-457200">
              <a:buFont typeface="+mj-lt"/>
              <a:buAutoNum type="alphaLcParenR"/>
            </a:pPr>
            <a:endParaRPr lang="en-US" dirty="0"/>
          </a:p>
        </p:txBody>
      </p:sp>
    </p:spTree>
    <p:extLst>
      <p:ext uri="{BB962C8B-B14F-4D97-AF65-F5344CB8AC3E}">
        <p14:creationId xmlns:p14="http://schemas.microsoft.com/office/powerpoint/2010/main" val="4272429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AB007-DD13-2049-BDF0-A9F4BA7ECE3B}"/>
              </a:ext>
            </a:extLst>
          </p:cNvPr>
          <p:cNvSpPr>
            <a:spLocks noGrp="1"/>
          </p:cNvSpPr>
          <p:nvPr>
            <p:ph type="title"/>
          </p:nvPr>
        </p:nvSpPr>
        <p:spPr>
          <a:xfrm>
            <a:off x="548879" y="1171575"/>
            <a:ext cx="2949178" cy="815578"/>
          </a:xfrm>
        </p:spPr>
        <p:txBody>
          <a:bodyPr/>
          <a:lstStyle/>
          <a:p>
            <a:r>
              <a:rPr lang="en-US" dirty="0"/>
              <a:t>4. Impact on families</a:t>
            </a:r>
          </a:p>
        </p:txBody>
      </p:sp>
      <p:sp>
        <p:nvSpPr>
          <p:cNvPr id="3" name="Content Placeholder 2">
            <a:extLst>
              <a:ext uri="{FF2B5EF4-FFF2-40B4-BE49-F238E27FC236}">
                <a16:creationId xmlns:a16="http://schemas.microsoft.com/office/drawing/2014/main" id="{11407BBD-DBB6-7741-88E8-0BBE16A70324}"/>
              </a:ext>
            </a:extLst>
          </p:cNvPr>
          <p:cNvSpPr>
            <a:spLocks noGrp="1"/>
          </p:cNvSpPr>
          <p:nvPr>
            <p:ph idx="1"/>
          </p:nvPr>
        </p:nvSpPr>
        <p:spPr>
          <a:xfrm>
            <a:off x="4144709" y="1171575"/>
            <a:ext cx="4371831" cy="2793206"/>
          </a:xfrm>
        </p:spPr>
        <p:txBody>
          <a:bodyPr/>
          <a:lstStyle/>
          <a:p>
            <a:pPr marL="457200" indent="-457200">
              <a:buFont typeface="+mj-lt"/>
              <a:buAutoNum type="alphaLcParenR"/>
            </a:pPr>
            <a:r>
              <a:rPr lang="en-US" dirty="0"/>
              <a:t>Effects on family members (e.g., stress, guilt related to decision making and outcomes)</a:t>
            </a:r>
          </a:p>
          <a:p>
            <a:pPr marL="457200" indent="-457200">
              <a:buFont typeface="+mj-lt"/>
              <a:buAutoNum type="alphaLcParenR"/>
            </a:pPr>
            <a:r>
              <a:rPr lang="en-US" dirty="0"/>
              <a:t>Changes in intergenerational and other relationships</a:t>
            </a:r>
          </a:p>
          <a:p>
            <a:pPr marL="457200" indent="-457200">
              <a:buFont typeface="+mj-lt"/>
              <a:buAutoNum type="alphaLcParenR"/>
            </a:pPr>
            <a:endParaRPr lang="en-US" dirty="0"/>
          </a:p>
        </p:txBody>
      </p:sp>
    </p:spTree>
    <p:extLst>
      <p:ext uri="{BB962C8B-B14F-4D97-AF65-F5344CB8AC3E}">
        <p14:creationId xmlns:p14="http://schemas.microsoft.com/office/powerpoint/2010/main" val="1895645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AB007-DD13-2049-BDF0-A9F4BA7ECE3B}"/>
              </a:ext>
            </a:extLst>
          </p:cNvPr>
          <p:cNvSpPr>
            <a:spLocks noGrp="1"/>
          </p:cNvSpPr>
          <p:nvPr>
            <p:ph type="title"/>
          </p:nvPr>
        </p:nvSpPr>
        <p:spPr>
          <a:xfrm>
            <a:off x="510778" y="1509712"/>
            <a:ext cx="2949178" cy="2196702"/>
          </a:xfrm>
        </p:spPr>
        <p:txBody>
          <a:bodyPr>
            <a:normAutofit fontScale="90000"/>
          </a:bodyPr>
          <a:lstStyle/>
          <a:p>
            <a:r>
              <a:rPr lang="en-US" dirty="0"/>
              <a:t>5. Impact on professional and paraprofessional health care providers (e.g. nurses, nursing assistants)</a:t>
            </a:r>
          </a:p>
        </p:txBody>
      </p:sp>
      <p:sp>
        <p:nvSpPr>
          <p:cNvPr id="3" name="Content Placeholder 2">
            <a:extLst>
              <a:ext uri="{FF2B5EF4-FFF2-40B4-BE49-F238E27FC236}">
                <a16:creationId xmlns:a16="http://schemas.microsoft.com/office/drawing/2014/main" id="{11407BBD-DBB6-7741-88E8-0BBE16A70324}"/>
              </a:ext>
            </a:extLst>
          </p:cNvPr>
          <p:cNvSpPr>
            <a:spLocks noGrp="1"/>
          </p:cNvSpPr>
          <p:nvPr>
            <p:ph idx="1"/>
          </p:nvPr>
        </p:nvSpPr>
        <p:spPr>
          <a:xfrm>
            <a:off x="4261391" y="1509712"/>
            <a:ext cx="4371831" cy="2116931"/>
          </a:xfrm>
        </p:spPr>
        <p:txBody>
          <a:bodyPr/>
          <a:lstStyle/>
          <a:p>
            <a:pPr marL="457200" indent="-457200">
              <a:buFont typeface="+mj-lt"/>
              <a:buAutoNum type="alphaLcParenR"/>
            </a:pPr>
            <a:r>
              <a:rPr lang="en-US" dirty="0"/>
              <a:t>Health care provider experiences and reactions</a:t>
            </a:r>
          </a:p>
          <a:p>
            <a:pPr marL="457200" indent="-457200">
              <a:buFont typeface="+mj-lt"/>
              <a:buAutoNum type="alphaLcParenR"/>
            </a:pPr>
            <a:r>
              <a:rPr lang="en-US" dirty="0"/>
              <a:t>Health care provider outcomes (e.g., staff absenteeism, turnover)</a:t>
            </a:r>
          </a:p>
          <a:p>
            <a:pPr marL="457200" indent="-457200">
              <a:buFont typeface="+mj-lt"/>
              <a:buAutoNum type="alphaLcParenR"/>
            </a:pPr>
            <a:endParaRPr lang="en-US" dirty="0"/>
          </a:p>
        </p:txBody>
      </p:sp>
    </p:spTree>
    <p:extLst>
      <p:ext uri="{BB962C8B-B14F-4D97-AF65-F5344CB8AC3E}">
        <p14:creationId xmlns:p14="http://schemas.microsoft.com/office/powerpoint/2010/main" val="1178621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AB007-DD13-2049-BDF0-A9F4BA7ECE3B}"/>
              </a:ext>
            </a:extLst>
          </p:cNvPr>
          <p:cNvSpPr>
            <a:spLocks noGrp="1"/>
          </p:cNvSpPr>
          <p:nvPr>
            <p:ph type="title"/>
          </p:nvPr>
        </p:nvSpPr>
        <p:spPr>
          <a:xfrm>
            <a:off x="586979" y="1465659"/>
            <a:ext cx="2949178" cy="1200150"/>
          </a:xfrm>
        </p:spPr>
        <p:txBody>
          <a:bodyPr/>
          <a:lstStyle/>
          <a:p>
            <a:r>
              <a:rPr lang="en-US" dirty="0"/>
              <a:t>6. Economic security and older workers</a:t>
            </a:r>
          </a:p>
        </p:txBody>
      </p:sp>
      <p:sp>
        <p:nvSpPr>
          <p:cNvPr id="3" name="Content Placeholder 2">
            <a:extLst>
              <a:ext uri="{FF2B5EF4-FFF2-40B4-BE49-F238E27FC236}">
                <a16:creationId xmlns:a16="http://schemas.microsoft.com/office/drawing/2014/main" id="{11407BBD-DBB6-7741-88E8-0BBE16A70324}"/>
              </a:ext>
            </a:extLst>
          </p:cNvPr>
          <p:cNvSpPr>
            <a:spLocks noGrp="1"/>
          </p:cNvSpPr>
          <p:nvPr>
            <p:ph idx="1"/>
          </p:nvPr>
        </p:nvSpPr>
        <p:spPr>
          <a:xfrm>
            <a:off x="4259009" y="1465659"/>
            <a:ext cx="4371831" cy="2212181"/>
          </a:xfrm>
        </p:spPr>
        <p:txBody>
          <a:bodyPr/>
          <a:lstStyle/>
          <a:p>
            <a:pPr marL="457200" indent="-457200">
              <a:buFont typeface="+mj-lt"/>
              <a:buAutoNum type="alphaLcParenR"/>
            </a:pPr>
            <a:r>
              <a:rPr lang="en-US" dirty="0"/>
              <a:t>Consequences of job loss on health, well-being, and health coverage</a:t>
            </a:r>
          </a:p>
          <a:p>
            <a:pPr marL="457200" indent="-457200">
              <a:buFont typeface="+mj-lt"/>
              <a:buAutoNum type="alphaLcParenR"/>
            </a:pPr>
            <a:r>
              <a:rPr lang="en-US" dirty="0"/>
              <a:t>Decision-making related to work and financial well-being</a:t>
            </a:r>
          </a:p>
          <a:p>
            <a:pPr marL="457200" indent="-457200">
              <a:buFont typeface="+mj-lt"/>
              <a:buAutoNum type="alphaLcParenR"/>
            </a:pPr>
            <a:endParaRPr lang="en-US" dirty="0"/>
          </a:p>
        </p:txBody>
      </p:sp>
    </p:spTree>
    <p:extLst>
      <p:ext uri="{BB962C8B-B14F-4D97-AF65-F5344CB8AC3E}">
        <p14:creationId xmlns:p14="http://schemas.microsoft.com/office/powerpoint/2010/main" val="156466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AB007-DD13-2049-BDF0-A9F4BA7ECE3B}"/>
              </a:ext>
            </a:extLst>
          </p:cNvPr>
          <p:cNvSpPr>
            <a:spLocks noGrp="1"/>
          </p:cNvSpPr>
          <p:nvPr>
            <p:ph type="title"/>
          </p:nvPr>
        </p:nvSpPr>
        <p:spPr>
          <a:xfrm>
            <a:off x="423862" y="759619"/>
            <a:ext cx="2949178" cy="1924050"/>
          </a:xfrm>
        </p:spPr>
        <p:txBody>
          <a:bodyPr>
            <a:normAutofit fontScale="90000"/>
          </a:bodyPr>
          <a:lstStyle/>
          <a:p>
            <a:r>
              <a:rPr lang="en-US" dirty="0"/>
              <a:t>7. Considerations for different populations (e.g. access, needs, economic impact, models of care</a:t>
            </a:r>
          </a:p>
        </p:txBody>
      </p:sp>
      <p:sp>
        <p:nvSpPr>
          <p:cNvPr id="3" name="Content Placeholder 2">
            <a:extLst>
              <a:ext uri="{FF2B5EF4-FFF2-40B4-BE49-F238E27FC236}">
                <a16:creationId xmlns:a16="http://schemas.microsoft.com/office/drawing/2014/main" id="{11407BBD-DBB6-7741-88E8-0BBE16A70324}"/>
              </a:ext>
            </a:extLst>
          </p:cNvPr>
          <p:cNvSpPr>
            <a:spLocks noGrp="1"/>
          </p:cNvSpPr>
          <p:nvPr>
            <p:ph idx="1"/>
          </p:nvPr>
        </p:nvSpPr>
        <p:spPr>
          <a:xfrm>
            <a:off x="4144709" y="759619"/>
            <a:ext cx="4575429" cy="3624262"/>
          </a:xfrm>
        </p:spPr>
        <p:txBody>
          <a:bodyPr>
            <a:normAutofit fontScale="92500"/>
          </a:bodyPr>
          <a:lstStyle/>
          <a:p>
            <a:pPr marL="457200" indent="-457200">
              <a:buFont typeface="+mj-lt"/>
              <a:buAutoNum type="alphaLcParenR"/>
            </a:pPr>
            <a:r>
              <a:rPr lang="en-US" dirty="0"/>
              <a:t>Setting based (e.g., long-term care, community organizations, prisons, persons living alone)</a:t>
            </a:r>
          </a:p>
          <a:p>
            <a:pPr marL="457200" indent="-457200">
              <a:buFont typeface="+mj-lt"/>
              <a:buAutoNum type="alphaLcParenR"/>
            </a:pPr>
            <a:r>
              <a:rPr lang="en-US" dirty="0"/>
              <a:t>Persons with dementia</a:t>
            </a:r>
          </a:p>
          <a:p>
            <a:pPr marL="457200" indent="-457200">
              <a:buFont typeface="+mj-lt"/>
              <a:buAutoNum type="alphaLcParenR"/>
            </a:pPr>
            <a:r>
              <a:rPr lang="en-US" dirty="0"/>
              <a:t>Veterans</a:t>
            </a:r>
          </a:p>
          <a:p>
            <a:pPr marL="457200" indent="-457200">
              <a:buFont typeface="+mj-lt"/>
              <a:buAutoNum type="alphaLcParenR"/>
            </a:pPr>
            <a:r>
              <a:rPr lang="en-US" dirty="0"/>
              <a:t>Different races, ethnicities, socioeconomic backgrounds</a:t>
            </a:r>
          </a:p>
          <a:p>
            <a:pPr marL="457200" indent="-457200">
              <a:buFont typeface="+mj-lt"/>
              <a:buAutoNum type="alphaLcParenR"/>
            </a:pPr>
            <a:r>
              <a:rPr lang="en-US" dirty="0"/>
              <a:t>HIV, immunocompromised</a:t>
            </a:r>
          </a:p>
          <a:p>
            <a:pPr marL="457200" indent="-457200">
              <a:buFont typeface="+mj-lt"/>
              <a:buAutoNum type="alphaLcParenR"/>
            </a:pPr>
            <a:r>
              <a:rPr lang="en-US" dirty="0"/>
              <a:t>Disparities at the intersection of age, gender, and race</a:t>
            </a:r>
          </a:p>
          <a:p>
            <a:pPr marL="457200" indent="-457200">
              <a:buFont typeface="+mj-lt"/>
              <a:buAutoNum type="alphaLcParenR"/>
            </a:pPr>
            <a:endParaRPr lang="en-US" dirty="0"/>
          </a:p>
        </p:txBody>
      </p:sp>
    </p:spTree>
    <p:extLst>
      <p:ext uri="{BB962C8B-B14F-4D97-AF65-F5344CB8AC3E}">
        <p14:creationId xmlns:p14="http://schemas.microsoft.com/office/powerpoint/2010/main" val="392330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AB007-DD13-2049-BDF0-A9F4BA7ECE3B}"/>
              </a:ext>
            </a:extLst>
          </p:cNvPr>
          <p:cNvSpPr>
            <a:spLocks noGrp="1"/>
          </p:cNvSpPr>
          <p:nvPr>
            <p:ph type="title"/>
          </p:nvPr>
        </p:nvSpPr>
        <p:spPr>
          <a:xfrm>
            <a:off x="448866" y="744140"/>
            <a:ext cx="2949178" cy="1200150"/>
          </a:xfrm>
        </p:spPr>
        <p:txBody>
          <a:bodyPr/>
          <a:lstStyle/>
          <a:p>
            <a:r>
              <a:rPr lang="en-US" dirty="0"/>
              <a:t>8. Care for COVID-19 positive older adults</a:t>
            </a:r>
          </a:p>
        </p:txBody>
      </p:sp>
      <p:sp>
        <p:nvSpPr>
          <p:cNvPr id="3" name="Content Placeholder 2">
            <a:extLst>
              <a:ext uri="{FF2B5EF4-FFF2-40B4-BE49-F238E27FC236}">
                <a16:creationId xmlns:a16="http://schemas.microsoft.com/office/drawing/2014/main" id="{11407BBD-DBB6-7741-88E8-0BBE16A70324}"/>
              </a:ext>
            </a:extLst>
          </p:cNvPr>
          <p:cNvSpPr>
            <a:spLocks noGrp="1"/>
          </p:cNvSpPr>
          <p:nvPr>
            <p:ph idx="1"/>
          </p:nvPr>
        </p:nvSpPr>
        <p:spPr>
          <a:xfrm>
            <a:off x="4144709" y="744140"/>
            <a:ext cx="4371831" cy="3655219"/>
          </a:xfrm>
        </p:spPr>
        <p:txBody>
          <a:bodyPr>
            <a:normAutofit lnSpcReduction="10000"/>
          </a:bodyPr>
          <a:lstStyle/>
          <a:p>
            <a:pPr marL="457200" indent="-457200">
              <a:buFont typeface="+mj-lt"/>
              <a:buAutoNum type="alphaLcParenR"/>
            </a:pPr>
            <a:r>
              <a:rPr lang="en-US" dirty="0"/>
              <a:t>Of hospitalized long-term care residents and others (description and survival rates)</a:t>
            </a:r>
          </a:p>
          <a:p>
            <a:pPr marL="457200" indent="-457200">
              <a:buFont typeface="+mj-lt"/>
              <a:buAutoNum type="alphaLcParenR"/>
            </a:pPr>
            <a:r>
              <a:rPr lang="en-US" dirty="0"/>
              <a:t>Of non-hospitalized older adults (description and survival rates)</a:t>
            </a:r>
          </a:p>
          <a:p>
            <a:pPr marL="457200" indent="-457200">
              <a:buFont typeface="+mj-lt"/>
              <a:buAutoNum type="alphaLcParenR"/>
            </a:pPr>
            <a:r>
              <a:rPr lang="en-US" dirty="0"/>
              <a:t>Of those with chronic and co-morbid conditions (e.g. dialysis, receiving chemotherapy)</a:t>
            </a:r>
          </a:p>
          <a:p>
            <a:pPr marL="457200" indent="-457200">
              <a:buFont typeface="+mj-lt"/>
              <a:buAutoNum type="alphaLcParenR"/>
            </a:pPr>
            <a:endParaRPr lang="en-US" dirty="0"/>
          </a:p>
        </p:txBody>
      </p:sp>
    </p:spTree>
    <p:extLst>
      <p:ext uri="{BB962C8B-B14F-4D97-AF65-F5344CB8AC3E}">
        <p14:creationId xmlns:p14="http://schemas.microsoft.com/office/powerpoint/2010/main" val="1356032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AB007-DD13-2049-BDF0-A9F4BA7ECE3B}"/>
              </a:ext>
            </a:extLst>
          </p:cNvPr>
          <p:cNvSpPr>
            <a:spLocks noGrp="1"/>
          </p:cNvSpPr>
          <p:nvPr>
            <p:ph type="title"/>
          </p:nvPr>
        </p:nvSpPr>
        <p:spPr>
          <a:xfrm>
            <a:off x="525066" y="740569"/>
            <a:ext cx="2949178" cy="2000250"/>
          </a:xfrm>
        </p:spPr>
        <p:txBody>
          <a:bodyPr>
            <a:normAutofit fontScale="90000"/>
          </a:bodyPr>
          <a:lstStyle/>
          <a:p>
            <a:r>
              <a:rPr lang="en-US" dirty="0"/>
              <a:t>9. Pharmacologic treatments (e.g., anti-</a:t>
            </a:r>
            <a:r>
              <a:rPr lang="en-US" dirty="0" err="1"/>
              <a:t>virals</a:t>
            </a:r>
            <a:r>
              <a:rPr lang="en-US" dirty="0"/>
              <a:t>, modulation of inflammatory response)</a:t>
            </a:r>
          </a:p>
        </p:txBody>
      </p:sp>
      <p:sp>
        <p:nvSpPr>
          <p:cNvPr id="3" name="Content Placeholder 2">
            <a:extLst>
              <a:ext uri="{FF2B5EF4-FFF2-40B4-BE49-F238E27FC236}">
                <a16:creationId xmlns:a16="http://schemas.microsoft.com/office/drawing/2014/main" id="{11407BBD-DBB6-7741-88E8-0BBE16A70324}"/>
              </a:ext>
            </a:extLst>
          </p:cNvPr>
          <p:cNvSpPr>
            <a:spLocks noGrp="1"/>
          </p:cNvSpPr>
          <p:nvPr>
            <p:ph idx="1"/>
          </p:nvPr>
        </p:nvSpPr>
        <p:spPr/>
        <p:txBody>
          <a:bodyPr>
            <a:normAutofit lnSpcReduction="10000"/>
          </a:bodyPr>
          <a:lstStyle/>
          <a:p>
            <a:pPr marL="457200" indent="-457200">
              <a:buFont typeface="+mj-lt"/>
              <a:buAutoNum type="alphaLcParenR"/>
            </a:pPr>
            <a:r>
              <a:rPr lang="en-US" dirty="0"/>
              <a:t>Vaccine development and effectiveness compared to younger adults</a:t>
            </a:r>
          </a:p>
          <a:p>
            <a:pPr marL="457200" indent="-457200">
              <a:buFont typeface="+mj-lt"/>
              <a:buAutoNum type="alphaLcParenR"/>
            </a:pPr>
            <a:r>
              <a:rPr lang="en-US" dirty="0"/>
              <a:t>Interventions to rejuvenate immune function</a:t>
            </a:r>
          </a:p>
          <a:p>
            <a:pPr marL="457200" indent="-457200">
              <a:buFont typeface="+mj-lt"/>
              <a:buAutoNum type="alphaLcParenR"/>
            </a:pPr>
            <a:r>
              <a:rPr lang="en-US" dirty="0"/>
              <a:t>Relationship of age to viral replication, response to infection</a:t>
            </a:r>
          </a:p>
          <a:p>
            <a:pPr marL="457200" indent="-457200">
              <a:buFont typeface="+mj-lt"/>
              <a:buAutoNum type="alphaLcParenR"/>
            </a:pPr>
            <a:r>
              <a:rPr lang="en-US" dirty="0"/>
              <a:t>Improving vaccine responsiveness to novel antigens in older adults</a:t>
            </a:r>
          </a:p>
          <a:p>
            <a:pPr marL="457200" indent="-457200">
              <a:buFont typeface="+mj-lt"/>
              <a:buAutoNum type="alphaLcParenR"/>
            </a:pPr>
            <a:endParaRPr lang="en-US" dirty="0"/>
          </a:p>
        </p:txBody>
      </p:sp>
    </p:spTree>
    <p:extLst>
      <p:ext uri="{BB962C8B-B14F-4D97-AF65-F5344CB8AC3E}">
        <p14:creationId xmlns:p14="http://schemas.microsoft.com/office/powerpoint/2010/main" val="3715129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AB007-DD13-2049-BDF0-A9F4BA7ECE3B}"/>
              </a:ext>
            </a:extLst>
          </p:cNvPr>
          <p:cNvSpPr>
            <a:spLocks noGrp="1"/>
          </p:cNvSpPr>
          <p:nvPr>
            <p:ph type="title"/>
          </p:nvPr>
        </p:nvSpPr>
        <p:spPr>
          <a:xfrm>
            <a:off x="629841" y="1072753"/>
            <a:ext cx="2949178" cy="533400"/>
          </a:xfrm>
        </p:spPr>
        <p:txBody>
          <a:bodyPr/>
          <a:lstStyle/>
          <a:p>
            <a:r>
              <a:rPr lang="en-US" dirty="0"/>
              <a:t>10. Attitudes</a:t>
            </a:r>
          </a:p>
        </p:txBody>
      </p:sp>
      <p:sp>
        <p:nvSpPr>
          <p:cNvPr id="3" name="Content Placeholder 2">
            <a:extLst>
              <a:ext uri="{FF2B5EF4-FFF2-40B4-BE49-F238E27FC236}">
                <a16:creationId xmlns:a16="http://schemas.microsoft.com/office/drawing/2014/main" id="{11407BBD-DBB6-7741-88E8-0BBE16A70324}"/>
              </a:ext>
            </a:extLst>
          </p:cNvPr>
          <p:cNvSpPr>
            <a:spLocks noGrp="1"/>
          </p:cNvSpPr>
          <p:nvPr>
            <p:ph idx="1"/>
          </p:nvPr>
        </p:nvSpPr>
        <p:spPr>
          <a:xfrm>
            <a:off x="4330446" y="1072753"/>
            <a:ext cx="4371831" cy="2997994"/>
          </a:xfrm>
        </p:spPr>
        <p:txBody>
          <a:bodyPr/>
          <a:lstStyle/>
          <a:p>
            <a:pPr marL="457200" indent="-457200">
              <a:buFont typeface="+mj-lt"/>
              <a:buAutoNum type="alphaLcParenR"/>
            </a:pPr>
            <a:r>
              <a:rPr lang="en-US" dirty="0"/>
              <a:t>Perceptions of older adults themselves, including source of influence (e.g., wearing a mask and media)</a:t>
            </a:r>
          </a:p>
          <a:p>
            <a:pPr marL="457200" indent="-457200">
              <a:buFont typeface="+mj-lt"/>
              <a:buAutoNum type="alphaLcParenR"/>
            </a:pPr>
            <a:r>
              <a:rPr lang="en-US" dirty="0"/>
              <a:t>Societal ageism</a:t>
            </a:r>
          </a:p>
          <a:p>
            <a:pPr marL="457200" indent="-457200">
              <a:buFont typeface="+mj-lt"/>
              <a:buAutoNum type="alphaLcParenR"/>
            </a:pPr>
            <a:r>
              <a:rPr lang="en-US" dirty="0"/>
              <a:t>Societal stigma (e.g., to Asians)</a:t>
            </a:r>
          </a:p>
          <a:p>
            <a:pPr marL="457200" indent="-457200">
              <a:buFont typeface="+mj-lt"/>
              <a:buAutoNum type="alphaLcParenR"/>
            </a:pPr>
            <a:endParaRPr lang="en-US" dirty="0"/>
          </a:p>
        </p:txBody>
      </p:sp>
    </p:spTree>
    <p:extLst>
      <p:ext uri="{BB962C8B-B14F-4D97-AF65-F5344CB8AC3E}">
        <p14:creationId xmlns:p14="http://schemas.microsoft.com/office/powerpoint/2010/main" val="1594451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AB007-DD13-2049-BDF0-A9F4BA7ECE3B}"/>
              </a:ext>
            </a:extLst>
          </p:cNvPr>
          <p:cNvSpPr>
            <a:spLocks noGrp="1"/>
          </p:cNvSpPr>
          <p:nvPr>
            <p:ph type="title"/>
          </p:nvPr>
        </p:nvSpPr>
        <p:spPr>
          <a:xfrm>
            <a:off x="489347" y="963215"/>
            <a:ext cx="2949178" cy="771525"/>
          </a:xfrm>
        </p:spPr>
        <p:txBody>
          <a:bodyPr/>
          <a:lstStyle/>
          <a:p>
            <a:r>
              <a:rPr lang="en-US" dirty="0"/>
              <a:t>11. Policies related to COVID-19</a:t>
            </a:r>
          </a:p>
        </p:txBody>
      </p:sp>
      <p:sp>
        <p:nvSpPr>
          <p:cNvPr id="3" name="Content Placeholder 2">
            <a:extLst>
              <a:ext uri="{FF2B5EF4-FFF2-40B4-BE49-F238E27FC236}">
                <a16:creationId xmlns:a16="http://schemas.microsoft.com/office/drawing/2014/main" id="{11407BBD-DBB6-7741-88E8-0BBE16A70324}"/>
              </a:ext>
            </a:extLst>
          </p:cNvPr>
          <p:cNvSpPr>
            <a:spLocks noGrp="1"/>
          </p:cNvSpPr>
          <p:nvPr>
            <p:ph idx="1"/>
          </p:nvPr>
        </p:nvSpPr>
        <p:spPr>
          <a:xfrm>
            <a:off x="4282822" y="963215"/>
            <a:ext cx="4371831" cy="3217069"/>
          </a:xfrm>
        </p:spPr>
        <p:txBody>
          <a:bodyPr/>
          <a:lstStyle/>
          <a:p>
            <a:pPr marL="457200" indent="-457200">
              <a:buFont typeface="+mj-lt"/>
              <a:buAutoNum type="alphaLcParenR"/>
            </a:pPr>
            <a:r>
              <a:rPr lang="en-US" dirty="0"/>
              <a:t>Intersection of policies with age, health, SES, and race </a:t>
            </a:r>
          </a:p>
          <a:p>
            <a:pPr marL="457200" indent="-457200">
              <a:buFont typeface="+mj-lt"/>
              <a:buAutoNum type="alphaLcParenR"/>
            </a:pPr>
            <a:r>
              <a:rPr lang="en-US" dirty="0"/>
              <a:t>Responsiveness by government</a:t>
            </a:r>
          </a:p>
          <a:p>
            <a:pPr marL="457200" indent="-457200">
              <a:buFont typeface="+mj-lt"/>
              <a:buAutoNum type="alphaLcParenR"/>
            </a:pPr>
            <a:r>
              <a:rPr lang="en-US" dirty="0"/>
              <a:t>Preparedness for co-occurring disasters (e.g., hurricane) </a:t>
            </a:r>
          </a:p>
          <a:p>
            <a:pPr marL="457200" indent="-457200">
              <a:buFont typeface="+mj-lt"/>
              <a:buAutoNum type="alphaLcParenR"/>
            </a:pPr>
            <a:r>
              <a:rPr lang="en-US" dirty="0"/>
              <a:t>International comparisons</a:t>
            </a:r>
          </a:p>
          <a:p>
            <a:pPr marL="457200" indent="-457200">
              <a:buFont typeface="+mj-lt"/>
              <a:buAutoNum type="alphaLcParenR"/>
            </a:pPr>
            <a:endParaRPr lang="en-US" dirty="0"/>
          </a:p>
        </p:txBody>
      </p:sp>
    </p:spTree>
    <p:extLst>
      <p:ext uri="{BB962C8B-B14F-4D97-AF65-F5344CB8AC3E}">
        <p14:creationId xmlns:p14="http://schemas.microsoft.com/office/powerpoint/2010/main" val="3771624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DE17379-C3CC-4F33-8F07-0DA67CF0CAA6}"/>
              </a:ext>
            </a:extLst>
          </p:cNvPr>
          <p:cNvPicPr>
            <a:picLocks noChangeAspect="1"/>
          </p:cNvPicPr>
          <p:nvPr/>
        </p:nvPicPr>
        <p:blipFill rotWithShape="1">
          <a:blip r:embed="rId2"/>
          <a:srcRect l="8432" t="13261" r="22602" b="6774"/>
          <a:stretch/>
        </p:blipFill>
        <p:spPr>
          <a:xfrm>
            <a:off x="1419804" y="145896"/>
            <a:ext cx="6304391" cy="4879239"/>
          </a:xfrm>
          <a:prstGeom prst="rect">
            <a:avLst/>
          </a:prstGeom>
        </p:spPr>
      </p:pic>
    </p:spTree>
    <p:extLst>
      <p:ext uri="{BB962C8B-B14F-4D97-AF65-F5344CB8AC3E}">
        <p14:creationId xmlns:p14="http://schemas.microsoft.com/office/powerpoint/2010/main" val="2846841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AB007-DD13-2049-BDF0-A9F4BA7ECE3B}"/>
              </a:ext>
            </a:extLst>
          </p:cNvPr>
          <p:cNvSpPr>
            <a:spLocks noGrp="1"/>
          </p:cNvSpPr>
          <p:nvPr>
            <p:ph type="title"/>
          </p:nvPr>
        </p:nvSpPr>
        <p:spPr>
          <a:xfrm>
            <a:off x="508398" y="1048940"/>
            <a:ext cx="2949178" cy="752475"/>
          </a:xfrm>
        </p:spPr>
        <p:txBody>
          <a:bodyPr/>
          <a:lstStyle/>
          <a:p>
            <a:r>
              <a:rPr lang="en-US" dirty="0"/>
              <a:t>12. Research methods</a:t>
            </a:r>
          </a:p>
        </p:txBody>
      </p:sp>
      <p:sp>
        <p:nvSpPr>
          <p:cNvPr id="3" name="Content Placeholder 2">
            <a:extLst>
              <a:ext uri="{FF2B5EF4-FFF2-40B4-BE49-F238E27FC236}">
                <a16:creationId xmlns:a16="http://schemas.microsoft.com/office/drawing/2014/main" id="{11407BBD-DBB6-7741-88E8-0BBE16A70324}"/>
              </a:ext>
            </a:extLst>
          </p:cNvPr>
          <p:cNvSpPr>
            <a:spLocks noGrp="1"/>
          </p:cNvSpPr>
          <p:nvPr>
            <p:ph idx="1"/>
          </p:nvPr>
        </p:nvSpPr>
        <p:spPr>
          <a:xfrm>
            <a:off x="4263771" y="1048940"/>
            <a:ext cx="4371831" cy="3045619"/>
          </a:xfrm>
        </p:spPr>
        <p:txBody>
          <a:bodyPr/>
          <a:lstStyle/>
          <a:p>
            <a:pPr marL="457200" indent="-457200">
              <a:buFont typeface="+mj-lt"/>
              <a:buAutoNum type="alphaLcParenR"/>
            </a:pPr>
            <a:r>
              <a:rPr lang="en-US" dirty="0"/>
              <a:t>Innovative approaches to recruitment </a:t>
            </a:r>
          </a:p>
          <a:p>
            <a:pPr marL="457200" indent="-457200">
              <a:buFont typeface="+mj-lt"/>
              <a:buAutoNum type="alphaLcParenR"/>
            </a:pPr>
            <a:r>
              <a:rPr lang="en-US" dirty="0"/>
              <a:t>Sustaining research in the post-COVID-19 era </a:t>
            </a:r>
          </a:p>
          <a:p>
            <a:pPr marL="457200" indent="-457200">
              <a:buFont typeface="+mj-lt"/>
              <a:buAutoNum type="alphaLcParenR"/>
            </a:pPr>
            <a:r>
              <a:rPr lang="en-US" dirty="0"/>
              <a:t>Harmonizing existing data to facilitate larger scope analyses, including of risk factors and outcomes </a:t>
            </a:r>
          </a:p>
          <a:p>
            <a:pPr marL="457200" indent="-457200">
              <a:buFont typeface="+mj-lt"/>
              <a:buAutoNum type="alphaLcParenR"/>
            </a:pPr>
            <a:endParaRPr lang="en-US" dirty="0"/>
          </a:p>
        </p:txBody>
      </p:sp>
    </p:spTree>
    <p:extLst>
      <p:ext uri="{BB962C8B-B14F-4D97-AF65-F5344CB8AC3E}">
        <p14:creationId xmlns:p14="http://schemas.microsoft.com/office/powerpoint/2010/main" val="611854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6D8C-F246-7943-AC9F-D2F028CF5311}"/>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F4C7F018-C87B-464B-83D3-7D6A15C3A18A}"/>
              </a:ext>
            </a:extLst>
          </p:cNvPr>
          <p:cNvSpPr>
            <a:spLocks noGrp="1"/>
          </p:cNvSpPr>
          <p:nvPr>
            <p:ph idx="1"/>
          </p:nvPr>
        </p:nvSpPr>
        <p:spPr/>
        <p:txBody>
          <a:bodyPr>
            <a:normAutofit/>
          </a:bodyPr>
          <a:lstStyle/>
          <a:p>
            <a:r>
              <a:rPr lang="en-US" dirty="0"/>
              <a:t>Kaiser Family Foundation (2021, January 28). </a:t>
            </a:r>
            <a:r>
              <a:rPr lang="en-US" i="1" dirty="0"/>
              <a:t>State COVID-19 Data and Policy Actions</a:t>
            </a:r>
            <a:r>
              <a:rPr lang="en-US" dirty="0"/>
              <a:t>. </a:t>
            </a:r>
            <a:r>
              <a:rPr lang="en-US" dirty="0">
                <a:hlinkClick r:id="rId2"/>
              </a:rPr>
              <a:t>https://www.kff.org/coronavirus-covid-19/issue-brief/state-covid-19-data-and-policy-actions/#longtermcare</a:t>
            </a:r>
            <a:endParaRPr lang="en-US" dirty="0"/>
          </a:p>
          <a:p>
            <a:r>
              <a:rPr lang="en-US" dirty="0"/>
              <a:t>Florida Department of Health (2021, January 28). </a:t>
            </a:r>
            <a:r>
              <a:rPr lang="en-US" i="1" dirty="0"/>
              <a:t>Current Situation in Florida.</a:t>
            </a:r>
            <a:r>
              <a:rPr lang="en-US" dirty="0"/>
              <a:t> </a:t>
            </a:r>
            <a:r>
              <a:rPr lang="en-US" dirty="0">
                <a:hlinkClick r:id="rId3"/>
              </a:rPr>
              <a:t>https://floridahealthcovid19.gov/#latest-stats</a:t>
            </a:r>
            <a:endParaRPr lang="en-US" dirty="0"/>
          </a:p>
          <a:p>
            <a:r>
              <a:rPr lang="en-US" dirty="0"/>
              <a:t>Resnick, B., &amp; Zimmerman, S. (2021). COVID-19 Recommendations for Research from The Gerontological Society of America COVID-19 Task Force. </a:t>
            </a:r>
            <a:r>
              <a:rPr lang="en-US" i="1" dirty="0"/>
              <a:t>The Gerontologist</a:t>
            </a:r>
            <a:r>
              <a:rPr lang="en-US" dirty="0"/>
              <a:t>.</a:t>
            </a:r>
          </a:p>
        </p:txBody>
      </p:sp>
    </p:spTree>
    <p:extLst>
      <p:ext uri="{BB962C8B-B14F-4D97-AF65-F5344CB8AC3E}">
        <p14:creationId xmlns:p14="http://schemas.microsoft.com/office/powerpoint/2010/main" val="1215670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674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55607-1E90-074F-AA80-601FD6A384D1}"/>
              </a:ext>
            </a:extLst>
          </p:cNvPr>
          <p:cNvSpPr>
            <a:spLocks noGrp="1"/>
          </p:cNvSpPr>
          <p:nvPr>
            <p:ph type="title"/>
          </p:nvPr>
        </p:nvSpPr>
        <p:spPr>
          <a:xfrm>
            <a:off x="464163" y="1570424"/>
            <a:ext cx="8215673" cy="2014136"/>
          </a:xfrm>
        </p:spPr>
        <p:txBody>
          <a:bodyPr>
            <a:normAutofit/>
          </a:bodyPr>
          <a:lstStyle/>
          <a:p>
            <a:r>
              <a:rPr lang="en-US" dirty="0"/>
              <a:t>Florida Department of Health</a:t>
            </a:r>
            <a:br>
              <a:rPr lang="en-US" dirty="0"/>
            </a:br>
            <a:r>
              <a:rPr lang="en-US" dirty="0"/>
              <a:t/>
            </a:r>
            <a:br>
              <a:rPr lang="en-US" dirty="0"/>
            </a:br>
            <a:r>
              <a:rPr lang="en-US" sz="1800" dirty="0">
                <a:solidFill>
                  <a:schemeClr val="accent6"/>
                </a:solidFill>
                <a:hlinkClick r:id="rId2">
                  <a:extLst>
                    <a:ext uri="{A12FA001-AC4F-418D-AE19-62706E023703}">
                      <ahyp:hlinkClr xmlns:ahyp="http://schemas.microsoft.com/office/drawing/2018/hyperlinkcolor" xmlns="" val="tx"/>
                    </a:ext>
                  </a:extLst>
                </a:hlinkClick>
              </a:rPr>
              <a:t>1. Florida Department of Health Website</a:t>
            </a:r>
            <a:r>
              <a:rPr lang="en-US" sz="1800" dirty="0">
                <a:solidFill>
                  <a:schemeClr val="accent6"/>
                </a:solidFill>
              </a:rPr>
              <a:t/>
            </a:r>
            <a:br>
              <a:rPr lang="en-US" sz="1800" dirty="0">
                <a:solidFill>
                  <a:schemeClr val="accent6"/>
                </a:solidFill>
              </a:rPr>
            </a:br>
            <a:r>
              <a:rPr lang="en-US" sz="1800" dirty="0">
                <a:solidFill>
                  <a:schemeClr val="accent6"/>
                </a:solidFill>
              </a:rPr>
              <a:t/>
            </a:r>
            <a:br>
              <a:rPr lang="en-US" sz="1800" dirty="0">
                <a:solidFill>
                  <a:schemeClr val="accent6"/>
                </a:solidFill>
              </a:rPr>
            </a:br>
            <a:r>
              <a:rPr lang="en-US" sz="1800" dirty="0">
                <a:solidFill>
                  <a:schemeClr val="accent6"/>
                </a:solidFill>
                <a:hlinkClick r:id="rId3">
                  <a:extLst>
                    <a:ext uri="{A12FA001-AC4F-418D-AE19-62706E023703}">
                      <ahyp:hlinkClr xmlns:ahyp="http://schemas.microsoft.com/office/drawing/2018/hyperlinkcolor" xmlns="" val="tx"/>
                    </a:ext>
                  </a:extLst>
                </a:hlinkClick>
              </a:rPr>
              <a:t>2. Dashboard</a:t>
            </a:r>
            <a:endParaRPr lang="en-US" sz="1800" dirty="0">
              <a:solidFill>
                <a:schemeClr val="accent6"/>
              </a:solidFill>
            </a:endParaRPr>
          </a:p>
        </p:txBody>
      </p:sp>
    </p:spTree>
    <p:extLst>
      <p:ext uri="{BB962C8B-B14F-4D97-AF65-F5344CB8AC3E}">
        <p14:creationId xmlns:p14="http://schemas.microsoft.com/office/powerpoint/2010/main" val="1805354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611BF8-DC6C-4DAF-A82C-01AA7A882A78}"/>
              </a:ext>
            </a:extLst>
          </p:cNvPr>
          <p:cNvPicPr>
            <a:picLocks noChangeAspect="1"/>
          </p:cNvPicPr>
          <p:nvPr/>
        </p:nvPicPr>
        <p:blipFill rotWithShape="1">
          <a:blip r:embed="rId2"/>
          <a:srcRect l="9264" t="13773" r="23495" b="7510"/>
          <a:stretch/>
        </p:blipFill>
        <p:spPr>
          <a:xfrm>
            <a:off x="1479372" y="164996"/>
            <a:ext cx="6185255" cy="4833256"/>
          </a:xfrm>
          <a:prstGeom prst="rect">
            <a:avLst/>
          </a:prstGeom>
        </p:spPr>
      </p:pic>
    </p:spTree>
    <p:extLst>
      <p:ext uri="{BB962C8B-B14F-4D97-AF65-F5344CB8AC3E}">
        <p14:creationId xmlns:p14="http://schemas.microsoft.com/office/powerpoint/2010/main" val="1845774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843A5B-0C86-495D-ABDC-503875EA99A9}"/>
              </a:ext>
            </a:extLst>
          </p:cNvPr>
          <p:cNvPicPr>
            <a:picLocks noChangeAspect="1"/>
          </p:cNvPicPr>
          <p:nvPr/>
        </p:nvPicPr>
        <p:blipFill rotWithShape="1">
          <a:blip r:embed="rId3"/>
          <a:srcRect l="1078" t="-1" r="-22" b="-1"/>
          <a:stretch/>
        </p:blipFill>
        <p:spPr>
          <a:xfrm>
            <a:off x="31298" y="449240"/>
            <a:ext cx="9081404" cy="4245020"/>
          </a:xfrm>
          <a:prstGeom prst="rect">
            <a:avLst/>
          </a:prstGeom>
        </p:spPr>
      </p:pic>
    </p:spTree>
    <p:extLst>
      <p:ext uri="{BB962C8B-B14F-4D97-AF65-F5344CB8AC3E}">
        <p14:creationId xmlns:p14="http://schemas.microsoft.com/office/powerpoint/2010/main" val="3889556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33E26C-EA18-4D7B-8DC0-D81B9187DEEE}"/>
              </a:ext>
            </a:extLst>
          </p:cNvPr>
          <p:cNvPicPr>
            <a:picLocks noChangeAspect="1"/>
          </p:cNvPicPr>
          <p:nvPr/>
        </p:nvPicPr>
        <p:blipFill rotWithShape="1">
          <a:blip r:embed="rId3"/>
          <a:srcRect l="2009" t="-1" r="983" b="-1"/>
          <a:stretch/>
        </p:blipFill>
        <p:spPr>
          <a:xfrm>
            <a:off x="121137" y="449710"/>
            <a:ext cx="8901726" cy="4244080"/>
          </a:xfrm>
          <a:prstGeom prst="rect">
            <a:avLst/>
          </a:prstGeom>
        </p:spPr>
      </p:pic>
    </p:spTree>
    <p:extLst>
      <p:ext uri="{BB962C8B-B14F-4D97-AF65-F5344CB8AC3E}">
        <p14:creationId xmlns:p14="http://schemas.microsoft.com/office/powerpoint/2010/main" val="4035085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60469658-383D-4063-BEF1-77161717F1E1}"/>
              </a:ext>
            </a:extLst>
          </p:cNvPr>
          <p:cNvPicPr>
            <a:picLocks noGrp="1" noChangeAspect="1"/>
          </p:cNvPicPr>
          <p:nvPr>
            <p:ph idx="1"/>
          </p:nvPr>
        </p:nvPicPr>
        <p:blipFill rotWithShape="1">
          <a:blip r:embed="rId3"/>
          <a:srcRect l="9008" t="16323" r="66226" b="29492"/>
          <a:stretch/>
        </p:blipFill>
        <p:spPr>
          <a:xfrm>
            <a:off x="1422080" y="162487"/>
            <a:ext cx="6299840" cy="4893200"/>
          </a:xfrm>
          <a:prstGeom prst="rect">
            <a:avLst/>
          </a:prstGeom>
          <a:ln w="19050">
            <a:solidFill>
              <a:schemeClr val="tx1"/>
            </a:solidFill>
            <a:miter lim="800000"/>
          </a:ln>
        </p:spPr>
      </p:pic>
    </p:spTree>
    <p:extLst>
      <p:ext uri="{BB962C8B-B14F-4D97-AF65-F5344CB8AC3E}">
        <p14:creationId xmlns:p14="http://schemas.microsoft.com/office/powerpoint/2010/main" val="4044559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6747"/>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1A7D22C-E485-4CC7-A344-9F589ABA9BFB}"/>
              </a:ext>
            </a:extLst>
          </p:cNvPr>
          <p:cNvSpPr txBox="1">
            <a:spLocks/>
          </p:cNvSpPr>
          <p:nvPr/>
        </p:nvSpPr>
        <p:spPr>
          <a:xfrm>
            <a:off x="464163" y="1564682"/>
            <a:ext cx="8215673" cy="2014136"/>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3000" b="1" kern="1200">
                <a:solidFill>
                  <a:schemeClr val="bg1"/>
                </a:solidFill>
                <a:latin typeface="Arial" panose="020B0604020202020204" pitchFamily="34" charset="0"/>
                <a:ea typeface="+mj-ea"/>
                <a:cs typeface="Arial" panose="020B0604020202020204" pitchFamily="34" charset="0"/>
              </a:defRPr>
            </a:lvl1pPr>
          </a:lstStyle>
          <a:p>
            <a:r>
              <a:rPr lang="en-US" dirty="0"/>
              <a:t>Known Deaths in Long-term Care</a:t>
            </a:r>
            <a:br>
              <a:rPr lang="en-US" dirty="0"/>
            </a:br>
            <a:r>
              <a:rPr lang="en-US" dirty="0">
                <a:solidFill>
                  <a:schemeClr val="accent6"/>
                </a:solidFill>
              </a:rPr>
              <a:t/>
            </a:r>
            <a:br>
              <a:rPr lang="en-US" dirty="0">
                <a:solidFill>
                  <a:schemeClr val="accent6"/>
                </a:solidFill>
              </a:rPr>
            </a:br>
            <a:r>
              <a:rPr lang="en-US" sz="1800" dirty="0">
                <a:solidFill>
                  <a:schemeClr val="accent6"/>
                </a:solidFill>
                <a:hlinkClick r:id="rId2">
                  <a:extLst>
                    <a:ext uri="{A12FA001-AC4F-418D-AE19-62706E023703}">
                      <ahyp:hlinkClr xmlns:ahyp="http://schemas.microsoft.com/office/drawing/2018/hyperlinkcolor" xmlns="" val="tx"/>
                    </a:ext>
                  </a:extLst>
                </a:hlinkClick>
              </a:rPr>
              <a:t>Kaiser Family Foundation</a:t>
            </a:r>
            <a:r>
              <a:rPr lang="en-US" sz="1800" dirty="0">
                <a:solidFill>
                  <a:schemeClr val="accent6"/>
                </a:solidFill>
              </a:rPr>
              <a:t/>
            </a:r>
            <a:br>
              <a:rPr lang="en-US" sz="1800" dirty="0">
                <a:solidFill>
                  <a:schemeClr val="accent6"/>
                </a:solidFill>
              </a:rPr>
            </a:br>
            <a:r>
              <a:rPr lang="en-US" sz="1800" dirty="0">
                <a:solidFill>
                  <a:schemeClr val="accent6"/>
                </a:solidFill>
                <a:hlinkClick r:id="rId3">
                  <a:extLst>
                    <a:ext uri="{A12FA001-AC4F-418D-AE19-62706E023703}">
                      <ahyp:hlinkClr xmlns:ahyp="http://schemas.microsoft.com/office/drawing/2018/hyperlinkcolor" xmlns="" val="tx"/>
                    </a:ext>
                  </a:extLst>
                </a:hlinkClick>
              </a:rPr>
              <a:t>Florida Department of Health</a:t>
            </a:r>
            <a:endParaRPr lang="en-US" dirty="0">
              <a:solidFill>
                <a:schemeClr val="accent6"/>
              </a:solidFill>
            </a:endParaRPr>
          </a:p>
        </p:txBody>
      </p:sp>
    </p:spTree>
    <p:extLst>
      <p:ext uri="{BB962C8B-B14F-4D97-AF65-F5344CB8AC3E}">
        <p14:creationId xmlns:p14="http://schemas.microsoft.com/office/powerpoint/2010/main" val="1668629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23BCFC-43C9-47D4-84BE-2D9BEB5009CB}"/>
              </a:ext>
            </a:extLst>
          </p:cNvPr>
          <p:cNvPicPr>
            <a:picLocks noChangeAspect="1"/>
          </p:cNvPicPr>
          <p:nvPr/>
        </p:nvPicPr>
        <p:blipFill rotWithShape="1">
          <a:blip r:embed="rId2"/>
          <a:srcRect l="9145" t="16300" r="23613" b="4716"/>
          <a:stretch/>
        </p:blipFill>
        <p:spPr>
          <a:xfrm>
            <a:off x="1451610" y="155762"/>
            <a:ext cx="6240779" cy="4893213"/>
          </a:xfrm>
          <a:prstGeom prst="rect">
            <a:avLst/>
          </a:prstGeom>
        </p:spPr>
      </p:pic>
    </p:spTree>
    <p:extLst>
      <p:ext uri="{BB962C8B-B14F-4D97-AF65-F5344CB8AC3E}">
        <p14:creationId xmlns:p14="http://schemas.microsoft.com/office/powerpoint/2010/main" val="34454224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{59DB9003-08C6-A44B-B374-62BE413F1DB3}tf16401378</Template>
  <TotalTime>3170</TotalTime>
  <Words>1300</Words>
  <Application>Microsoft Office PowerPoint</Application>
  <PresentationFormat>On-screen Show (16:9)</PresentationFormat>
  <Paragraphs>144</Paragraphs>
  <Slides>32</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COVID-19: Latest Research and Available Data</vt:lpstr>
      <vt:lpstr>Known Cases in Long-term Care  Kaiser Family Foundation Florida Department of Health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Long-term Care Facility Deaths</vt:lpstr>
      <vt:lpstr>COVID-19 Vaccine  Florida Department of Health Tampa Bay Times The Wall Street Journal</vt:lpstr>
      <vt:lpstr>COVID-19 Vaccine Summary</vt:lpstr>
      <vt:lpstr>Demographic Summary</vt:lpstr>
      <vt:lpstr>COVID-19 Vaccine News</vt:lpstr>
      <vt:lpstr>COVID-19 Vaccine News</vt:lpstr>
      <vt:lpstr>COVID-19 Recommendations for Research from The Gerontological Society of America COVID-19 Task Force  Barbara Resnick, Sheryl Zimmerman, and The GSA COVID-19 Task Force</vt:lpstr>
      <vt:lpstr>1. Health  care practices and decision-making, and related outcomes</vt:lpstr>
      <vt:lpstr>2. Effects of social distancing, and related risk and protective factors (e.g., resilience, spirituality)</vt:lpstr>
      <vt:lpstr>3. Care for psychosocial well-being (including grief), and related challenges and outcomes (e.g. mood, quality of life)</vt:lpstr>
      <vt:lpstr>4. Impact on families</vt:lpstr>
      <vt:lpstr>5. Impact on professional and paraprofessional health care providers (e.g. nurses, nursing assistants)</vt:lpstr>
      <vt:lpstr>6. Economic security and older workers</vt:lpstr>
      <vt:lpstr>7. Considerations for different populations (e.g. access, needs, economic impact, models of care</vt:lpstr>
      <vt:lpstr>8. Care for COVID-19 positive older adults</vt:lpstr>
      <vt:lpstr>9. Pharmacologic treatments (e.g., anti-virals, modulation of inflammatory response)</vt:lpstr>
      <vt:lpstr>10. Attitudes</vt:lpstr>
      <vt:lpstr>11. Policies related to COVID-19</vt:lpstr>
      <vt:lpstr>12. Research methods</vt:lpstr>
      <vt:lpstr>References</vt:lpstr>
      <vt:lpstr>Florida Department of Health  1. Florida Department of Health Website  2. Dashboard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DiMercurio, Kyrstin</dc:creator>
  <cp:lastModifiedBy>Debra Dobbs</cp:lastModifiedBy>
  <cp:revision>41</cp:revision>
  <dcterms:created xsi:type="dcterms:W3CDTF">2019-11-06T18:18:56Z</dcterms:created>
  <dcterms:modified xsi:type="dcterms:W3CDTF">2021-09-08T14:42:24Z</dcterms:modified>
</cp:coreProperties>
</file>