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25"/>
  </p:notesMasterIdLst>
  <p:sldIdLst>
    <p:sldId id="257" r:id="rId2"/>
    <p:sldId id="259" r:id="rId3"/>
    <p:sldId id="307" r:id="rId4"/>
    <p:sldId id="263" r:id="rId5"/>
    <p:sldId id="262" r:id="rId6"/>
    <p:sldId id="256" r:id="rId7"/>
    <p:sldId id="337" r:id="rId8"/>
    <p:sldId id="338" r:id="rId9"/>
    <p:sldId id="322" r:id="rId10"/>
    <p:sldId id="305" r:id="rId11"/>
    <p:sldId id="265" r:id="rId12"/>
    <p:sldId id="312" r:id="rId13"/>
    <p:sldId id="280" r:id="rId14"/>
    <p:sldId id="318" r:id="rId15"/>
    <p:sldId id="329" r:id="rId16"/>
    <p:sldId id="339" r:id="rId17"/>
    <p:sldId id="326" r:id="rId18"/>
    <p:sldId id="340" r:id="rId19"/>
    <p:sldId id="297" r:id="rId20"/>
    <p:sldId id="320" r:id="rId21"/>
    <p:sldId id="321" r:id="rId22"/>
    <p:sldId id="335" r:id="rId23"/>
    <p:sldId id="30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11" clrIdx="0"/>
  <p:cmAuthor id="1" name="Tara Friedman" initials="TF" lastIdx="1" clrIdx="1">
    <p:extLst>
      <p:ext uri="{19B8F6BF-5375-455C-9EA6-DF929625EA0E}">
        <p15:presenceInfo xmlns:p15="http://schemas.microsoft.com/office/powerpoint/2012/main" userId="S::FriedmaT@chaptershealth.org::e258ebb9-0006-467a-aa34-df8023d5b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B6AE"/>
    <a:srgbClr val="C6C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6D8836-F4F7-4CCC-A1DD-B860117574A5}" v="16" dt="2023-09-07T22:11:06.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79" autoAdjust="0"/>
    <p:restoredTop sz="64484" autoAdjust="0"/>
  </p:normalViewPr>
  <p:slideViewPr>
    <p:cSldViewPr>
      <p:cViewPr varScale="1">
        <p:scale>
          <a:sx n="60" d="100"/>
          <a:sy n="60" d="100"/>
        </p:scale>
        <p:origin x="786"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4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 Friedman" userId="e258ebb9-0006-467a-aa34-df8023d5b528" providerId="ADAL" clId="{236D8836-F4F7-4CCC-A1DD-B860117574A5}"/>
    <pc:docChg chg="custSel addSld delSld modSld sldOrd">
      <pc:chgData name="Tara Friedman" userId="e258ebb9-0006-467a-aa34-df8023d5b528" providerId="ADAL" clId="{236D8836-F4F7-4CCC-A1DD-B860117574A5}" dt="2023-09-08T17:57:31.570" v="2568" actId="1076"/>
      <pc:docMkLst>
        <pc:docMk/>
      </pc:docMkLst>
      <pc:sldChg chg="ord modNotesTx">
        <pc:chgData name="Tara Friedman" userId="e258ebb9-0006-467a-aa34-df8023d5b528" providerId="ADAL" clId="{236D8836-F4F7-4CCC-A1DD-B860117574A5}" dt="2023-09-07T21:30:35.429" v="203" actId="113"/>
        <pc:sldMkLst>
          <pc:docMk/>
          <pc:sldMk cId="1507950412" sldId="256"/>
        </pc:sldMkLst>
      </pc:sldChg>
      <pc:sldChg chg="modSp mod">
        <pc:chgData name="Tara Friedman" userId="e258ebb9-0006-467a-aa34-df8023d5b528" providerId="ADAL" clId="{236D8836-F4F7-4CCC-A1DD-B860117574A5}" dt="2023-09-07T21:25:23.854" v="1" actId="20577"/>
        <pc:sldMkLst>
          <pc:docMk/>
          <pc:sldMk cId="0" sldId="257"/>
        </pc:sldMkLst>
        <pc:spChg chg="mod">
          <ac:chgData name="Tara Friedman" userId="e258ebb9-0006-467a-aa34-df8023d5b528" providerId="ADAL" clId="{236D8836-F4F7-4CCC-A1DD-B860117574A5}" dt="2023-09-07T21:25:23.854" v="1" actId="20577"/>
          <ac:spMkLst>
            <pc:docMk/>
            <pc:sldMk cId="0" sldId="257"/>
            <ac:spMk id="4" creationId="{00000000-0000-0000-0000-000000000000}"/>
          </ac:spMkLst>
        </pc:spChg>
      </pc:sldChg>
      <pc:sldChg chg="modNotesTx">
        <pc:chgData name="Tara Friedman" userId="e258ebb9-0006-467a-aa34-df8023d5b528" providerId="ADAL" clId="{236D8836-F4F7-4CCC-A1DD-B860117574A5}" dt="2023-09-07T21:25:47.888" v="3"/>
        <pc:sldMkLst>
          <pc:docMk/>
          <pc:sldMk cId="0" sldId="263"/>
        </pc:sldMkLst>
      </pc:sldChg>
      <pc:sldChg chg="modSp mod">
        <pc:chgData name="Tara Friedman" userId="e258ebb9-0006-467a-aa34-df8023d5b528" providerId="ADAL" clId="{236D8836-F4F7-4CCC-A1DD-B860117574A5}" dt="2023-09-07T21:33:38.602" v="293" actId="14100"/>
        <pc:sldMkLst>
          <pc:docMk/>
          <pc:sldMk cId="0" sldId="265"/>
        </pc:sldMkLst>
        <pc:spChg chg="mod">
          <ac:chgData name="Tara Friedman" userId="e258ebb9-0006-467a-aa34-df8023d5b528" providerId="ADAL" clId="{236D8836-F4F7-4CCC-A1DD-B860117574A5}" dt="2023-09-07T21:33:18.969" v="290" actId="20577"/>
          <ac:spMkLst>
            <pc:docMk/>
            <pc:sldMk cId="0" sldId="265"/>
            <ac:spMk id="5" creationId="{D737BA0D-D48E-4568-8D12-F36FF3883FEE}"/>
          </ac:spMkLst>
        </pc:spChg>
        <pc:spChg chg="mod">
          <ac:chgData name="Tara Friedman" userId="e258ebb9-0006-467a-aa34-df8023d5b528" providerId="ADAL" clId="{236D8836-F4F7-4CCC-A1DD-B860117574A5}" dt="2023-09-07T21:33:38.602" v="293" actId="14100"/>
          <ac:spMkLst>
            <pc:docMk/>
            <pc:sldMk cId="0" sldId="265"/>
            <ac:spMk id="7" creationId="{72709920-D24F-4F04-AA11-BFB7339E46F2}"/>
          </ac:spMkLst>
        </pc:spChg>
        <pc:spChg chg="mod">
          <ac:chgData name="Tara Friedman" userId="e258ebb9-0006-467a-aa34-df8023d5b528" providerId="ADAL" clId="{236D8836-F4F7-4CCC-A1DD-B860117574A5}" dt="2023-09-07T21:33:32.199" v="292" actId="1076"/>
          <ac:spMkLst>
            <pc:docMk/>
            <pc:sldMk cId="0" sldId="265"/>
            <ac:spMk id="25604" creationId="{00000000-0000-0000-0000-000000000000}"/>
          </ac:spMkLst>
        </pc:spChg>
      </pc:sldChg>
      <pc:sldChg chg="del">
        <pc:chgData name="Tara Friedman" userId="e258ebb9-0006-467a-aa34-df8023d5b528" providerId="ADAL" clId="{236D8836-F4F7-4CCC-A1DD-B860117574A5}" dt="2023-09-07T21:30:59.829" v="205" actId="47"/>
        <pc:sldMkLst>
          <pc:docMk/>
          <pc:sldMk cId="0" sldId="271"/>
        </pc:sldMkLst>
      </pc:sldChg>
      <pc:sldChg chg="del">
        <pc:chgData name="Tara Friedman" userId="e258ebb9-0006-467a-aa34-df8023d5b528" providerId="ADAL" clId="{236D8836-F4F7-4CCC-A1DD-B860117574A5}" dt="2023-09-07T21:32:34.044" v="226" actId="47"/>
        <pc:sldMkLst>
          <pc:docMk/>
          <pc:sldMk cId="0" sldId="278"/>
        </pc:sldMkLst>
      </pc:sldChg>
      <pc:sldChg chg="del">
        <pc:chgData name="Tara Friedman" userId="e258ebb9-0006-467a-aa34-df8023d5b528" providerId="ADAL" clId="{236D8836-F4F7-4CCC-A1DD-B860117574A5}" dt="2023-09-07T21:44:01.559" v="917" actId="2696"/>
        <pc:sldMkLst>
          <pc:docMk/>
          <pc:sldMk cId="3292032755" sldId="297"/>
        </pc:sldMkLst>
      </pc:sldChg>
      <pc:sldChg chg="modSp mod">
        <pc:chgData name="Tara Friedman" userId="e258ebb9-0006-467a-aa34-df8023d5b528" providerId="ADAL" clId="{236D8836-F4F7-4CCC-A1DD-B860117574A5}" dt="2023-09-08T17:56:19.284" v="2558" actId="20577"/>
        <pc:sldMkLst>
          <pc:docMk/>
          <pc:sldMk cId="0" sldId="303"/>
        </pc:sldMkLst>
        <pc:spChg chg="mod">
          <ac:chgData name="Tara Friedman" userId="e258ebb9-0006-467a-aa34-df8023d5b528" providerId="ADAL" clId="{236D8836-F4F7-4CCC-A1DD-B860117574A5}" dt="2023-09-08T17:56:19.284" v="2558" actId="20577"/>
          <ac:spMkLst>
            <pc:docMk/>
            <pc:sldMk cId="0" sldId="303"/>
            <ac:spMk id="79875" creationId="{00000000-0000-0000-0000-000000000000}"/>
          </ac:spMkLst>
        </pc:spChg>
      </pc:sldChg>
      <pc:sldChg chg="addSp modSp mod ord modNotesTx">
        <pc:chgData name="Tara Friedman" userId="e258ebb9-0006-467a-aa34-df8023d5b528" providerId="ADAL" clId="{236D8836-F4F7-4CCC-A1DD-B860117574A5}" dt="2023-09-08T17:56:42.892" v="2560" actId="122"/>
        <pc:sldMkLst>
          <pc:docMk/>
          <pc:sldMk cId="1441458281" sldId="307"/>
        </pc:sldMkLst>
        <pc:spChg chg="add mod">
          <ac:chgData name="Tara Friedman" userId="e258ebb9-0006-467a-aa34-df8023d5b528" providerId="ADAL" clId="{236D8836-F4F7-4CCC-A1DD-B860117574A5}" dt="2023-09-07T22:09:59.910" v="2001" actId="1076"/>
          <ac:spMkLst>
            <pc:docMk/>
            <pc:sldMk cId="1441458281" sldId="307"/>
            <ac:spMk id="4" creationId="{993D0252-F906-AEBE-2344-0DC30CFB1A0F}"/>
          </ac:spMkLst>
        </pc:spChg>
        <pc:spChg chg="add mod">
          <ac:chgData name="Tara Friedman" userId="e258ebb9-0006-467a-aa34-df8023d5b528" providerId="ADAL" clId="{236D8836-F4F7-4CCC-A1DD-B860117574A5}" dt="2023-09-07T22:10:21.175" v="2010" actId="20577"/>
          <ac:spMkLst>
            <pc:docMk/>
            <pc:sldMk cId="1441458281" sldId="307"/>
            <ac:spMk id="9" creationId="{4169D6D5-FBF0-69A6-18E2-5E36BAC4B430}"/>
          </ac:spMkLst>
        </pc:spChg>
        <pc:spChg chg="mod">
          <ac:chgData name="Tara Friedman" userId="e258ebb9-0006-467a-aa34-df8023d5b528" providerId="ADAL" clId="{236D8836-F4F7-4CCC-A1DD-B860117574A5}" dt="2023-09-07T22:11:06.803" v="2019"/>
          <ac:spMkLst>
            <pc:docMk/>
            <pc:sldMk cId="1441458281" sldId="307"/>
            <ac:spMk id="15" creationId="{95E97AB6-E696-1AB0-FBBB-5CEA20EB12F3}"/>
          </ac:spMkLst>
        </pc:spChg>
        <pc:spChg chg="mod">
          <ac:chgData name="Tara Friedman" userId="e258ebb9-0006-467a-aa34-df8023d5b528" providerId="ADAL" clId="{236D8836-F4F7-4CCC-A1DD-B860117574A5}" dt="2023-09-07T22:11:06.803" v="2019"/>
          <ac:spMkLst>
            <pc:docMk/>
            <pc:sldMk cId="1441458281" sldId="307"/>
            <ac:spMk id="16" creationId="{10265EEA-AE32-F315-1FAA-6DFA4118BA0E}"/>
          </ac:spMkLst>
        </pc:spChg>
        <pc:spChg chg="mod">
          <ac:chgData name="Tara Friedman" userId="e258ebb9-0006-467a-aa34-df8023d5b528" providerId="ADAL" clId="{236D8836-F4F7-4CCC-A1DD-B860117574A5}" dt="2023-09-08T17:56:42.892" v="2560" actId="122"/>
          <ac:spMkLst>
            <pc:docMk/>
            <pc:sldMk cId="1441458281" sldId="307"/>
            <ac:spMk id="41" creationId="{00000000-0000-0000-0000-000000000000}"/>
          </ac:spMkLst>
        </pc:spChg>
        <pc:spChg chg="mod">
          <ac:chgData name="Tara Friedman" userId="e258ebb9-0006-467a-aa34-df8023d5b528" providerId="ADAL" clId="{236D8836-F4F7-4CCC-A1DD-B860117574A5}" dt="2023-09-07T22:09:00.670" v="1984" actId="1076"/>
          <ac:spMkLst>
            <pc:docMk/>
            <pc:sldMk cId="1441458281" sldId="307"/>
            <ac:spMk id="2674" creationId="{FE1C93F2-F784-400F-9AD9-2CFB323D78A4}"/>
          </ac:spMkLst>
        </pc:spChg>
        <pc:spChg chg="mod">
          <ac:chgData name="Tara Friedman" userId="e258ebb9-0006-467a-aa34-df8023d5b528" providerId="ADAL" clId="{236D8836-F4F7-4CCC-A1DD-B860117574A5}" dt="2023-09-07T22:09:13.229" v="1987" actId="1076"/>
          <ac:spMkLst>
            <pc:docMk/>
            <pc:sldMk cId="1441458281" sldId="307"/>
            <ac:spMk id="2675" creationId="{0A521526-BF41-43D1-9875-0F87C4E78A28}"/>
          </ac:spMkLst>
        </pc:spChg>
        <pc:spChg chg="mod">
          <ac:chgData name="Tara Friedman" userId="e258ebb9-0006-467a-aa34-df8023d5b528" providerId="ADAL" clId="{236D8836-F4F7-4CCC-A1DD-B860117574A5}" dt="2023-09-07T22:09:21.030" v="1989" actId="1076"/>
          <ac:spMkLst>
            <pc:docMk/>
            <pc:sldMk cId="1441458281" sldId="307"/>
            <ac:spMk id="2676" creationId="{B83B8928-67B2-4147-9630-2AEF580C3C95}"/>
          </ac:spMkLst>
        </pc:spChg>
        <pc:spChg chg="mod">
          <ac:chgData name="Tara Friedman" userId="e258ebb9-0006-467a-aa34-df8023d5b528" providerId="ADAL" clId="{236D8836-F4F7-4CCC-A1DD-B860117574A5}" dt="2023-09-07T22:09:26.382" v="1990" actId="1076"/>
          <ac:spMkLst>
            <pc:docMk/>
            <pc:sldMk cId="1441458281" sldId="307"/>
            <ac:spMk id="2677" creationId="{C0D56A13-4FB8-449A-B057-84A695678E22}"/>
          </ac:spMkLst>
        </pc:spChg>
        <pc:spChg chg="mod">
          <ac:chgData name="Tara Friedman" userId="e258ebb9-0006-467a-aa34-df8023d5b528" providerId="ADAL" clId="{236D8836-F4F7-4CCC-A1DD-B860117574A5}" dt="2023-09-07T22:09:45.110" v="1996" actId="1076"/>
          <ac:spMkLst>
            <pc:docMk/>
            <pc:sldMk cId="1441458281" sldId="307"/>
            <ac:spMk id="2678" creationId="{B550983B-15B5-4577-8DB3-B763AF12B1D5}"/>
          </ac:spMkLst>
        </pc:spChg>
        <pc:spChg chg="mod">
          <ac:chgData name="Tara Friedman" userId="e258ebb9-0006-467a-aa34-df8023d5b528" providerId="ADAL" clId="{236D8836-F4F7-4CCC-A1DD-B860117574A5}" dt="2023-09-07T22:10:06.141" v="2003" actId="1076"/>
          <ac:spMkLst>
            <pc:docMk/>
            <pc:sldMk cId="1441458281" sldId="307"/>
            <ac:spMk id="2679" creationId="{3BF77FAF-A077-4AFF-B719-A9EAA2F8C259}"/>
          </ac:spMkLst>
        </pc:spChg>
        <pc:spChg chg="mod">
          <ac:chgData name="Tara Friedman" userId="e258ebb9-0006-467a-aa34-df8023d5b528" providerId="ADAL" clId="{236D8836-F4F7-4CCC-A1DD-B860117574A5}" dt="2023-09-07T22:08:47.408" v="1981" actId="1076"/>
          <ac:spMkLst>
            <pc:docMk/>
            <pc:sldMk cId="1441458281" sldId="307"/>
            <ac:spMk id="2680" creationId="{D7D36967-324A-4450-9D31-DE920734ECD6}"/>
          </ac:spMkLst>
        </pc:spChg>
        <pc:spChg chg="mod">
          <ac:chgData name="Tara Friedman" userId="e258ebb9-0006-467a-aa34-df8023d5b528" providerId="ADAL" clId="{236D8836-F4F7-4CCC-A1DD-B860117574A5}" dt="2023-09-07T22:10:33.469" v="2013" actId="1076"/>
          <ac:spMkLst>
            <pc:docMk/>
            <pc:sldMk cId="1441458281" sldId="307"/>
            <ac:spMk id="2681" creationId="{56A8759C-DEB7-470D-9F99-7EE4BDA8D2F3}"/>
          </ac:spMkLst>
        </pc:spChg>
        <pc:spChg chg="mod">
          <ac:chgData name="Tara Friedman" userId="e258ebb9-0006-467a-aa34-df8023d5b528" providerId="ADAL" clId="{236D8836-F4F7-4CCC-A1DD-B860117574A5}" dt="2023-09-07T22:10:30.901" v="2012" actId="1076"/>
          <ac:spMkLst>
            <pc:docMk/>
            <pc:sldMk cId="1441458281" sldId="307"/>
            <ac:spMk id="2682" creationId="{B4EC759F-2883-4268-A038-3BC9329379FF}"/>
          </ac:spMkLst>
        </pc:spChg>
        <pc:spChg chg="mod">
          <ac:chgData name="Tara Friedman" userId="e258ebb9-0006-467a-aa34-df8023d5b528" providerId="ADAL" clId="{236D8836-F4F7-4CCC-A1DD-B860117574A5}" dt="2023-09-07T22:09:51.269" v="1998" actId="1076"/>
          <ac:spMkLst>
            <pc:docMk/>
            <pc:sldMk cId="1441458281" sldId="307"/>
            <ac:spMk id="2683" creationId="{0F0A0530-9BE1-447F-B788-65ACC0ED1658}"/>
          </ac:spMkLst>
        </pc:spChg>
        <pc:spChg chg="mod">
          <ac:chgData name="Tara Friedman" userId="e258ebb9-0006-467a-aa34-df8023d5b528" providerId="ADAL" clId="{236D8836-F4F7-4CCC-A1DD-B860117574A5}" dt="2023-09-07T22:10:08.997" v="2004" actId="1076"/>
          <ac:spMkLst>
            <pc:docMk/>
            <pc:sldMk cId="1441458281" sldId="307"/>
            <ac:spMk id="2684" creationId="{82EFC8DF-1E45-40AE-A2D1-0688B6E29AF1}"/>
          </ac:spMkLst>
        </pc:spChg>
        <pc:spChg chg="mod">
          <ac:chgData name="Tara Friedman" userId="e258ebb9-0006-467a-aa34-df8023d5b528" providerId="ADAL" clId="{236D8836-F4F7-4CCC-A1DD-B860117574A5}" dt="2023-09-07T22:10:26.117" v="2011" actId="1076"/>
          <ac:spMkLst>
            <pc:docMk/>
            <pc:sldMk cId="1441458281" sldId="307"/>
            <ac:spMk id="2685" creationId="{7516C613-A5D6-4818-98BB-2A27603222D1}"/>
          </ac:spMkLst>
        </pc:spChg>
        <pc:spChg chg="mod">
          <ac:chgData name="Tara Friedman" userId="e258ebb9-0006-467a-aa34-df8023d5b528" providerId="ADAL" clId="{236D8836-F4F7-4CCC-A1DD-B860117574A5}" dt="2023-09-07T22:11:44.296" v="2109" actId="20577"/>
          <ac:spMkLst>
            <pc:docMk/>
            <pc:sldMk cId="1441458281" sldId="307"/>
            <ac:spMk id="2693" creationId="{878A5F83-6144-47FE-889C-27707A87C2EE}"/>
          </ac:spMkLst>
        </pc:spChg>
        <pc:spChg chg="mod">
          <ac:chgData name="Tara Friedman" userId="e258ebb9-0006-467a-aa34-df8023d5b528" providerId="ADAL" clId="{236D8836-F4F7-4CCC-A1DD-B860117574A5}" dt="2023-09-07T22:11:22.172" v="2036" actId="20577"/>
          <ac:spMkLst>
            <pc:docMk/>
            <pc:sldMk cId="1441458281" sldId="307"/>
            <ac:spMk id="2694" creationId="{0D959206-A566-4D9B-AB05-45BF6990FBE4}"/>
          </ac:spMkLst>
        </pc:spChg>
        <pc:spChg chg="mod">
          <ac:chgData name="Tara Friedman" userId="e258ebb9-0006-467a-aa34-df8023d5b528" providerId="ADAL" clId="{236D8836-F4F7-4CCC-A1DD-B860117574A5}" dt="2023-09-07T22:09:08.734" v="1986" actId="1076"/>
          <ac:spMkLst>
            <pc:docMk/>
            <pc:sldMk cId="1441458281" sldId="307"/>
            <ac:spMk id="2697" creationId="{ABA72ADA-3157-4CEB-8ACC-5799122C89DB}"/>
          </ac:spMkLst>
        </pc:spChg>
        <pc:grpChg chg="mod">
          <ac:chgData name="Tara Friedman" userId="e258ebb9-0006-467a-aa34-df8023d5b528" providerId="ADAL" clId="{236D8836-F4F7-4CCC-A1DD-B860117574A5}" dt="2023-09-07T22:11:48.741" v="2110" actId="1076"/>
          <ac:grpSpMkLst>
            <pc:docMk/>
            <pc:sldMk cId="1441458281" sldId="307"/>
            <ac:grpSpMk id="2" creationId="{834ABA93-7D5A-4A16-BE65-4D4303D9F053}"/>
          </ac:grpSpMkLst>
        </pc:grpChg>
        <pc:grpChg chg="mod">
          <ac:chgData name="Tara Friedman" userId="e258ebb9-0006-467a-aa34-df8023d5b528" providerId="ADAL" clId="{236D8836-F4F7-4CCC-A1DD-B860117574A5}" dt="2023-09-07T22:08:38.749" v="1980" actId="1076"/>
          <ac:grpSpMkLst>
            <pc:docMk/>
            <pc:sldMk cId="1441458281" sldId="307"/>
            <ac:grpSpMk id="3" creationId="{102C5865-25D1-411A-BC45-111466C11ACD}"/>
          </ac:grpSpMkLst>
        </pc:grpChg>
        <pc:grpChg chg="mod">
          <ac:chgData name="Tara Friedman" userId="e258ebb9-0006-467a-aa34-df8023d5b528" providerId="ADAL" clId="{236D8836-F4F7-4CCC-A1DD-B860117574A5}" dt="2023-09-07T22:08:47.408" v="1981" actId="1076"/>
          <ac:grpSpMkLst>
            <pc:docMk/>
            <pc:sldMk cId="1441458281" sldId="307"/>
            <ac:grpSpMk id="5" creationId="{7F617378-5E50-4D48-B001-F5F2B8A6387D}"/>
          </ac:grpSpMkLst>
        </pc:grpChg>
        <pc:grpChg chg="mod">
          <ac:chgData name="Tara Friedman" userId="e258ebb9-0006-467a-aa34-df8023d5b528" providerId="ADAL" clId="{236D8836-F4F7-4CCC-A1DD-B860117574A5}" dt="2023-09-07T22:09:54.382" v="1999" actId="1076"/>
          <ac:grpSpMkLst>
            <pc:docMk/>
            <pc:sldMk cId="1441458281" sldId="307"/>
            <ac:grpSpMk id="6" creationId="{BE6635FD-FBF8-4E18-95F5-968DCA6B5441}"/>
          </ac:grpSpMkLst>
        </pc:grpChg>
        <pc:grpChg chg="mod">
          <ac:chgData name="Tara Friedman" userId="e258ebb9-0006-467a-aa34-df8023d5b528" providerId="ADAL" clId="{236D8836-F4F7-4CCC-A1DD-B860117574A5}" dt="2023-09-07T22:08:47.408" v="1981" actId="1076"/>
          <ac:grpSpMkLst>
            <pc:docMk/>
            <pc:sldMk cId="1441458281" sldId="307"/>
            <ac:grpSpMk id="7" creationId="{68A968FE-69C0-4A96-B05E-606B99C052FE}"/>
          </ac:grpSpMkLst>
        </pc:grpChg>
        <pc:grpChg chg="mod">
          <ac:chgData name="Tara Friedman" userId="e258ebb9-0006-467a-aa34-df8023d5b528" providerId="ADAL" clId="{236D8836-F4F7-4CCC-A1DD-B860117574A5}" dt="2023-09-07T22:09:41.030" v="1995" actId="1076"/>
          <ac:grpSpMkLst>
            <pc:docMk/>
            <pc:sldMk cId="1441458281" sldId="307"/>
            <ac:grpSpMk id="8" creationId="{28651C76-9179-48CF-85B4-67EACAC2AA7D}"/>
          </ac:grpSpMkLst>
        </pc:grpChg>
        <pc:grpChg chg="add mod">
          <ac:chgData name="Tara Friedman" userId="e258ebb9-0006-467a-aa34-df8023d5b528" providerId="ADAL" clId="{236D8836-F4F7-4CCC-A1DD-B860117574A5}" dt="2023-09-07T22:11:52.438" v="2111" actId="1076"/>
          <ac:grpSpMkLst>
            <pc:docMk/>
            <pc:sldMk cId="1441458281" sldId="307"/>
            <ac:grpSpMk id="14" creationId="{F1D6106B-0DDC-ECD3-A967-C75055406FA6}"/>
          </ac:grpSpMkLst>
        </pc:grpChg>
        <pc:cxnChg chg="add mod">
          <ac:chgData name="Tara Friedman" userId="e258ebb9-0006-467a-aa34-df8023d5b528" providerId="ADAL" clId="{236D8836-F4F7-4CCC-A1DD-B860117574A5}" dt="2023-09-07T22:10:57.765" v="2018" actId="14100"/>
          <ac:cxnSpMkLst>
            <pc:docMk/>
            <pc:sldMk cId="1441458281" sldId="307"/>
            <ac:cxnSpMk id="10" creationId="{CDB9CA7B-46C4-0CE2-11AA-4DE7C9FC21CF}"/>
          </ac:cxnSpMkLst>
        </pc:cxnChg>
        <pc:cxnChg chg="mod">
          <ac:chgData name="Tara Friedman" userId="e258ebb9-0006-467a-aa34-df8023d5b528" providerId="ADAL" clId="{236D8836-F4F7-4CCC-A1DD-B860117574A5}" dt="2023-09-07T22:08:47.408" v="1981" actId="1076"/>
          <ac:cxnSpMkLst>
            <pc:docMk/>
            <pc:sldMk cId="1441458281" sldId="307"/>
            <ac:cxnSpMk id="2686" creationId="{C1FFF255-E0EE-4C30-AE93-EB1DCCFB04F2}"/>
          </ac:cxnSpMkLst>
        </pc:cxnChg>
        <pc:cxnChg chg="mod">
          <ac:chgData name="Tara Friedman" userId="e258ebb9-0006-467a-aa34-df8023d5b528" providerId="ADAL" clId="{236D8836-F4F7-4CCC-A1DD-B860117574A5}" dt="2023-09-07T22:09:28.141" v="1991" actId="1076"/>
          <ac:cxnSpMkLst>
            <pc:docMk/>
            <pc:sldMk cId="1441458281" sldId="307"/>
            <ac:cxnSpMk id="2687" creationId="{1E832690-9A00-4E91-9DBE-672E562E8E78}"/>
          </ac:cxnSpMkLst>
        </pc:cxnChg>
        <pc:cxnChg chg="mod">
          <ac:chgData name="Tara Friedman" userId="e258ebb9-0006-467a-aa34-df8023d5b528" providerId="ADAL" clId="{236D8836-F4F7-4CCC-A1DD-B860117574A5}" dt="2023-09-07T22:09:48.038" v="1997" actId="1076"/>
          <ac:cxnSpMkLst>
            <pc:docMk/>
            <pc:sldMk cId="1441458281" sldId="307"/>
            <ac:cxnSpMk id="2688" creationId="{346FC0B3-4E0A-4383-98B2-432DAA3B2E0D}"/>
          </ac:cxnSpMkLst>
        </pc:cxnChg>
        <pc:cxnChg chg="mod">
          <ac:chgData name="Tara Friedman" userId="e258ebb9-0006-467a-aa34-df8023d5b528" providerId="ADAL" clId="{236D8836-F4F7-4CCC-A1DD-B860117574A5}" dt="2023-09-07T22:08:47.408" v="1981" actId="1076"/>
          <ac:cxnSpMkLst>
            <pc:docMk/>
            <pc:sldMk cId="1441458281" sldId="307"/>
            <ac:cxnSpMk id="2689" creationId="{6B77D037-1BEE-4351-8EC6-95DC09525B31}"/>
          </ac:cxnSpMkLst>
        </pc:cxnChg>
        <pc:cxnChg chg="mod">
          <ac:chgData name="Tara Friedman" userId="e258ebb9-0006-467a-aa34-df8023d5b528" providerId="ADAL" clId="{236D8836-F4F7-4CCC-A1DD-B860117574A5}" dt="2023-09-07T22:08:47.408" v="1981" actId="1076"/>
          <ac:cxnSpMkLst>
            <pc:docMk/>
            <pc:sldMk cId="1441458281" sldId="307"/>
            <ac:cxnSpMk id="2690" creationId="{2B17AD09-367E-4FA2-AF7E-0B2EFFFC79E6}"/>
          </ac:cxnSpMkLst>
        </pc:cxnChg>
        <pc:cxnChg chg="mod">
          <ac:chgData name="Tara Friedman" userId="e258ebb9-0006-467a-aa34-df8023d5b528" providerId="ADAL" clId="{236D8836-F4F7-4CCC-A1DD-B860117574A5}" dt="2023-09-07T22:08:47.408" v="1981" actId="1076"/>
          <ac:cxnSpMkLst>
            <pc:docMk/>
            <pc:sldMk cId="1441458281" sldId="307"/>
            <ac:cxnSpMk id="2691" creationId="{126B9F7B-5629-45F1-8A4A-6A26DEB0378C}"/>
          </ac:cxnSpMkLst>
        </pc:cxnChg>
      </pc:sldChg>
      <pc:sldChg chg="del">
        <pc:chgData name="Tara Friedman" userId="e258ebb9-0006-467a-aa34-df8023d5b528" providerId="ADAL" clId="{236D8836-F4F7-4CCC-A1DD-B860117574A5}" dt="2023-09-07T21:33:48.020" v="294" actId="47"/>
        <pc:sldMkLst>
          <pc:docMk/>
          <pc:sldMk cId="0" sldId="311"/>
        </pc:sldMkLst>
      </pc:sldChg>
      <pc:sldChg chg="del">
        <pc:chgData name="Tara Friedman" userId="e258ebb9-0006-467a-aa34-df8023d5b528" providerId="ADAL" clId="{236D8836-F4F7-4CCC-A1DD-B860117574A5}" dt="2023-09-07T21:30:48.941" v="204" actId="47"/>
        <pc:sldMkLst>
          <pc:docMk/>
          <pc:sldMk cId="0" sldId="313"/>
        </pc:sldMkLst>
      </pc:sldChg>
      <pc:sldChg chg="modSp mod">
        <pc:chgData name="Tara Friedman" userId="e258ebb9-0006-467a-aa34-df8023d5b528" providerId="ADAL" clId="{236D8836-F4F7-4CCC-A1DD-B860117574A5}" dt="2023-09-08T17:51:17.614" v="2268" actId="20577"/>
        <pc:sldMkLst>
          <pc:docMk/>
          <pc:sldMk cId="0" sldId="321"/>
        </pc:sldMkLst>
        <pc:spChg chg="mod">
          <ac:chgData name="Tara Friedman" userId="e258ebb9-0006-467a-aa34-df8023d5b528" providerId="ADAL" clId="{236D8836-F4F7-4CCC-A1DD-B860117574A5}" dt="2023-09-08T17:51:17.614" v="2268" actId="20577"/>
          <ac:spMkLst>
            <pc:docMk/>
            <pc:sldMk cId="0" sldId="321"/>
            <ac:spMk id="2" creationId="{00000000-0000-0000-0000-000000000000}"/>
          </ac:spMkLst>
        </pc:spChg>
        <pc:spChg chg="mod">
          <ac:chgData name="Tara Friedman" userId="e258ebb9-0006-467a-aa34-df8023d5b528" providerId="ADAL" clId="{236D8836-F4F7-4CCC-A1DD-B860117574A5}" dt="2023-09-08T17:50:22.351" v="2131" actId="20577"/>
          <ac:spMkLst>
            <pc:docMk/>
            <pc:sldMk cId="0" sldId="321"/>
            <ac:spMk id="3" creationId="{4B2E0ED2-70FB-87DD-0BFD-C7454CA8D5DC}"/>
          </ac:spMkLst>
        </pc:spChg>
        <pc:spChg chg="mod">
          <ac:chgData name="Tara Friedman" userId="e258ebb9-0006-467a-aa34-df8023d5b528" providerId="ADAL" clId="{236D8836-F4F7-4CCC-A1DD-B860117574A5}" dt="2023-09-07T22:01:47.993" v="1972" actId="113"/>
          <ac:spMkLst>
            <pc:docMk/>
            <pc:sldMk cId="0" sldId="321"/>
            <ac:spMk id="5" creationId="{80BD85FD-ED03-1168-B305-85627C5F483A}"/>
          </ac:spMkLst>
        </pc:spChg>
      </pc:sldChg>
      <pc:sldChg chg="del">
        <pc:chgData name="Tara Friedman" userId="e258ebb9-0006-467a-aa34-df8023d5b528" providerId="ADAL" clId="{236D8836-F4F7-4CCC-A1DD-B860117574A5}" dt="2023-09-07T21:25:15.399" v="0" actId="47"/>
        <pc:sldMkLst>
          <pc:docMk/>
          <pc:sldMk cId="3121370298" sldId="327"/>
        </pc:sldMkLst>
      </pc:sldChg>
      <pc:sldChg chg="del">
        <pc:chgData name="Tara Friedman" userId="e258ebb9-0006-467a-aa34-df8023d5b528" providerId="ADAL" clId="{236D8836-F4F7-4CCC-A1DD-B860117574A5}" dt="2023-09-07T21:25:45.024" v="2" actId="47"/>
        <pc:sldMkLst>
          <pc:docMk/>
          <pc:sldMk cId="1478775814" sldId="328"/>
        </pc:sldMkLst>
      </pc:sldChg>
      <pc:sldChg chg="modNotes modNotesTx">
        <pc:chgData name="Tara Friedman" userId="e258ebb9-0006-467a-aa34-df8023d5b528" providerId="ADAL" clId="{236D8836-F4F7-4CCC-A1DD-B860117574A5}" dt="2023-09-07T21:35:51.564" v="406" actId="27636"/>
        <pc:sldMkLst>
          <pc:docMk/>
          <pc:sldMk cId="3165102920" sldId="329"/>
        </pc:sldMkLst>
      </pc:sldChg>
      <pc:sldChg chg="del">
        <pc:chgData name="Tara Friedman" userId="e258ebb9-0006-467a-aa34-df8023d5b528" providerId="ADAL" clId="{236D8836-F4F7-4CCC-A1DD-B860117574A5}" dt="2023-09-07T21:31:42.607" v="206" actId="47"/>
        <pc:sldMkLst>
          <pc:docMk/>
          <pc:sldMk cId="3418026864" sldId="334"/>
        </pc:sldMkLst>
      </pc:sldChg>
      <pc:sldChg chg="modSp mod modNotesTx">
        <pc:chgData name="Tara Friedman" userId="e258ebb9-0006-467a-aa34-df8023d5b528" providerId="ADAL" clId="{236D8836-F4F7-4CCC-A1DD-B860117574A5}" dt="2023-09-08T17:56:05.988" v="2519" actId="20577"/>
        <pc:sldMkLst>
          <pc:docMk/>
          <pc:sldMk cId="2446507221" sldId="335"/>
        </pc:sldMkLst>
        <pc:spChg chg="mod">
          <ac:chgData name="Tara Friedman" userId="e258ebb9-0006-467a-aa34-df8023d5b528" providerId="ADAL" clId="{236D8836-F4F7-4CCC-A1DD-B860117574A5}" dt="2023-09-08T17:56:05.988" v="2519" actId="20577"/>
          <ac:spMkLst>
            <pc:docMk/>
            <pc:sldMk cId="2446507221" sldId="335"/>
            <ac:spMk id="3" creationId="{FC2031BD-E609-94D2-68DB-8FDADEBA2DEF}"/>
          </ac:spMkLst>
        </pc:spChg>
      </pc:sldChg>
      <pc:sldChg chg="del">
        <pc:chgData name="Tara Friedman" userId="e258ebb9-0006-467a-aa34-df8023d5b528" providerId="ADAL" clId="{236D8836-F4F7-4CCC-A1DD-B860117574A5}" dt="2023-09-07T21:34:49.803" v="402" actId="47"/>
        <pc:sldMkLst>
          <pc:docMk/>
          <pc:sldMk cId="795400802" sldId="336"/>
        </pc:sldMkLst>
      </pc:sldChg>
      <pc:sldChg chg="modSp mod">
        <pc:chgData name="Tara Friedman" userId="e258ebb9-0006-467a-aa34-df8023d5b528" providerId="ADAL" clId="{236D8836-F4F7-4CCC-A1DD-B860117574A5}" dt="2023-09-08T17:57:31.570" v="2568" actId="1076"/>
        <pc:sldMkLst>
          <pc:docMk/>
          <pc:sldMk cId="3105384525" sldId="337"/>
        </pc:sldMkLst>
        <pc:spChg chg="mod">
          <ac:chgData name="Tara Friedman" userId="e258ebb9-0006-467a-aa34-df8023d5b528" providerId="ADAL" clId="{236D8836-F4F7-4CCC-A1DD-B860117574A5}" dt="2023-09-08T17:57:31.570" v="2568" actId="1076"/>
          <ac:spMkLst>
            <pc:docMk/>
            <pc:sldMk cId="3105384525" sldId="337"/>
            <ac:spMk id="8" creationId="{651C0BAF-4ED7-F579-DD72-132202B1F95F}"/>
          </ac:spMkLst>
        </pc:spChg>
      </pc:sldChg>
      <pc:sldChg chg="modSp mod">
        <pc:chgData name="Tara Friedman" userId="e258ebb9-0006-467a-aa34-df8023d5b528" providerId="ADAL" clId="{236D8836-F4F7-4CCC-A1DD-B860117574A5}" dt="2023-09-07T21:27:36.143" v="179" actId="20577"/>
        <pc:sldMkLst>
          <pc:docMk/>
          <pc:sldMk cId="1073095794" sldId="338"/>
        </pc:sldMkLst>
        <pc:spChg chg="mod">
          <ac:chgData name="Tara Friedman" userId="e258ebb9-0006-467a-aa34-df8023d5b528" providerId="ADAL" clId="{236D8836-F4F7-4CCC-A1DD-B860117574A5}" dt="2023-09-07T21:27:36.143" v="179" actId="20577"/>
          <ac:spMkLst>
            <pc:docMk/>
            <pc:sldMk cId="1073095794" sldId="338"/>
            <ac:spMk id="3" creationId="{90027389-694F-5629-C0F6-DBFFD44F08FF}"/>
          </ac:spMkLst>
        </pc:spChg>
      </pc:sldChg>
      <pc:sldChg chg="addSp modSp mod">
        <pc:chgData name="Tara Friedman" userId="e258ebb9-0006-467a-aa34-df8023d5b528" providerId="ADAL" clId="{236D8836-F4F7-4CCC-A1DD-B860117574A5}" dt="2023-09-07T21:36:10.819" v="430" actId="113"/>
        <pc:sldMkLst>
          <pc:docMk/>
          <pc:sldMk cId="843965354" sldId="339"/>
        </pc:sldMkLst>
        <pc:spChg chg="mod">
          <ac:chgData name="Tara Friedman" userId="e258ebb9-0006-467a-aa34-df8023d5b528" providerId="ADAL" clId="{236D8836-F4F7-4CCC-A1DD-B860117574A5}" dt="2023-09-07T21:35:02.466" v="404" actId="20577"/>
          <ac:spMkLst>
            <pc:docMk/>
            <pc:sldMk cId="843965354" sldId="339"/>
            <ac:spMk id="3" creationId="{FC52EDD2-43FC-0560-FBDA-25B2D3A020FD}"/>
          </ac:spMkLst>
        </pc:spChg>
        <pc:spChg chg="add mod">
          <ac:chgData name="Tara Friedman" userId="e258ebb9-0006-467a-aa34-df8023d5b528" providerId="ADAL" clId="{236D8836-F4F7-4CCC-A1DD-B860117574A5}" dt="2023-09-07T21:36:10.819" v="430" actId="113"/>
          <ac:spMkLst>
            <pc:docMk/>
            <pc:sldMk cId="843965354" sldId="339"/>
            <ac:spMk id="4" creationId="{CA738ACD-C7ED-18D8-D6F6-242A475237F1}"/>
          </ac:spMkLst>
        </pc:spChg>
      </pc:sldChg>
      <pc:sldChg chg="addSp modSp new mod modNotesTx">
        <pc:chgData name="Tara Friedman" userId="e258ebb9-0006-467a-aa34-df8023d5b528" providerId="ADAL" clId="{236D8836-F4F7-4CCC-A1DD-B860117574A5}" dt="2023-09-07T21:43:27.735" v="916" actId="1076"/>
        <pc:sldMkLst>
          <pc:docMk/>
          <pc:sldMk cId="1300124404" sldId="340"/>
        </pc:sldMkLst>
        <pc:spChg chg="mod">
          <ac:chgData name="Tara Friedman" userId="e258ebb9-0006-467a-aa34-df8023d5b528" providerId="ADAL" clId="{236D8836-F4F7-4CCC-A1DD-B860117574A5}" dt="2023-09-07T21:43:27.735" v="916" actId="1076"/>
          <ac:spMkLst>
            <pc:docMk/>
            <pc:sldMk cId="1300124404" sldId="340"/>
            <ac:spMk id="2" creationId="{F3A3F2E1-30AD-B4A9-19FD-77C970E34C21}"/>
          </ac:spMkLst>
        </pc:spChg>
        <pc:spChg chg="mod">
          <ac:chgData name="Tara Friedman" userId="e258ebb9-0006-467a-aa34-df8023d5b528" providerId="ADAL" clId="{236D8836-F4F7-4CCC-A1DD-B860117574A5}" dt="2023-09-07T21:43:09.825" v="915" actId="20577"/>
          <ac:spMkLst>
            <pc:docMk/>
            <pc:sldMk cId="1300124404" sldId="340"/>
            <ac:spMk id="3" creationId="{77B3A6EC-C6E3-AABA-68B5-BDF369EE88D3}"/>
          </ac:spMkLst>
        </pc:spChg>
        <pc:spChg chg="add mod">
          <ac:chgData name="Tara Friedman" userId="e258ebb9-0006-467a-aa34-df8023d5b528" providerId="ADAL" clId="{236D8836-F4F7-4CCC-A1DD-B860117574A5}" dt="2023-09-07T21:42:56.006" v="907" actId="1076"/>
          <ac:spMkLst>
            <pc:docMk/>
            <pc:sldMk cId="1300124404" sldId="340"/>
            <ac:spMk id="4" creationId="{6BC1DDF9-C88E-F82F-2B98-7ECE50161758}"/>
          </ac:spMkLst>
        </pc:spChg>
      </pc:sldChg>
      <pc:sldChg chg="addSp delSp modSp new del mod">
        <pc:chgData name="Tara Friedman" userId="e258ebb9-0006-467a-aa34-df8023d5b528" providerId="ADAL" clId="{236D8836-F4F7-4CCC-A1DD-B860117574A5}" dt="2023-09-07T21:53:23.585" v="950" actId="47"/>
        <pc:sldMkLst>
          <pc:docMk/>
          <pc:sldMk cId="3874007572" sldId="341"/>
        </pc:sldMkLst>
        <pc:spChg chg="mod">
          <ac:chgData name="Tara Friedman" userId="e258ebb9-0006-467a-aa34-df8023d5b528" providerId="ADAL" clId="{236D8836-F4F7-4CCC-A1DD-B860117574A5}" dt="2023-09-07T21:45:18.021" v="932" actId="255"/>
          <ac:spMkLst>
            <pc:docMk/>
            <pc:sldMk cId="3874007572" sldId="341"/>
            <ac:spMk id="2" creationId="{BE422151-2730-CF50-BC9C-86789DC21393}"/>
          </ac:spMkLst>
        </pc:spChg>
        <pc:spChg chg="del mod">
          <ac:chgData name="Tara Friedman" userId="e258ebb9-0006-467a-aa34-df8023d5b528" providerId="ADAL" clId="{236D8836-F4F7-4CCC-A1DD-B860117574A5}" dt="2023-09-07T21:45:45.734" v="948" actId="478"/>
          <ac:spMkLst>
            <pc:docMk/>
            <pc:sldMk cId="3874007572" sldId="341"/>
            <ac:spMk id="3" creationId="{3EB24F3F-9E00-28A7-F738-991D1F75B37A}"/>
          </ac:spMkLst>
        </pc:spChg>
        <pc:spChg chg="add mod">
          <ac:chgData name="Tara Friedman" userId="e258ebb9-0006-467a-aa34-df8023d5b528" providerId="ADAL" clId="{236D8836-F4F7-4CCC-A1DD-B860117574A5}" dt="2023-09-07T21:45:45.744" v="949" actId="27636"/>
          <ac:spMkLst>
            <pc:docMk/>
            <pc:sldMk cId="3874007572" sldId="341"/>
            <ac:spMk id="5" creationId="{D2BA7320-F614-6FB3-4D9F-6B891450B096}"/>
          </ac:spMkLst>
        </pc:spChg>
      </pc:sldChg>
      <pc:sldMasterChg chg="delSldLayout">
        <pc:chgData name="Tara Friedman" userId="e258ebb9-0006-467a-aa34-df8023d5b528" providerId="ADAL" clId="{236D8836-F4F7-4CCC-A1DD-B860117574A5}" dt="2023-09-07T21:44:01.559" v="917" actId="2696"/>
        <pc:sldMasterMkLst>
          <pc:docMk/>
          <pc:sldMasterMk cId="0" sldId="2147483858"/>
        </pc:sldMasterMkLst>
        <pc:sldLayoutChg chg="del">
          <pc:chgData name="Tara Friedman" userId="e258ebb9-0006-467a-aa34-df8023d5b528" providerId="ADAL" clId="{236D8836-F4F7-4CCC-A1DD-B860117574A5}" dt="2023-09-07T21:44:01.559" v="917" actId="2696"/>
          <pc:sldLayoutMkLst>
            <pc:docMk/>
            <pc:sldMasterMk cId="0" sldId="2147483858"/>
            <pc:sldLayoutMk cId="0" sldId="2147483870"/>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7" b="0" i="0" u="none" strike="noStrike" kern="1200" spc="0" baseline="0">
                <a:solidFill>
                  <a:schemeClr val="tx1">
                    <a:lumMod val="65000"/>
                    <a:lumOff val="35000"/>
                  </a:schemeClr>
                </a:solidFill>
                <a:latin typeface="+mn-lt"/>
                <a:ea typeface="+mn-ea"/>
                <a:cs typeface="+mn-cs"/>
              </a:defRPr>
            </a:pPr>
            <a:r>
              <a:rPr lang="en-US" b="1" dirty="0">
                <a:solidFill>
                  <a:schemeClr val="tx1"/>
                </a:solidFill>
              </a:rPr>
              <a:t>HOSPICE LOS</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1994</c:v>
                </c:pt>
              </c:strCache>
            </c:strRef>
          </c:tx>
          <c:spPr>
            <a:solidFill>
              <a:srgbClr val="92D050"/>
            </a:solidFill>
            <a:ln>
              <a:noFill/>
            </a:ln>
            <a:effectLst/>
          </c:spPr>
          <c:invertIfNegative val="0"/>
          <c:cat>
            <c:strRef>
              <c:f>Sheet1!$A$2:$A$3</c:f>
              <c:strCache>
                <c:ptCount val="2"/>
                <c:pt idx="0">
                  <c:v>MLOS</c:v>
                </c:pt>
                <c:pt idx="1">
                  <c:v>ALOS</c:v>
                </c:pt>
              </c:strCache>
            </c:strRef>
          </c:cat>
          <c:val>
            <c:numRef>
              <c:f>Sheet1!$B$2:$B$3</c:f>
              <c:numCache>
                <c:formatCode>General</c:formatCode>
                <c:ptCount val="2"/>
                <c:pt idx="0">
                  <c:v>39</c:v>
                </c:pt>
              </c:numCache>
            </c:numRef>
          </c:val>
          <c:extLst>
            <c:ext xmlns:c16="http://schemas.microsoft.com/office/drawing/2014/chart" uri="{C3380CC4-5D6E-409C-BE32-E72D297353CC}">
              <c16:uniqueId val="{00000000-4C8D-45D8-9A6F-3CCEB9FBD70C}"/>
            </c:ext>
          </c:extLst>
        </c:ser>
        <c:ser>
          <c:idx val="2"/>
          <c:order val="1"/>
          <c:tx>
            <c:strRef>
              <c:f>Sheet1!$C$1</c:f>
              <c:strCache>
                <c:ptCount val="1"/>
                <c:pt idx="0">
                  <c:v>2005</c:v>
                </c:pt>
              </c:strCache>
            </c:strRef>
          </c:tx>
          <c:spPr>
            <a:solidFill>
              <a:srgbClr val="FF0000"/>
            </a:solidFill>
            <a:ln>
              <a:noFill/>
            </a:ln>
            <a:effectLst/>
          </c:spPr>
          <c:invertIfNegative val="0"/>
          <c:cat>
            <c:strRef>
              <c:f>Sheet1!$A$2:$A$3</c:f>
              <c:strCache>
                <c:ptCount val="2"/>
                <c:pt idx="0">
                  <c:v>MLOS</c:v>
                </c:pt>
                <c:pt idx="1">
                  <c:v>ALOS</c:v>
                </c:pt>
              </c:strCache>
            </c:strRef>
          </c:cat>
          <c:val>
            <c:numRef>
              <c:f>Sheet1!$C$2:$C$3</c:f>
              <c:numCache>
                <c:formatCode>General</c:formatCode>
                <c:ptCount val="2"/>
                <c:pt idx="0">
                  <c:v>26</c:v>
                </c:pt>
                <c:pt idx="1">
                  <c:v>59</c:v>
                </c:pt>
              </c:numCache>
            </c:numRef>
          </c:val>
          <c:extLst>
            <c:ext xmlns:c16="http://schemas.microsoft.com/office/drawing/2014/chart" uri="{C3380CC4-5D6E-409C-BE32-E72D297353CC}">
              <c16:uniqueId val="{00000002-4C8D-45D8-9A6F-3CCEB9FBD70C}"/>
            </c:ext>
          </c:extLst>
        </c:ser>
        <c:ser>
          <c:idx val="1"/>
          <c:order val="2"/>
          <c:tx>
            <c:strRef>
              <c:f>Sheet1!$D$1</c:f>
              <c:strCache>
                <c:ptCount val="1"/>
                <c:pt idx="0">
                  <c:v>2009</c:v>
                </c:pt>
              </c:strCache>
            </c:strRef>
          </c:tx>
          <c:spPr>
            <a:solidFill>
              <a:srgbClr val="FFFF00"/>
            </a:solidFill>
          </c:spPr>
          <c:invertIfNegative val="0"/>
          <c:cat>
            <c:strRef>
              <c:f>Sheet1!$A$2:$A$3</c:f>
              <c:strCache>
                <c:ptCount val="2"/>
                <c:pt idx="0">
                  <c:v>MLOS</c:v>
                </c:pt>
                <c:pt idx="1">
                  <c:v>ALOS</c:v>
                </c:pt>
              </c:strCache>
            </c:strRef>
          </c:cat>
          <c:val>
            <c:numRef>
              <c:f>Sheet1!$D$2:$D$3</c:f>
              <c:numCache>
                <c:formatCode>General</c:formatCode>
                <c:ptCount val="2"/>
                <c:pt idx="0">
                  <c:v>21.1</c:v>
                </c:pt>
                <c:pt idx="1">
                  <c:v>69</c:v>
                </c:pt>
              </c:numCache>
            </c:numRef>
          </c:val>
          <c:extLst>
            <c:ext xmlns:c16="http://schemas.microsoft.com/office/drawing/2014/chart" uri="{C3380CC4-5D6E-409C-BE32-E72D297353CC}">
              <c16:uniqueId val="{00000000-1378-4683-BAAA-EAC32387BEC6}"/>
            </c:ext>
          </c:extLst>
        </c:ser>
        <c:ser>
          <c:idx val="3"/>
          <c:order val="3"/>
          <c:tx>
            <c:strRef>
              <c:f>Sheet1!$E$1</c:f>
              <c:strCache>
                <c:ptCount val="1"/>
                <c:pt idx="0">
                  <c:v>2013</c:v>
                </c:pt>
              </c:strCache>
            </c:strRef>
          </c:tx>
          <c:spPr>
            <a:solidFill>
              <a:srgbClr val="00B0F0"/>
            </a:solidFill>
          </c:spPr>
          <c:invertIfNegative val="0"/>
          <c:cat>
            <c:strRef>
              <c:f>Sheet1!$A$2:$A$3</c:f>
              <c:strCache>
                <c:ptCount val="2"/>
                <c:pt idx="0">
                  <c:v>MLOS</c:v>
                </c:pt>
                <c:pt idx="1">
                  <c:v>ALOS</c:v>
                </c:pt>
              </c:strCache>
            </c:strRef>
          </c:cat>
          <c:val>
            <c:numRef>
              <c:f>Sheet1!$E$2:$E$3</c:f>
              <c:numCache>
                <c:formatCode>General</c:formatCode>
                <c:ptCount val="2"/>
                <c:pt idx="0">
                  <c:v>17.399999999999999</c:v>
                </c:pt>
                <c:pt idx="1">
                  <c:v>70</c:v>
                </c:pt>
              </c:numCache>
            </c:numRef>
          </c:val>
          <c:extLst>
            <c:ext xmlns:c16="http://schemas.microsoft.com/office/drawing/2014/chart" uri="{C3380CC4-5D6E-409C-BE32-E72D297353CC}">
              <c16:uniqueId val="{00000001-1378-4683-BAAA-EAC32387BEC6}"/>
            </c:ext>
          </c:extLst>
        </c:ser>
        <c:ser>
          <c:idx val="4"/>
          <c:order val="4"/>
          <c:tx>
            <c:strRef>
              <c:f>Sheet1!$F$1</c:f>
              <c:strCache>
                <c:ptCount val="1"/>
                <c:pt idx="0">
                  <c:v>2019</c:v>
                </c:pt>
              </c:strCache>
            </c:strRef>
          </c:tx>
          <c:spPr>
            <a:solidFill>
              <a:srgbClr val="7030A0"/>
            </a:solidFill>
          </c:spPr>
          <c:invertIfNegative val="0"/>
          <c:cat>
            <c:strRef>
              <c:f>Sheet1!$A$2:$A$3</c:f>
              <c:strCache>
                <c:ptCount val="2"/>
                <c:pt idx="0">
                  <c:v>MLOS</c:v>
                </c:pt>
                <c:pt idx="1">
                  <c:v>ALOS</c:v>
                </c:pt>
              </c:strCache>
            </c:strRef>
          </c:cat>
          <c:val>
            <c:numRef>
              <c:f>Sheet1!$F$2:$F$3</c:f>
              <c:numCache>
                <c:formatCode>General</c:formatCode>
                <c:ptCount val="2"/>
                <c:pt idx="0">
                  <c:v>18</c:v>
                </c:pt>
                <c:pt idx="1">
                  <c:v>96</c:v>
                </c:pt>
              </c:numCache>
            </c:numRef>
          </c:val>
          <c:extLst>
            <c:ext xmlns:c16="http://schemas.microsoft.com/office/drawing/2014/chart" uri="{C3380CC4-5D6E-409C-BE32-E72D297353CC}">
              <c16:uniqueId val="{00000000-1A39-4559-892A-1A8E9BA5921C}"/>
            </c:ext>
          </c:extLst>
        </c:ser>
        <c:dLbls>
          <c:showLegendKey val="0"/>
          <c:showVal val="0"/>
          <c:showCatName val="0"/>
          <c:showSerName val="0"/>
          <c:showPercent val="0"/>
          <c:showBubbleSize val="0"/>
        </c:dLbls>
        <c:gapWidth val="219"/>
        <c:overlap val="-27"/>
        <c:axId val="197703936"/>
        <c:axId val="197924352"/>
      </c:barChart>
      <c:catAx>
        <c:axId val="197703936"/>
        <c:scaling>
          <c:orientation val="minMax"/>
        </c:scaling>
        <c:delete val="0"/>
        <c:axPos val="b"/>
        <c:numFmt formatCode="General" sourceLinked="1"/>
        <c:majorTickMark val="none"/>
        <c:minorTickMark val="none"/>
        <c:tickLblPos val="nextTo"/>
        <c:spPr>
          <a:noFill/>
          <a:ln w="9501" cap="flat" cmpd="sng" algn="ctr">
            <a:solidFill>
              <a:schemeClr val="tx1">
                <a:lumMod val="15000"/>
                <a:lumOff val="85000"/>
              </a:schemeClr>
            </a:solidFill>
            <a:round/>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en-US"/>
          </a:p>
        </c:txPr>
        <c:crossAx val="197924352"/>
        <c:crosses val="autoZero"/>
        <c:auto val="1"/>
        <c:lblAlgn val="ctr"/>
        <c:lblOffset val="100"/>
        <c:noMultiLvlLbl val="0"/>
      </c:catAx>
      <c:valAx>
        <c:axId val="197924352"/>
        <c:scaling>
          <c:orientation val="minMax"/>
        </c:scaling>
        <c:delete val="0"/>
        <c:axPos val="l"/>
        <c:majorGridlines>
          <c:spPr>
            <a:ln w="9501"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en-US"/>
          </a:p>
        </c:txPr>
        <c:crossAx val="197703936"/>
        <c:crosses val="autoZero"/>
        <c:crossBetween val="between"/>
      </c:valAx>
      <c:spPr>
        <a:noFill/>
        <a:ln w="25336">
          <a:noFill/>
        </a:ln>
      </c:spPr>
    </c:plotArea>
    <c:legend>
      <c:legendPos val="b"/>
      <c:overlay val="0"/>
      <c:spPr>
        <a:noFill/>
        <a:ln>
          <a:noFill/>
        </a:ln>
        <a:effectLst/>
      </c:spPr>
      <c:txPr>
        <a:bodyPr rot="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62464F-BDA6-46EA-AE74-BCE8791A67BE}" type="datetimeFigureOut">
              <a:rPr lang="en-US" smtClean="0"/>
              <a:t>9/12/2023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B49A0-2392-4B3A-9BB4-DB4159C6CE6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scopubs.org/doi/full/10.1200/jop.083850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vitas.com/for-healthcare-professionals/hospice-and-palliative-care-eligibility-guidelines/palliative-performance-scale-pps-and-hospi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esearchgate.net/journal/Inquiry-a-Journal-of-Medical-Care-Organization-Provision-and-Financing-1945-724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1"/>
          <p:cNvSpPr>
            <a:spLocks noGrp="1" noChangeArrowheads="1"/>
          </p:cNvSpPr>
          <p:nvPr>
            <p:ph type="sldNum" sz="quarter" idx="5"/>
          </p:nvPr>
        </p:nvSpPr>
        <p:spPr bwMode="auto">
          <a:noFill/>
          <a:ln>
            <a:miter lim="800000"/>
            <a:headEnd/>
            <a:tailEnd/>
          </a:ln>
        </p:spPr>
        <p:txBody>
          <a:bodyPr/>
          <a:lstStyle/>
          <a:p>
            <a:fld id="{856EAEE6-1C77-4235-9F71-049B5E3945C2}" type="slidenum">
              <a:rPr lang="en-US" altLang="en-US"/>
              <a:pPr/>
              <a:t>1</a:t>
            </a:fld>
            <a:endParaRPr lang="en-US" altLang="en-US"/>
          </a:p>
        </p:txBody>
      </p:sp>
      <p:sp>
        <p:nvSpPr>
          <p:cNvPr id="16387" name="Text Box 1"/>
          <p:cNvSpPr txBox="1">
            <a:spLocks noChangeArrowheads="1"/>
          </p:cNvSpPr>
          <p:nvPr/>
        </p:nvSpPr>
        <p:spPr bwMode="auto">
          <a:xfrm>
            <a:off x="1143000" y="687388"/>
            <a:ext cx="4570413" cy="3427412"/>
          </a:xfrm>
          <a:prstGeom prst="rect">
            <a:avLst/>
          </a:prstGeom>
          <a:solidFill>
            <a:srgbClr val="FFFFFF"/>
          </a:solidFill>
          <a:ln w="9360">
            <a:solidFill>
              <a:srgbClr val="000000"/>
            </a:solidFill>
            <a:miter lim="800000"/>
            <a:headEnd/>
            <a:tailEnd/>
          </a:ln>
        </p:spPr>
        <p:txBody>
          <a:bodyPr wrap="none" anchor="ctr"/>
          <a:lstStyle/>
          <a:p>
            <a:pPr eaLnBrk="1" hangingPunct="1"/>
            <a:endParaRPr lang="en-US" altLang="en-US">
              <a:latin typeface="Calibri" pitchFamily="34" charset="0"/>
            </a:endParaRPr>
          </a:p>
        </p:txBody>
      </p:sp>
      <p:sp>
        <p:nvSpPr>
          <p:cNvPr id="16388" name="Rectangle 2"/>
          <p:cNvSpPr>
            <a:spLocks noGrp="1" noChangeArrowheads="1"/>
          </p:cNvSpPr>
          <p:nvPr>
            <p:ph type="body"/>
          </p:nvPr>
        </p:nvSpPr>
        <p:spPr bwMode="auto">
          <a:xfrm>
            <a:off x="914400" y="4343400"/>
            <a:ext cx="5022850" cy="4202113"/>
          </a:xfrm>
          <a:noFill/>
        </p:spPr>
        <p:txBody>
          <a:bodyPr wrap="none" numCol="1" anchor="ctr"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 the adoption of a formal payment mechanism, hospices</a:t>
            </a:r>
            <a:r>
              <a:rPr lang="en-US" baseline="0" dirty="0"/>
              <a:t> began to pop up around the country. </a:t>
            </a:r>
          </a:p>
          <a:p>
            <a:r>
              <a:rPr lang="en-US" baseline="0" dirty="0"/>
              <a:t>In 90’s and early part of 2000s, still a bias against hospice, even among medical colleagues</a:t>
            </a:r>
          </a:p>
          <a:p>
            <a:r>
              <a:rPr lang="en-US" baseline="0" dirty="0"/>
              <a:t>By 2005:</a:t>
            </a:r>
          </a:p>
          <a:p>
            <a:r>
              <a:rPr lang="en-US" baseline="0" dirty="0"/>
              <a:t>about 1/3</a:t>
            </a:r>
            <a:r>
              <a:rPr lang="en-US" baseline="30000" dirty="0"/>
              <a:t>rd</a:t>
            </a:r>
            <a:r>
              <a:rPr lang="en-US" baseline="0" dirty="0"/>
              <a:t> of all deaths were served by hospice. </a:t>
            </a:r>
          </a:p>
          <a:p>
            <a:r>
              <a:rPr lang="en-US" baseline="0" dirty="0"/>
              <a:t>Hospice was successful in helping people die at home, about 75% of hospice deaths occurred in the place the patient called home. </a:t>
            </a:r>
          </a:p>
        </p:txBody>
      </p:sp>
      <p:sp>
        <p:nvSpPr>
          <p:cNvPr id="4" name="Slide Number Placeholder 3"/>
          <p:cNvSpPr>
            <a:spLocks noGrp="1"/>
          </p:cNvSpPr>
          <p:nvPr>
            <p:ph type="sldNum" sz="quarter" idx="10"/>
          </p:nvPr>
        </p:nvSpPr>
        <p:spPr/>
        <p:txBody>
          <a:bodyPr/>
          <a:lstStyle/>
          <a:p>
            <a:fld id="{713B49A0-2392-4B3A-9BB4-DB4159C6CE69}"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26627"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2005: ALOS 59, MLOS 26</a:t>
            </a:r>
          </a:p>
          <a:p>
            <a:r>
              <a:rPr lang="en-US" altLang="en-US" dirty="0"/>
              <a:t>2013: ALOS</a:t>
            </a:r>
            <a:r>
              <a:rPr lang="en-US" altLang="en-US" baseline="0" dirty="0"/>
              <a:t> 70, MLOS 17.4</a:t>
            </a:r>
            <a:endParaRPr lang="en-US" altLang="en-US" dirty="0"/>
          </a:p>
          <a:p>
            <a:r>
              <a:rPr lang="en-US" altLang="en-US" dirty="0"/>
              <a:t>2019 ALOS 96, MLOS 18</a:t>
            </a:r>
          </a:p>
          <a:p>
            <a:endParaRPr lang="en-US" altLang="en-US" dirty="0"/>
          </a:p>
          <a:p>
            <a:r>
              <a:rPr lang="en-US" altLang="en-US" dirty="0"/>
              <a:t>Trends</a:t>
            </a:r>
            <a:r>
              <a:rPr lang="en-US" altLang="en-US" baseline="0" dirty="0"/>
              <a:t>:  MLS decreased as we continue to admit many short LOS patients.  ALS is pulled up by a small percentage with very long LOS.</a:t>
            </a:r>
            <a:endParaRPr lang="en-US" altLang="en-US" dirty="0"/>
          </a:p>
          <a:p>
            <a:endParaRPr lang="en-US" altLang="en-US" dirty="0"/>
          </a:p>
          <a:p>
            <a:r>
              <a:rPr lang="en-US" altLang="en-US" dirty="0"/>
              <a:t>Hospice:  Studies have shown that providing hospice care earlier in the course of advanced serious illness leads to better health outcomes, higher satisfaction and lower care costs.  However, when patients and physicians are forced to make the choice between hospice and curative care, hospice enrollment is often delayed.  </a:t>
            </a:r>
          </a:p>
          <a:p>
            <a:endParaRPr lang="en-US" altLang="en-US" dirty="0"/>
          </a:p>
          <a:p>
            <a:r>
              <a:rPr lang="en-US" altLang="en-US" dirty="0"/>
              <a:t>LOS is a double edged sword</a:t>
            </a:r>
          </a:p>
          <a:p>
            <a:endParaRPr lang="en-US" altLang="en-US" dirty="0"/>
          </a:p>
        </p:txBody>
      </p:sp>
      <p:sp>
        <p:nvSpPr>
          <p:cNvPr id="4" name="Date Placeholder 3">
            <a:extLst>
              <a:ext uri="{FF2B5EF4-FFF2-40B4-BE49-F238E27FC236}">
                <a16:creationId xmlns:a16="http://schemas.microsoft.com/office/drawing/2014/main" id="{B64F6E52-19FC-4CA0-993A-5A79CD0D70E2}"/>
              </a:ext>
            </a:extLst>
          </p:cNvPr>
          <p:cNvSpPr>
            <a:spLocks noGrp="1"/>
          </p:cNvSpPr>
          <p:nvPr>
            <p:ph type="dt" sz="quarter" idx="1"/>
          </p:nvPr>
        </p:nvSpPr>
        <p:spPr/>
        <p:txBody>
          <a:bodyPr/>
          <a:lstStyle/>
          <a:p>
            <a:pPr>
              <a:defRPr/>
            </a:pPr>
            <a:endParaRPr lang="en-US"/>
          </a:p>
        </p:txBody>
      </p:sp>
      <p:sp>
        <p:nvSpPr>
          <p:cNvPr id="26629" name="Slide Number Placeholder 4"/>
          <p:cNvSpPr>
            <a:spLocks noGrp="1" noChangeArrowheads="1"/>
          </p:cNvSpPr>
          <p:nvPr>
            <p:ph type="sldNum" sz="quarter" idx="5"/>
          </p:nvPr>
        </p:nvSpPr>
        <p:spPr bwMode="auto">
          <a:noFill/>
          <a:ln>
            <a:miter lim="800000"/>
            <a:headEnd/>
            <a:tailEnd/>
          </a:ln>
        </p:spPr>
        <p:txBody>
          <a:bodyPr/>
          <a:lstStyle/>
          <a:p>
            <a:fld id="{1A30AB27-2D17-496A-856D-ECEC0655911B}"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dirty="0">
                <a:solidFill>
                  <a:schemeClr val="tx1"/>
                </a:solidFill>
                <a:latin typeface="+mn-lt"/>
                <a:ea typeface="+mn-ea"/>
                <a:cs typeface="+mn-cs"/>
              </a:rPr>
              <a:t>Changing Primary Diagnoses</a:t>
            </a:r>
          </a:p>
          <a:p>
            <a:endParaRPr lang="en-US" sz="1200" b="1" i="0" u="none" strike="noStrik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Interesting trends-</a:t>
            </a:r>
            <a:r>
              <a:rPr lang="en-US" baseline="0" dirty="0"/>
              <a:t> only cancer has gone down consistently. </a:t>
            </a:r>
            <a:r>
              <a:rPr lang="en-US" sz="1200" b="0" i="0" u="none" strike="noStrike" kern="1200" dirty="0">
                <a:solidFill>
                  <a:schemeClr val="tx1"/>
                </a:solidFill>
                <a:latin typeface="+mn-lt"/>
                <a:ea typeface="+mn-ea"/>
                <a:cs typeface="+mn-cs"/>
              </a:rPr>
              <a:t>For several decades, hospices primarily served people with cancer diagnoses. As recently as 2007, cancer continued to be the leading principal diagnosis of those receiving care. However, that has shifted dramatically over the last decade.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sz="1200" b="0" i="0" u="none" strike="noStrike" kern="1200" dirty="0">
              <a:solidFill>
                <a:schemeClr val="tx1"/>
              </a:solidFill>
              <a:latin typeface="+mn-lt"/>
              <a:ea typeface="+mn-ea"/>
              <a:cs typeface="+mn-cs"/>
            </a:endParaRPr>
          </a:p>
          <a:p>
            <a:r>
              <a:rPr lang="en-US" sz="1200" b="0" i="0" u="none" strike="noStrike" kern="1200" dirty="0">
                <a:solidFill>
                  <a:schemeClr val="tx1"/>
                </a:solidFill>
                <a:latin typeface="+mn-lt"/>
                <a:ea typeface="+mn-ea"/>
                <a:cs typeface="+mn-cs"/>
              </a:rPr>
              <a:t>In 2019 - continued growth in the number of Medicare hospice patients with non-cancer diagnoses, including a principal diagnosis of Alzheimer’s, dementia, or Parkinson’s, which represented more than four times the number of patients who had cancer. </a:t>
            </a:r>
            <a:endParaRPr lang="en-US" baseline="0" dirty="0"/>
          </a:p>
          <a:p>
            <a:r>
              <a:rPr lang="en-US" baseline="0" dirty="0"/>
              <a:t>27% of hospice patients have a cancer diagnosis</a:t>
            </a:r>
            <a:endParaRPr lang="en-US" dirty="0"/>
          </a:p>
        </p:txBody>
      </p:sp>
      <p:sp>
        <p:nvSpPr>
          <p:cNvPr id="4" name="Slide Number Placeholder 3"/>
          <p:cNvSpPr>
            <a:spLocks noGrp="1"/>
          </p:cNvSpPr>
          <p:nvPr>
            <p:ph type="sldNum" sz="quarter" idx="10"/>
          </p:nvPr>
        </p:nvSpPr>
        <p:spPr/>
        <p:txBody>
          <a:bodyPr/>
          <a:lstStyle/>
          <a:p>
            <a:fld id="{713B49A0-2392-4B3A-9BB4-DB4159C6CE69}"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Hospice’s don’t typically have contracts with managed care, so even if they could get paid, they have to invest resources to get Drs and NPs credentialed with health plans if they want to play in the non-hospice pal care world.  Some hospices do begin to offer non-hospice palliative care, typically as “loss leaders” for their hospice programs, but, they are terribly challenged by the lack of reimbursement.  Hospital-based pal care generates a revolving door of high-intensity very acute end-of-life patients and community-based programs struggle with productivity.   </a:t>
            </a:r>
          </a:p>
        </p:txBody>
      </p:sp>
      <p:sp>
        <p:nvSpPr>
          <p:cNvPr id="4" name="Slide Number Placeholder 3"/>
          <p:cNvSpPr>
            <a:spLocks noGrp="1"/>
          </p:cNvSpPr>
          <p:nvPr>
            <p:ph type="sldNum" sz="quarter" idx="5"/>
          </p:nvPr>
        </p:nvSpPr>
        <p:spPr/>
        <p:txBody>
          <a:bodyPr/>
          <a:lstStyle/>
          <a:p>
            <a:fld id="{713B49A0-2392-4B3A-9BB4-DB4159C6CE69}" type="slidenum">
              <a:rPr lang="en-US" smtClean="0"/>
              <a:t>13</a:t>
            </a:fld>
            <a:endParaRPr lang="en-US"/>
          </a:p>
        </p:txBody>
      </p:sp>
    </p:spTree>
    <p:extLst>
      <p:ext uri="{BB962C8B-B14F-4D97-AF65-F5344CB8AC3E}">
        <p14:creationId xmlns:p14="http://schemas.microsoft.com/office/powerpoint/2010/main" val="3886416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44035"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b="1" i="0" u="none" strike="noStrike" kern="1200" dirty="0">
                <a:solidFill>
                  <a:schemeClr val="tx1"/>
                </a:solidFill>
                <a:latin typeface="+mn-lt"/>
                <a:ea typeface="+mn-ea"/>
                <a:cs typeface="+mn-cs"/>
              </a:rPr>
              <a:t>Late Hospice Access</a:t>
            </a:r>
            <a:endParaRPr lang="en-US" sz="1200" b="0" i="0" u="none" strike="noStrike" kern="1200" dirty="0">
              <a:solidFill>
                <a:schemeClr val="tx1"/>
              </a:solidFill>
              <a:latin typeface="+mn-lt"/>
              <a:ea typeface="+mn-ea"/>
              <a:cs typeface="+mn-cs"/>
            </a:endParaRPr>
          </a:p>
          <a:p>
            <a:r>
              <a:rPr lang="en-US" sz="1200" b="0" i="0" u="none" strike="noStrike" kern="1200" dirty="0">
                <a:solidFill>
                  <a:schemeClr val="tx1"/>
                </a:solidFill>
                <a:latin typeface="+mn-lt"/>
                <a:ea typeface="+mn-ea"/>
                <a:cs typeface="+mn-cs"/>
              </a:rPr>
              <a:t>Hospice professionals continue to be concerned about the number of people accessing hospice care late in the course of an illness. The NHPCO report indicates that 10 percent of Medicare decedents received hospice care for two days or less in 2019. Twenty-five percent of beneficiaries received care for five days or less, and 50 percent received care for 18 days or less. These very short stays in hospice are considered too short a period for patients to fully benefit from the unique person-centered, interdisciplinary care provided by hospice.</a:t>
            </a:r>
          </a:p>
          <a:p>
            <a:pPr>
              <a:spcBef>
                <a:spcPct val="0"/>
              </a:spcBef>
            </a:pPr>
            <a:endParaRPr lang="en-US" b="1" dirty="0">
              <a:latin typeface="Arial" pitchFamily="34" charset="0"/>
            </a:endParaRPr>
          </a:p>
          <a:p>
            <a:pPr>
              <a:spcBef>
                <a:spcPct val="0"/>
              </a:spcBef>
            </a:pPr>
            <a:endParaRPr lang="en-US" b="1" dirty="0">
              <a:latin typeface="Arial" pitchFamily="34" charset="0"/>
            </a:endParaRPr>
          </a:p>
          <a:p>
            <a:pPr>
              <a:spcBef>
                <a:spcPct val="0"/>
              </a:spcBef>
            </a:pPr>
            <a:r>
              <a:rPr lang="en-US" b="1" dirty="0">
                <a:latin typeface="Arial" pitchFamily="34" charset="0"/>
              </a:rPr>
              <a:t>Live Discharges and Transfers </a:t>
            </a:r>
          </a:p>
          <a:p>
            <a:pPr>
              <a:spcBef>
                <a:spcPct val="0"/>
              </a:spcBef>
            </a:pPr>
            <a:r>
              <a:rPr lang="en-US" dirty="0">
                <a:latin typeface="Arial" pitchFamily="34" charset="0"/>
              </a:rPr>
              <a:t>In 2019, out of all Medicare hospice discharges, 17.4 percent of all Medicare beneficiaries using hospice were discharged alive, with patient-initiated and hospice-initiated discharges being about equal.</a:t>
            </a:r>
            <a:endParaRPr lang="en-US" dirty="0"/>
          </a:p>
        </p:txBody>
      </p:sp>
      <p:sp>
        <p:nvSpPr>
          <p:cNvPr id="44036" name="Slide Number Placeholder 3"/>
          <p:cNvSpPr>
            <a:spLocks noGrp="1" noChangeArrowheads="1"/>
          </p:cNvSpPr>
          <p:nvPr>
            <p:ph type="sldNum" sz="quarter" idx="5"/>
          </p:nvPr>
        </p:nvSpPr>
        <p:spPr bwMode="auto">
          <a:noFill/>
          <a:ln>
            <a:miter lim="800000"/>
            <a:headEnd/>
            <a:tailEnd/>
          </a:ln>
        </p:spPr>
        <p:txBody>
          <a:bodyPr/>
          <a:lstStyle/>
          <a:p>
            <a:fld id="{8D5FF3F7-B8F4-4E32-99A4-1EA217A946E0}" type="slidenum">
              <a:rPr lang="en-US"/>
              <a:pPr/>
              <a:t>14</a:t>
            </a:fld>
            <a:endParaRPr lang="en-US"/>
          </a:p>
        </p:txBody>
      </p:sp>
    </p:spTree>
    <p:extLst>
      <p:ext uri="{BB962C8B-B14F-4D97-AF65-F5344CB8AC3E}">
        <p14:creationId xmlns:p14="http://schemas.microsoft.com/office/powerpoint/2010/main" val="239180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As a result of attempts to slow </a:t>
            </a:r>
            <a:r>
              <a:rPr lang="en-US" dirty="0" err="1"/>
              <a:t>medicare</a:t>
            </a:r>
            <a:r>
              <a:rPr lang="en-US" dirty="0"/>
              <a:t> spending, and now that hospice is on the radar screen as a major cost center…. Additional non-reimbursable administrative requirements are added and the audit environment becomes much more aggressive. </a:t>
            </a:r>
          </a:p>
          <a:p>
            <a:endParaRPr lang="en-US" dirty="0"/>
          </a:p>
          <a:p>
            <a:endParaRPr lang="en-US" dirty="0"/>
          </a:p>
          <a:p>
            <a:r>
              <a:rPr lang="en-US" dirty="0"/>
              <a:t>CTI – physician narrative at admission and recertification, often with F2F requirement</a:t>
            </a:r>
          </a:p>
          <a:p>
            <a:endParaRPr lang="en-US" dirty="0"/>
          </a:p>
          <a:p>
            <a:r>
              <a:rPr lang="en-US" dirty="0"/>
              <a:t>Based on recommendations from </a:t>
            </a:r>
            <a:r>
              <a:rPr lang="en-US" dirty="0" err="1"/>
              <a:t>MedPac</a:t>
            </a:r>
            <a:r>
              <a:rPr lang="en-US" dirty="0"/>
              <a:t>, Congress introduced additional administrative provisions for hospice.  Beginning 2011 – every patient needs a f2f prior to the 180</a:t>
            </a:r>
            <a:r>
              <a:rPr lang="en-US" baseline="30000" dirty="0"/>
              <a:t>th</a:t>
            </a:r>
            <a:r>
              <a:rPr lang="en-US" dirty="0"/>
              <a:t> day of service and each benefit period thereafter.  It is not billable.  It is just admin overhead and must be performed by an employed physician or NP. Also, if </a:t>
            </a:r>
            <a:r>
              <a:rPr lang="en-US" dirty="0" err="1"/>
              <a:t>pt</a:t>
            </a:r>
            <a:r>
              <a:rPr lang="en-US" dirty="0"/>
              <a:t> has been in hospice previously and readmits into the 3</a:t>
            </a:r>
            <a:r>
              <a:rPr lang="en-US" baseline="30000" dirty="0"/>
              <a:t>rd</a:t>
            </a:r>
            <a:r>
              <a:rPr lang="en-US" dirty="0"/>
              <a:t> benefit period, they need an F2f before they can be readmitted. </a:t>
            </a:r>
          </a:p>
          <a:p>
            <a:endParaRPr lang="en-US" dirty="0"/>
          </a:p>
          <a:p>
            <a:endParaRPr lang="en-US" dirty="0"/>
          </a:p>
          <a:p>
            <a:endParaRPr lang="en-US" dirty="0"/>
          </a:p>
          <a:p>
            <a:r>
              <a:rPr lang="en-US" dirty="0"/>
              <a:t>Intense Audit Environment</a:t>
            </a:r>
          </a:p>
          <a:p>
            <a:r>
              <a:rPr lang="en-US" dirty="0"/>
              <a:t>With </a:t>
            </a:r>
            <a:r>
              <a:rPr lang="en-US" dirty="0" err="1"/>
              <a:t>medicare</a:t>
            </a:r>
            <a:r>
              <a:rPr lang="en-US" dirty="0"/>
              <a:t> spending on the rise, </a:t>
            </a:r>
            <a:r>
              <a:rPr lang="en-US" dirty="0" err="1"/>
              <a:t>medicare</a:t>
            </a:r>
            <a:r>
              <a:rPr lang="en-US" dirty="0"/>
              <a:t> begins to more aggressively scrutinize hospice claims.  The audit environment has become onerous for many hospices, who are already strapped.  It’s not uncommon for hospice’s to be sited not only for insufficient documentation of daily care practices but also for things specific to hospice.  Bigger ticket items can lead to claw backs of $millions and are often reported as representing “fraud” or “fraudulent billing practices. </a:t>
            </a:r>
          </a:p>
          <a:p>
            <a:endParaRPr lang="en-US" dirty="0"/>
          </a:p>
          <a:p>
            <a:r>
              <a:rPr lang="en-US" dirty="0"/>
              <a:t>Medical necessity of services </a:t>
            </a:r>
          </a:p>
          <a:p>
            <a:r>
              <a:rPr lang="en-US" dirty="0"/>
              <a:t>Appropriate justification of the level of care provided</a:t>
            </a:r>
          </a:p>
          <a:p>
            <a:r>
              <a:rPr lang="en-US" dirty="0"/>
              <a:t>Physician billing </a:t>
            </a:r>
          </a:p>
          <a:p>
            <a:endParaRPr lang="en-US" dirty="0"/>
          </a:p>
        </p:txBody>
      </p:sp>
      <p:sp>
        <p:nvSpPr>
          <p:cNvPr id="4" name="Slide Number Placeholder 3"/>
          <p:cNvSpPr>
            <a:spLocks noGrp="1"/>
          </p:cNvSpPr>
          <p:nvPr>
            <p:ph type="sldNum" sz="quarter" idx="5"/>
          </p:nvPr>
        </p:nvSpPr>
        <p:spPr/>
        <p:txBody>
          <a:bodyPr/>
          <a:lstStyle/>
          <a:p>
            <a:fld id="{713B49A0-2392-4B3A-9BB4-DB4159C6CE69}" type="slidenum">
              <a:rPr lang="en-US" smtClean="0"/>
              <a:t>15</a:t>
            </a:fld>
            <a:endParaRPr lang="en-US"/>
          </a:p>
        </p:txBody>
      </p:sp>
    </p:spTree>
    <p:extLst>
      <p:ext uri="{BB962C8B-B14F-4D97-AF65-F5344CB8AC3E}">
        <p14:creationId xmlns:p14="http://schemas.microsoft.com/office/powerpoint/2010/main" val="851469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dirty="0">
              <a:solidFill>
                <a:srgbClr val="000000"/>
              </a:solidFill>
              <a:effectLst/>
              <a:latin typeface="Noto Sans" panose="020B0502040204020203" pitchFamily="34" charset="0"/>
            </a:endParaRPr>
          </a:p>
          <a:p>
            <a:r>
              <a:rPr lang="en-US" b="0" i="0" dirty="0">
                <a:solidFill>
                  <a:srgbClr val="000000"/>
                </a:solidFill>
                <a:effectLst/>
                <a:latin typeface="Noto Sans" panose="020B0502040204020203" pitchFamily="34" charset="0"/>
              </a:rPr>
              <a:t>Research has shown wide variation in the admission practices as well as the breadth of services for both types of hospice (nonprofit and for-profit). In a survey of 100 hospices in California, 63% reported that admission was denied on the basis of at least one of seven restrictions.</a:t>
            </a:r>
            <a:r>
              <a:rPr lang="en-US" b="0" i="0" u="none" strike="noStrike" baseline="30000" dirty="0">
                <a:solidFill>
                  <a:srgbClr val="0B529F"/>
                </a:solidFill>
                <a:effectLst/>
                <a:latin typeface="Noto Sans" panose="020B0502040204020203" pitchFamily="34" charset="0"/>
                <a:hlinkClick r:id="rId3"/>
              </a:rPr>
              <a:t>25</a:t>
            </a:r>
            <a:r>
              <a:rPr lang="en-US" b="0" i="0" dirty="0">
                <a:solidFill>
                  <a:srgbClr val="000000"/>
                </a:solidFill>
                <a:effectLst/>
                <a:latin typeface="Noto Sans" panose="020B0502040204020203" pitchFamily="34" charset="0"/>
              </a:rPr>
              <a:t> Among the restrictions were chemotherapy (48%), total parenteral nutrition (38%), radiation therapy (36%), and transfusions (25%).</a:t>
            </a:r>
            <a:r>
              <a:rPr lang="en-US" b="0" i="0" u="none" strike="noStrike" baseline="30000" dirty="0">
                <a:solidFill>
                  <a:srgbClr val="0B529F"/>
                </a:solidFill>
                <a:effectLst/>
                <a:latin typeface="Noto Sans" panose="020B0502040204020203" pitchFamily="34" charset="0"/>
                <a:hlinkClick r:id="rId3"/>
              </a:rPr>
              <a:t>25</a:t>
            </a:r>
            <a:r>
              <a:rPr lang="en-US" b="0" i="0" dirty="0">
                <a:solidFill>
                  <a:srgbClr val="000000"/>
                </a:solidFill>
                <a:effectLst/>
                <a:latin typeface="Noto Sans" panose="020B0502040204020203" pitchFamily="34" charset="0"/>
              </a:rPr>
              <a:t> </a:t>
            </a:r>
          </a:p>
          <a:p>
            <a:r>
              <a:rPr lang="en-US" b="0" i="0" dirty="0">
                <a:solidFill>
                  <a:srgbClr val="444444"/>
                </a:solidFill>
                <a:effectLst/>
                <a:latin typeface="Noto Sans" panose="020B0502040504020204" pitchFamily="34" charset="0"/>
              </a:rPr>
              <a:t>KA Lorenz, SM Asch, KE Rosenfeld , </a:t>
            </a:r>
            <a:r>
              <a:rPr lang="en-US" b="0" i="0" dirty="0" err="1">
                <a:solidFill>
                  <a:srgbClr val="444444"/>
                </a:solidFill>
                <a:effectLst/>
                <a:latin typeface="Noto Sans" panose="020B0502040504020204" pitchFamily="34" charset="0"/>
              </a:rPr>
              <a:t>etal</a:t>
            </a:r>
            <a:r>
              <a:rPr lang="en-US" b="0" i="0" dirty="0">
                <a:solidFill>
                  <a:srgbClr val="444444"/>
                </a:solidFill>
                <a:effectLst/>
                <a:latin typeface="Noto Sans" panose="020B0502040504020204" pitchFamily="34" charset="0"/>
              </a:rPr>
              <a:t>: Hospice admission practices: Where does hospice fit in the continuum of care? J Am </a:t>
            </a:r>
            <a:r>
              <a:rPr lang="en-US" b="0" i="0" dirty="0" err="1">
                <a:solidFill>
                  <a:srgbClr val="444444"/>
                </a:solidFill>
                <a:effectLst/>
                <a:latin typeface="Noto Sans" panose="020B0502040504020204" pitchFamily="34" charset="0"/>
              </a:rPr>
              <a:t>Geriatr</a:t>
            </a:r>
            <a:r>
              <a:rPr lang="en-US" b="0" i="0" dirty="0">
                <a:solidFill>
                  <a:srgbClr val="444444"/>
                </a:solidFill>
                <a:effectLst/>
                <a:latin typeface="Noto Sans" panose="020B0502040504020204" pitchFamily="34" charset="0"/>
              </a:rPr>
              <a:t> Soc 52: 725– 730,2004</a:t>
            </a:r>
          </a:p>
          <a:p>
            <a:endParaRPr lang="en-US" b="0" i="0" dirty="0">
              <a:solidFill>
                <a:srgbClr val="444444"/>
              </a:solidFill>
              <a:effectLst/>
              <a:latin typeface="Noto Sans" panose="020B0502040504020204" pitchFamily="34" charset="0"/>
            </a:endParaRPr>
          </a:p>
          <a:p>
            <a:r>
              <a:rPr lang="en-US" b="0" i="0" dirty="0">
                <a:solidFill>
                  <a:srgbClr val="444444"/>
                </a:solidFill>
                <a:effectLst/>
                <a:latin typeface="Noto Sans" panose="020B0502040504020204" pitchFamily="34" charset="0"/>
              </a:rPr>
              <a:t>The hospices who have created open access programs often site longer length of stays but typically have guidance about how long some of these therapies can be continued or find that patients naturally abandon them after a period of time on hospice as they see diminishing returns. </a:t>
            </a:r>
            <a:endParaRPr lang="en-US" dirty="0"/>
          </a:p>
        </p:txBody>
      </p:sp>
      <p:sp>
        <p:nvSpPr>
          <p:cNvPr id="4" name="Slide Number Placeholder 3"/>
          <p:cNvSpPr>
            <a:spLocks noGrp="1"/>
          </p:cNvSpPr>
          <p:nvPr>
            <p:ph type="sldNum" sz="quarter" idx="5"/>
          </p:nvPr>
        </p:nvSpPr>
        <p:spPr/>
        <p:txBody>
          <a:bodyPr/>
          <a:lstStyle/>
          <a:p>
            <a:fld id="{713B49A0-2392-4B3A-9BB4-DB4159C6CE69}" type="slidenum">
              <a:rPr lang="en-US" smtClean="0"/>
              <a:t>17</a:t>
            </a:fld>
            <a:endParaRPr lang="en-US"/>
          </a:p>
        </p:txBody>
      </p:sp>
    </p:spTree>
    <p:extLst>
      <p:ext uri="{BB962C8B-B14F-4D97-AF65-F5344CB8AC3E}">
        <p14:creationId xmlns:p14="http://schemas.microsoft.com/office/powerpoint/2010/main" val="2588872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Taxol + Avastin or </a:t>
            </a:r>
            <a:r>
              <a:rPr lang="en-US" sz="1200" dirty="0" err="1">
                <a:effectLst/>
                <a:latin typeface="Calibri" panose="020F0502020204030204" pitchFamily="34" charset="0"/>
                <a:ea typeface="Calibri" panose="020F0502020204030204" pitchFamily="34" charset="0"/>
              </a:rPr>
              <a:t>Zirabev</a:t>
            </a:r>
            <a:r>
              <a:rPr lang="en-US" sz="1200" dirty="0">
                <a:effectLst/>
                <a:latin typeface="Calibri" panose="020F0502020204030204" pitchFamily="34" charset="0"/>
                <a:ea typeface="Calibri" panose="020F0502020204030204" pitchFamily="34" charset="0"/>
              </a:rPr>
              <a:t>, with Neupogen and all labs, fluids, flushes, etc. associated with the infusions. This can easily be $10,000 or more every 3 weeks and typically include follow up scans.  but then not covering  the PET or MRI/follow up scans that are part of these regimens, </a:t>
            </a:r>
            <a:endParaRPr lang="en-US" dirty="0"/>
          </a:p>
        </p:txBody>
      </p:sp>
      <p:sp>
        <p:nvSpPr>
          <p:cNvPr id="4" name="Slide Number Placeholder 3"/>
          <p:cNvSpPr>
            <a:spLocks noGrp="1"/>
          </p:cNvSpPr>
          <p:nvPr>
            <p:ph type="sldNum" sz="quarter" idx="5"/>
          </p:nvPr>
        </p:nvSpPr>
        <p:spPr/>
        <p:txBody>
          <a:bodyPr/>
          <a:lstStyle/>
          <a:p>
            <a:fld id="{713B49A0-2392-4B3A-9BB4-DB4159C6CE69}" type="slidenum">
              <a:rPr lang="en-US" smtClean="0"/>
              <a:t>18</a:t>
            </a:fld>
            <a:endParaRPr lang="en-US"/>
          </a:p>
        </p:txBody>
      </p:sp>
    </p:spTree>
    <p:extLst>
      <p:ext uri="{BB962C8B-B14F-4D97-AF65-F5344CB8AC3E}">
        <p14:creationId xmlns:p14="http://schemas.microsoft.com/office/powerpoint/2010/main" val="3452368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latin typeface="+mn-lt"/>
                <a:ea typeface="+mn-ea"/>
                <a:cs typeface="+mn-cs"/>
              </a:rPr>
              <a:t>Over the course of 2019, there were 4,840 Medicare certified hospices in operation based on claims data. This represents an increase of 18.3 percent since 2014.</a:t>
            </a:r>
          </a:p>
          <a:p>
            <a:r>
              <a:rPr lang="en-US" dirty="0"/>
              <a:t>The</a:t>
            </a:r>
            <a:r>
              <a:rPr lang="en-US" baseline="0" dirty="0"/>
              <a:t> proliferation of providers reflects the growth of for profit hospice providers.  B</a:t>
            </a:r>
            <a:r>
              <a:rPr lang="en-US" dirty="0"/>
              <a:t>etween 2018 and 2019, the number of </a:t>
            </a:r>
            <a:r>
              <a:rPr lang="en-US" dirty="0">
                <a:solidFill>
                  <a:srgbClr val="FF0000"/>
                </a:solidFill>
              </a:rPr>
              <a:t>for-profit hospices increased by 6.3%</a:t>
            </a:r>
            <a:r>
              <a:rPr lang="en-US" dirty="0"/>
              <a:t>, while the number of nonprofit hospices increased by 0.2%, and government owned hospices declined by 5.7%. </a:t>
            </a:r>
            <a:r>
              <a:rPr lang="en-US" b="1" dirty="0"/>
              <a:t>As of 2019, about 71% of hospices were for profit</a:t>
            </a:r>
            <a:r>
              <a:rPr lang="en-US" dirty="0"/>
              <a:t>, 26% were nonprofit, and 3% were government owned.</a:t>
            </a: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20C223EE-656A-4DF7-868A-A271B0456493}" type="slidenum">
              <a:rPr lang="en-US" altLang="en-US" smtClean="0"/>
              <a:pPr/>
              <a:t>19</a:t>
            </a:fld>
            <a:endParaRPr lang="en-US" altLang="en-US"/>
          </a:p>
        </p:txBody>
      </p:sp>
    </p:spTree>
    <p:extLst>
      <p:ext uri="{BB962C8B-B14F-4D97-AF65-F5344CB8AC3E}">
        <p14:creationId xmlns:p14="http://schemas.microsoft.com/office/powerpoint/2010/main" val="1623340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are always bad actors, some of the publicity is the result of the aggressive survey environment – leading to major claw backs.  But “FRAUD” has an intentional ring to it…. Which may not always be the case.  Paints the whole industry in a terrible light and certainly exacerbates the barriers for those who could really benefit.  Also, impact on </a:t>
            </a:r>
            <a:r>
              <a:rPr lang="en-US"/>
              <a:t>audit environment. </a:t>
            </a:r>
            <a:endParaRPr lang="en-US" dirty="0"/>
          </a:p>
        </p:txBody>
      </p:sp>
      <p:sp>
        <p:nvSpPr>
          <p:cNvPr id="4" name="Slide Number Placeholder 3"/>
          <p:cNvSpPr>
            <a:spLocks noGrp="1"/>
          </p:cNvSpPr>
          <p:nvPr>
            <p:ph type="sldNum" sz="quarter" idx="5"/>
          </p:nvPr>
        </p:nvSpPr>
        <p:spPr/>
        <p:txBody>
          <a:bodyPr/>
          <a:lstStyle/>
          <a:p>
            <a:fld id="{713B49A0-2392-4B3A-9BB4-DB4159C6CE69}" type="slidenum">
              <a:rPr lang="en-US" smtClean="0"/>
              <a:t>20</a:t>
            </a:fld>
            <a:endParaRPr lang="en-US"/>
          </a:p>
        </p:txBody>
      </p:sp>
    </p:spTree>
    <p:extLst>
      <p:ext uri="{BB962C8B-B14F-4D97-AF65-F5344CB8AC3E}">
        <p14:creationId xmlns:p14="http://schemas.microsoft.com/office/powerpoint/2010/main" val="40971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13B49A0-2392-4B3A-9BB4-DB4159C6CE69}" type="slidenum">
              <a:rPr lang="en-US" smtClean="0"/>
              <a:t>2</a:t>
            </a:fld>
            <a:endParaRPr lang="en-US"/>
          </a:p>
        </p:txBody>
      </p:sp>
    </p:spTree>
    <p:extLst>
      <p:ext uri="{BB962C8B-B14F-4D97-AF65-F5344CB8AC3E}">
        <p14:creationId xmlns:p14="http://schemas.microsoft.com/office/powerpoint/2010/main" val="222084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https://innovation.cms.gov/innovation-models/vbid-hospice-benefit-overview</a:t>
            </a:r>
          </a:p>
          <a:p>
            <a:r>
              <a:rPr lang="en-US" dirty="0"/>
              <a:t>Value Based Insurance Design</a:t>
            </a:r>
          </a:p>
          <a:p>
            <a:endParaRPr lang="en-US" dirty="0"/>
          </a:p>
          <a:p>
            <a:r>
              <a:rPr lang="en-US" dirty="0"/>
              <a:t>Currently, when an MA beneficiary elects hospice, Fee-for-Service (FFS) Medicare becomes financially responsible for most services, while the MA retains responsibility for certain services (e.g., supplemental benefits). Under the Hospice Benefit Component of the VBID Model, participating MAs retain responsibility for all Medicare services, including hospice care. The Hospice Benefit Component of the Model implements a set of changes recommended by the Medicare Payment Advisory Commission (</a:t>
            </a:r>
            <a:r>
              <a:rPr lang="en-US" dirty="0" err="1"/>
              <a:t>MedPAC</a:t>
            </a:r>
            <a:r>
              <a:rPr lang="en-US" dirty="0"/>
              <a:t>), the </a:t>
            </a:r>
            <a:r>
              <a:rPr lang="en-US" dirty="0" err="1"/>
              <a:t>U.S.Department</a:t>
            </a:r>
            <a:r>
              <a:rPr lang="en-US" dirty="0"/>
              <a:t> of Health and Human Services (HHS) Office of Inspector General (OIG), and other stakeholders.</a:t>
            </a:r>
          </a:p>
          <a:p>
            <a:r>
              <a:rPr lang="en-US" dirty="0"/>
              <a:t>Information for Hospice Providers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Beginning Jan 2023 – The government wants to get out of healthcare payer space.  So, CMS will begin testing the inclusion of the Part A Hospice Benefit within the Medicare Advantage (MA) benefits through Value-Based Insurance Design (VBID) Model. This test allows CMS to assess the impact on care delivery and quality of hospice care when the MA plan is itself financially responsible for all Parts A and B benefits.</a:t>
            </a:r>
          </a:p>
          <a:p>
            <a:endParaRPr lang="en-US" dirty="0"/>
          </a:p>
          <a:p>
            <a:r>
              <a:rPr lang="en-US" dirty="0"/>
              <a:t>Need</a:t>
            </a:r>
            <a:r>
              <a:rPr lang="en-US" baseline="0" dirty="0"/>
              <a:t> to negotiate with all the MA plans?  Will they bother ….potential cuts in reimbursement, more administrative requirements</a:t>
            </a:r>
          </a:p>
          <a:p>
            <a:r>
              <a:rPr lang="en-US" baseline="0" dirty="0"/>
              <a:t>Can make up their own rules</a:t>
            </a:r>
          </a:p>
          <a:p>
            <a:r>
              <a:rPr lang="en-US" baseline="0" dirty="0"/>
              <a:t>Additional administrative burden</a:t>
            </a:r>
          </a:p>
          <a:p>
            <a:endParaRPr lang="en-US" baseline="0" dirty="0"/>
          </a:p>
        </p:txBody>
      </p:sp>
      <p:sp>
        <p:nvSpPr>
          <p:cNvPr id="4" name="Slide Number Placeholder 3"/>
          <p:cNvSpPr>
            <a:spLocks noGrp="1"/>
          </p:cNvSpPr>
          <p:nvPr>
            <p:ph type="sldNum" sz="quarter" idx="10"/>
          </p:nvPr>
        </p:nvSpPr>
        <p:spPr/>
        <p:txBody>
          <a:bodyPr/>
          <a:lstStyle/>
          <a:p>
            <a:fld id="{713B49A0-2392-4B3A-9BB4-DB4159C6CE69}"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rPr>
              <a:t>CON program began in 1986 (only hospice, SNF, </a:t>
            </a:r>
            <a:r>
              <a:rPr lang="en-US" sz="1200" dirty="0" err="1">
                <a:latin typeface="Calibri" panose="020F0502020204030204" pitchFamily="34" charset="0"/>
                <a:ea typeface="Calibri" panose="020F0502020204030204" pitchFamily="34" charset="0"/>
              </a:rPr>
              <a:t>inpt</a:t>
            </a:r>
            <a:r>
              <a:rPr lang="en-US" sz="1200" dirty="0">
                <a:latin typeface="Calibri" panose="020F0502020204030204" pitchFamily="34" charset="0"/>
                <a:ea typeface="Calibri" panose="020F0502020204030204" pitchFamily="34" charset="0"/>
              </a:rPr>
              <a:t> care for developmental disabilities remain) as a way to ensure quality</a:t>
            </a:r>
          </a:p>
          <a:p>
            <a:r>
              <a:rPr lang="en-US" sz="1200" dirty="0">
                <a:latin typeface="Calibri" panose="020F0502020204030204" pitchFamily="34" charset="0"/>
                <a:ea typeface="Calibri" panose="020F0502020204030204" pitchFamily="34" charset="0"/>
              </a:rPr>
              <a:t>Florida is one of 13 states + DC that has a hospice CON</a:t>
            </a:r>
          </a:p>
          <a:p>
            <a:r>
              <a:rPr lang="en-US" sz="1200" dirty="0">
                <a:latin typeface="Calibri" panose="020F0502020204030204" pitchFamily="34" charset="0"/>
                <a:ea typeface="Calibri" panose="020F0502020204030204" pitchFamily="34" charset="0"/>
              </a:rPr>
              <a:t>Florida has the highest utilization rate in the country (about 150k patients/year)</a:t>
            </a:r>
          </a:p>
          <a:p>
            <a:r>
              <a:rPr lang="en-US" sz="1200" dirty="0">
                <a:latin typeface="Calibri" panose="020F0502020204030204" pitchFamily="34" charset="0"/>
                <a:ea typeface="Calibri" panose="020F0502020204030204" pitchFamily="34" charset="0"/>
              </a:rPr>
              <a:t>In 2018, advocates of deregulation fought for all counties having more than 1 hospice, so now each county has at least 2 hospice providers</a:t>
            </a:r>
          </a:p>
          <a:p>
            <a:endParaRPr lang="en-US" sz="1200" dirty="0">
              <a:latin typeface="Calibri" panose="020F0502020204030204" pitchFamily="34" charset="0"/>
              <a:ea typeface="Calibri" panose="020F0502020204030204" pitchFamily="34" charset="0"/>
            </a:endParaRPr>
          </a:p>
          <a:p>
            <a:endParaRPr lang="en-US" sz="1200" dirty="0">
              <a:latin typeface="Calibri" panose="020F0502020204030204" pitchFamily="34" charset="0"/>
              <a:ea typeface="Calibri" panose="020F0502020204030204" pitchFamily="34" charset="0"/>
            </a:endParaRPr>
          </a:p>
          <a:p>
            <a:r>
              <a:rPr lang="en-US" dirty="0"/>
              <a:t>CON only approves new hospices if an area’s growth rate suggests there will be an unmet need – population based formula.   - providers compete to launch new hospice programs.  This guides manageable growth of providers, making it easier for Florida to monitor quality and ensure providers have sufficient number of patients to sustain business </a:t>
            </a:r>
          </a:p>
          <a:p>
            <a:r>
              <a:rPr lang="en-US" dirty="0"/>
              <a:t>Nationally, many states have repealed their hospice CON programs – Florida considered doing this in 2019.  Consequences of such are exemplified by the challenges faced in California where 1000s of “providers” grew overnight and there is outright rampant fraud.  Meanwhile, Florida has been lauded as an effective model.  </a:t>
            </a:r>
          </a:p>
          <a:p>
            <a:r>
              <a:rPr lang="en-US" dirty="0"/>
              <a:t>Florida’s model has been studied many times over the years and always recommended to continue to ensure quality of hospice provision.  </a:t>
            </a:r>
          </a:p>
        </p:txBody>
      </p:sp>
      <p:sp>
        <p:nvSpPr>
          <p:cNvPr id="4" name="Slide Number Placeholder 3"/>
          <p:cNvSpPr>
            <a:spLocks noGrp="1"/>
          </p:cNvSpPr>
          <p:nvPr>
            <p:ph type="sldNum" sz="quarter" idx="5"/>
          </p:nvPr>
        </p:nvSpPr>
        <p:spPr/>
        <p:txBody>
          <a:bodyPr/>
          <a:lstStyle/>
          <a:p>
            <a:fld id="{713B49A0-2392-4B3A-9BB4-DB4159C6CE69}" type="slidenum">
              <a:rPr lang="en-US" smtClean="0"/>
              <a:t>22</a:t>
            </a:fld>
            <a:endParaRPr lang="en-US"/>
          </a:p>
        </p:txBody>
      </p:sp>
    </p:spTree>
    <p:extLst>
      <p:ext uri="{BB962C8B-B14F-4D97-AF65-F5344CB8AC3E}">
        <p14:creationId xmlns:p14="http://schemas.microsoft.com/office/powerpoint/2010/main" val="3503759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B49A0-2392-4B3A-9BB4-DB4159C6CE69}" type="slidenum">
              <a:rPr lang="en-US" smtClean="0"/>
              <a:t>23</a:t>
            </a:fld>
            <a:endParaRPr lang="en-US"/>
          </a:p>
        </p:txBody>
      </p:sp>
    </p:spTree>
    <p:extLst>
      <p:ext uri="{BB962C8B-B14F-4D97-AF65-F5344CB8AC3E}">
        <p14:creationId xmlns:p14="http://schemas.microsoft.com/office/powerpoint/2010/main" val="289220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0" u="none" strike="noStrike" kern="1200" baseline="0" dirty="0">
                <a:solidFill>
                  <a:schemeClr val="tx1"/>
                </a:solidFill>
                <a:latin typeface="+mn-lt"/>
                <a:ea typeface="+mn-ea"/>
                <a:cs typeface="+mn-cs"/>
              </a:rPr>
              <a:t>1950s </a:t>
            </a:r>
          </a:p>
          <a:p>
            <a:r>
              <a:rPr lang="en-US" sz="1200" b="0" i="0" u="none" strike="noStrike" kern="1200" baseline="0" dirty="0">
                <a:solidFill>
                  <a:schemeClr val="tx1"/>
                </a:solidFill>
                <a:latin typeface="+mn-lt"/>
                <a:ea typeface="+mn-ea"/>
                <a:cs typeface="+mn-cs"/>
              </a:rPr>
              <a:t>With rapid medical advances, death shifted to hospitals where doctors saw it as a failure.  Pain and suffering were rarely the target of treatment. </a:t>
            </a:r>
            <a:r>
              <a:rPr lang="en-US" sz="1200" b="1" i="0" u="none" strike="noStrike" kern="1200" dirty="0">
                <a:solidFill>
                  <a:schemeClr val="tx1"/>
                </a:solidFill>
                <a:latin typeface="+mn-lt"/>
                <a:ea typeface="+mn-ea"/>
                <a:cs typeface="+mn-cs"/>
              </a:rPr>
              <a:t>1960’s </a:t>
            </a:r>
          </a:p>
          <a:p>
            <a:r>
              <a:rPr lang="en-US" sz="1200" b="0" i="0" u="none" strike="noStrike" kern="1200" dirty="0">
                <a:solidFill>
                  <a:schemeClr val="tx1"/>
                </a:solidFill>
                <a:latin typeface="+mn-lt"/>
                <a:ea typeface="+mn-ea"/>
                <a:cs typeface="+mn-cs"/>
              </a:rPr>
              <a:t>Dame Cicely Saunders introduces the idea of specialized care for the dying to the United States in a lecture at Yale University.</a:t>
            </a:r>
            <a:endParaRPr lang="en-US" sz="1200" b="1" i="0" u="none" strike="noStrike" kern="1200" dirty="0">
              <a:solidFill>
                <a:schemeClr val="tx1"/>
              </a:solidFill>
              <a:latin typeface="+mn-lt"/>
              <a:ea typeface="+mn-ea"/>
              <a:cs typeface="+mn-cs"/>
            </a:endParaRPr>
          </a:p>
          <a:p>
            <a:r>
              <a:rPr lang="en-US" sz="1200" b="0" i="0" u="none" strike="noStrike" kern="1200" dirty="0">
                <a:solidFill>
                  <a:schemeClr val="tx1"/>
                </a:solidFill>
                <a:latin typeface="+mn-lt"/>
                <a:ea typeface="+mn-ea"/>
                <a:cs typeface="+mn-cs"/>
              </a:rPr>
              <a:t>Florence Wald, Dean of the Yale School of Nursing, </a:t>
            </a:r>
          </a:p>
          <a:p>
            <a:r>
              <a:rPr lang="en-US" sz="1200" b="1" i="0" u="none" strike="noStrike" kern="1200" dirty="0">
                <a:solidFill>
                  <a:schemeClr val="tx1"/>
                </a:solidFill>
                <a:latin typeface="+mn-lt"/>
                <a:ea typeface="+mn-ea"/>
                <a:cs typeface="+mn-cs"/>
              </a:rPr>
              <a:t>1967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latin typeface="+mn-lt"/>
                <a:ea typeface="+mn-ea"/>
                <a:cs typeface="+mn-cs"/>
              </a:rPr>
              <a:t>Dame Cicely Saunders creates St. Christopher’s Hospice in the United Kingdom.</a:t>
            </a:r>
            <a:r>
              <a:rPr lang="en-US" sz="1200" b="0" i="0" u="none" strike="noStrike" kern="1200" baseline="0" dirty="0">
                <a:solidFill>
                  <a:schemeClr val="tx1"/>
                </a:solidFill>
                <a:latin typeface="+mn-lt"/>
                <a:ea typeface="+mn-ea"/>
                <a:cs typeface="+mn-cs"/>
              </a:rPr>
              <a:t> People started to live through infections and heart attacks and ongoing care for people with chronic illness became a turning point in medicine. </a:t>
            </a:r>
            <a:endParaRPr lang="en-US" sz="1200" b="0" i="0" u="none" strike="noStrike" kern="1200" dirty="0">
              <a:solidFill>
                <a:schemeClr val="tx1"/>
              </a:solidFill>
              <a:latin typeface="+mn-lt"/>
              <a:ea typeface="+mn-ea"/>
              <a:cs typeface="+mn-cs"/>
            </a:endParaRPr>
          </a:p>
          <a:p>
            <a:endParaRPr lang="en-US" sz="1200" b="0" i="0" u="none" strike="noStrike" kern="1200" dirty="0">
              <a:solidFill>
                <a:schemeClr val="tx1"/>
              </a:solidFill>
              <a:latin typeface="+mn-lt"/>
              <a:ea typeface="+mn-ea"/>
              <a:cs typeface="+mn-cs"/>
            </a:endParaRPr>
          </a:p>
          <a:p>
            <a:r>
              <a:rPr lang="en-US" sz="1200" b="1" i="0" u="none" strike="noStrike" kern="1200" dirty="0">
                <a:solidFill>
                  <a:schemeClr val="tx1"/>
                </a:solidFill>
                <a:latin typeface="+mn-lt"/>
                <a:ea typeface="+mn-ea"/>
                <a:cs typeface="+mn-cs"/>
              </a:rPr>
              <a:t>1968</a:t>
            </a:r>
          </a:p>
          <a:p>
            <a:r>
              <a:rPr lang="en-US" sz="1200" b="0" i="0" u="none" strike="noStrike" kern="1200" dirty="0">
                <a:solidFill>
                  <a:schemeClr val="tx1"/>
                </a:solidFill>
                <a:latin typeface="+mn-lt"/>
                <a:ea typeface="+mn-ea"/>
                <a:cs typeface="+mn-cs"/>
              </a:rPr>
              <a:t>Florence Wald takes a sabbatical from Yale to work at St. Christopher’s Hospice.</a:t>
            </a:r>
          </a:p>
          <a:p>
            <a:r>
              <a:rPr lang="en-US" sz="1200" b="1" i="0" u="none" strike="noStrike" kern="1200" dirty="0">
                <a:solidFill>
                  <a:schemeClr val="tx1"/>
                </a:solidFill>
                <a:latin typeface="+mn-lt"/>
                <a:ea typeface="+mn-ea"/>
                <a:cs typeface="+mn-cs"/>
              </a:rPr>
              <a:t>1969</a:t>
            </a:r>
          </a:p>
          <a:p>
            <a:r>
              <a:rPr lang="en-US" sz="1200" b="0" i="1" u="none" strike="noStrike" kern="1200" dirty="0">
                <a:solidFill>
                  <a:schemeClr val="tx1"/>
                </a:solidFill>
                <a:latin typeface="+mn-lt"/>
                <a:ea typeface="+mn-ea"/>
                <a:cs typeface="+mn-cs"/>
              </a:rPr>
              <a:t>On Death and Dying</a:t>
            </a:r>
            <a:r>
              <a:rPr lang="en-US" sz="1200" b="0" i="0" u="none" strike="noStrike" kern="1200" dirty="0">
                <a:solidFill>
                  <a:schemeClr val="tx1"/>
                </a:solidFill>
                <a:latin typeface="+mn-lt"/>
                <a:ea typeface="+mn-ea"/>
                <a:cs typeface="+mn-cs"/>
              </a:rPr>
              <a:t>, written by Dr. Elisabeth </a:t>
            </a:r>
            <a:r>
              <a:rPr lang="en-US" sz="1200" b="0" i="0" u="none" strike="noStrike" kern="1200" dirty="0" err="1">
                <a:solidFill>
                  <a:schemeClr val="tx1"/>
                </a:solidFill>
                <a:latin typeface="+mn-lt"/>
                <a:ea typeface="+mn-ea"/>
                <a:cs typeface="+mn-cs"/>
              </a:rPr>
              <a:t>Kubler</a:t>
            </a:r>
            <a:r>
              <a:rPr lang="en-US" sz="1200" b="0" i="0" u="none" strike="noStrike" kern="1200" dirty="0">
                <a:solidFill>
                  <a:schemeClr val="tx1"/>
                </a:solidFill>
                <a:latin typeface="+mn-lt"/>
                <a:ea typeface="+mn-ea"/>
                <a:cs typeface="+mn-cs"/>
              </a:rPr>
              <a:t>-Ross</a:t>
            </a:r>
          </a:p>
          <a:p>
            <a:r>
              <a:rPr lang="en-US" sz="1200" b="1" i="0" u="none" strike="noStrike" kern="1200" dirty="0">
                <a:solidFill>
                  <a:schemeClr val="tx1"/>
                </a:solidFill>
                <a:latin typeface="+mn-lt"/>
                <a:ea typeface="+mn-ea"/>
                <a:cs typeface="+mn-cs"/>
              </a:rPr>
              <a:t>1972</a:t>
            </a:r>
          </a:p>
          <a:p>
            <a:r>
              <a:rPr lang="en-US" sz="1200" b="0" i="0" u="none" strike="noStrike" kern="1200" dirty="0">
                <a:solidFill>
                  <a:schemeClr val="tx1"/>
                </a:solidFill>
                <a:latin typeface="+mn-lt"/>
                <a:ea typeface="+mn-ea"/>
                <a:cs typeface="+mn-cs"/>
              </a:rPr>
              <a:t>Elisabeth </a:t>
            </a:r>
            <a:r>
              <a:rPr lang="en-US" sz="1200" b="0" i="0" u="none" strike="noStrike" kern="1200" dirty="0" err="1">
                <a:solidFill>
                  <a:schemeClr val="tx1"/>
                </a:solidFill>
                <a:latin typeface="+mn-lt"/>
                <a:ea typeface="+mn-ea"/>
                <a:cs typeface="+mn-cs"/>
              </a:rPr>
              <a:t>Kubler</a:t>
            </a:r>
            <a:r>
              <a:rPr lang="en-US" sz="1200" b="0" i="0" u="none" strike="noStrike" kern="1200" dirty="0">
                <a:solidFill>
                  <a:schemeClr val="tx1"/>
                </a:solidFill>
                <a:latin typeface="+mn-lt"/>
                <a:ea typeface="+mn-ea"/>
                <a:cs typeface="+mn-cs"/>
              </a:rPr>
              <a:t>-Ross testifies at the first national hearings on the subject of death with dignity, conducted by the U.S. Senate Special Committee on Aging. </a:t>
            </a:r>
            <a:r>
              <a:rPr lang="en-US" sz="1200" b="0" i="0" u="none" strike="noStrike" kern="1200" dirty="0" err="1">
                <a:solidFill>
                  <a:schemeClr val="tx1"/>
                </a:solidFill>
                <a:latin typeface="+mn-lt"/>
                <a:ea typeface="+mn-ea"/>
                <a:cs typeface="+mn-cs"/>
              </a:rPr>
              <a:t>Kubler</a:t>
            </a:r>
            <a:r>
              <a:rPr lang="en-US" sz="1200" b="0" i="0" u="none" strike="noStrike" kern="1200" dirty="0">
                <a:solidFill>
                  <a:schemeClr val="tx1"/>
                </a:solidFill>
                <a:latin typeface="+mn-lt"/>
                <a:ea typeface="+mn-ea"/>
                <a:cs typeface="+mn-cs"/>
              </a:rPr>
              <a:t>-Ross said, “</a:t>
            </a:r>
            <a:r>
              <a:rPr lang="en-US" sz="1200" b="0" i="0" kern="1200" dirty="0">
                <a:solidFill>
                  <a:schemeClr val="tx1"/>
                </a:solidFill>
                <a:latin typeface="+mn-lt"/>
                <a:ea typeface="+mn-ea"/>
                <a:cs typeface="+mn-cs"/>
              </a:rPr>
              <a:t>We live in a very peculiar, death-denying society. We isolate both the dying and the old, and it serves a purpose, I guess. They are reminders of our own mortality. We should not institutionalize people.  We can give families</a:t>
            </a:r>
            <a:r>
              <a:rPr lang="en-US" sz="1200" b="0" i="0" kern="1200" baseline="0" dirty="0">
                <a:solidFill>
                  <a:schemeClr val="tx1"/>
                </a:solidFill>
                <a:latin typeface="+mn-lt"/>
                <a:ea typeface="+mn-ea"/>
                <a:cs typeface="+mn-cs"/>
              </a:rPr>
              <a:t> more help with home care and visiting nurses, giving the patients and families the spiritual, emotional and financial help in order to facilitate the care at home.”</a:t>
            </a:r>
            <a:endParaRPr lang="en-US" sz="1200" b="0" i="0" u="none" strike="noStrike" kern="1200" dirty="0">
              <a:solidFill>
                <a:schemeClr val="tx1"/>
              </a:solidFill>
              <a:latin typeface="+mn-lt"/>
              <a:ea typeface="+mn-ea"/>
              <a:cs typeface="+mn-cs"/>
            </a:endParaRPr>
          </a:p>
          <a:p>
            <a:r>
              <a:rPr lang="en-US" sz="1200" b="1" i="0" u="none" strike="noStrike" kern="1200" dirty="0">
                <a:solidFill>
                  <a:schemeClr val="tx1"/>
                </a:solidFill>
                <a:latin typeface="+mn-lt"/>
                <a:ea typeface="+mn-ea"/>
                <a:cs typeface="+mn-cs"/>
              </a:rPr>
              <a:t>1974</a:t>
            </a:r>
          </a:p>
          <a:p>
            <a:r>
              <a:rPr lang="en-US" sz="1200" b="0" i="0" u="none" strike="noStrike" kern="1200" dirty="0">
                <a:solidFill>
                  <a:schemeClr val="tx1"/>
                </a:solidFill>
                <a:latin typeface="+mn-lt"/>
                <a:ea typeface="+mn-ea"/>
                <a:cs typeface="+mn-cs"/>
              </a:rPr>
              <a:t>Florence Wald, along with two pediatricians and a chaplain, founds Connecticut Hospice in Branford, Connecticut.</a:t>
            </a:r>
          </a:p>
          <a:p>
            <a:r>
              <a:rPr lang="en-US" sz="1200" b="1" i="0" u="none" strike="noStrike" kern="1200" dirty="0">
                <a:solidFill>
                  <a:schemeClr val="tx1"/>
                </a:solidFill>
                <a:latin typeface="+mn-lt"/>
                <a:ea typeface="+mn-ea"/>
                <a:cs typeface="+mn-cs"/>
              </a:rPr>
              <a:t>1978</a:t>
            </a:r>
          </a:p>
          <a:p>
            <a:r>
              <a:rPr lang="en-US" sz="1200" b="0" i="0" kern="1200" dirty="0">
                <a:solidFill>
                  <a:schemeClr val="tx1"/>
                </a:solidFill>
                <a:latin typeface="+mn-lt"/>
                <a:ea typeface="+mn-ea"/>
                <a:cs typeface="+mn-cs"/>
              </a:rPr>
              <a:t>The National Hospice Organization grew out of efforts by the founders of the earliest hospice programs in the United States to protect hospice care, advocate for hospice in Congress and other public policy forums, define standards, and provide education on running hospice programs for others who were interested in starting hospices. </a:t>
            </a:r>
            <a:endParaRPr lang="en-US" sz="1200" b="0" i="0" u="none" strike="noStrike" kern="1200" dirty="0">
              <a:solidFill>
                <a:schemeClr val="tx1"/>
              </a:solidFill>
              <a:latin typeface="+mn-lt"/>
              <a:ea typeface="+mn-ea"/>
              <a:cs typeface="+mn-cs"/>
            </a:endParaRPr>
          </a:p>
          <a:p>
            <a:r>
              <a:rPr lang="en-US" sz="1200" b="1" i="0" u="none" strike="noStrike" kern="1200" dirty="0">
                <a:solidFill>
                  <a:schemeClr val="tx1"/>
                </a:solidFill>
                <a:latin typeface="+mn-lt"/>
                <a:ea typeface="+mn-ea"/>
                <a:cs typeface="+mn-cs"/>
              </a:rPr>
              <a:t>1979</a:t>
            </a:r>
          </a:p>
          <a:p>
            <a:r>
              <a:rPr lang="en-US" sz="1200" b="0" i="0" u="none" strike="noStrike" kern="1200" dirty="0">
                <a:solidFill>
                  <a:schemeClr val="tx1"/>
                </a:solidFill>
                <a:latin typeface="+mn-lt"/>
                <a:ea typeface="+mn-ea"/>
                <a:cs typeface="+mn-cs"/>
              </a:rPr>
              <a:t>The Health Care Financing Administration (HCFA) initiates demonstration programs at 26 hospices in 16 states to assess the cost effectiveness of hospice care and to help determine what a hospice is and what it should provide.</a:t>
            </a:r>
          </a:p>
          <a:p>
            <a:r>
              <a:rPr lang="en-US" sz="1200" b="1" i="0" u="none" strike="noStrike" kern="1200" dirty="0">
                <a:solidFill>
                  <a:schemeClr val="tx1"/>
                </a:solidFill>
                <a:latin typeface="+mn-lt"/>
                <a:ea typeface="+mn-ea"/>
                <a:cs typeface="+mn-cs"/>
              </a:rPr>
              <a:t>1982</a:t>
            </a:r>
          </a:p>
          <a:p>
            <a:r>
              <a:rPr lang="en-US" sz="1200" b="0" i="0" u="none" strike="noStrike" kern="1200" dirty="0">
                <a:solidFill>
                  <a:schemeClr val="tx1"/>
                </a:solidFill>
                <a:latin typeface="+mn-lt"/>
                <a:ea typeface="+mn-ea"/>
                <a:cs typeface="+mn-cs"/>
              </a:rPr>
              <a:t>Congress includes a provision to create a Medicare hospice benefit.</a:t>
            </a:r>
          </a:p>
          <a:p>
            <a:r>
              <a:rPr lang="en-US" sz="1200" b="0" i="0" u="none" strike="noStrike" kern="1200" dirty="0">
                <a:solidFill>
                  <a:schemeClr val="tx1"/>
                </a:solidFill>
                <a:latin typeface="+mn-lt"/>
                <a:ea typeface="+mn-ea"/>
                <a:cs typeface="+mn-cs"/>
              </a:rPr>
              <a:t>Addition of hospice benefits in many third-party payer insurance plans.  (1982 – 1985)</a:t>
            </a:r>
          </a:p>
          <a:p>
            <a:r>
              <a:rPr lang="en-US" sz="1200" b="1" i="0" u="none" strike="noStrike" kern="1200" dirty="0">
                <a:solidFill>
                  <a:schemeClr val="tx1"/>
                </a:solidFill>
                <a:latin typeface="+mn-lt"/>
                <a:ea typeface="+mn-ea"/>
                <a:cs typeface="+mn-cs"/>
              </a:rPr>
              <a:t>1983</a:t>
            </a:r>
          </a:p>
          <a:p>
            <a:r>
              <a:rPr lang="en-US" sz="1200" b="0" i="0" u="none" strike="noStrike" kern="1200" dirty="0">
                <a:solidFill>
                  <a:schemeClr val="tx1"/>
                </a:solidFill>
                <a:latin typeface="+mn-lt"/>
                <a:ea typeface="+mn-ea"/>
                <a:cs typeface="+mn-cs"/>
              </a:rPr>
              <a:t>Initial Medicare Hospice Regulations are published in the Federal Register.  Regulations establish the four levels of care and outline The Joint Commission Hospice Accreditation Program is implemented.</a:t>
            </a:r>
          </a:p>
        </p:txBody>
      </p:sp>
      <p:sp>
        <p:nvSpPr>
          <p:cNvPr id="4" name="Slide Number Placeholder 3"/>
          <p:cNvSpPr>
            <a:spLocks noGrp="1"/>
          </p:cNvSpPr>
          <p:nvPr>
            <p:ph type="sldNum" sz="quarter" idx="10"/>
          </p:nvPr>
        </p:nvSpPr>
        <p:spPr/>
        <p:txBody>
          <a:bodyPr/>
          <a:lstStyle/>
          <a:p>
            <a:fld id="{713B49A0-2392-4B3A-9BB4-DB4159C6CE69}"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Hospice/</a:t>
            </a:r>
            <a:r>
              <a:rPr lang="en-US" altLang="en-US" dirty="0" err="1"/>
              <a:t>Hospes</a:t>
            </a:r>
            <a:r>
              <a:rPr lang="en-US" altLang="en-US" dirty="0"/>
              <a:t> – old </a:t>
            </a:r>
            <a:r>
              <a:rPr lang="en-US" altLang="en-US" dirty="0" err="1"/>
              <a:t>french</a:t>
            </a:r>
            <a:r>
              <a:rPr lang="en-US" altLang="en-US" dirty="0"/>
              <a:t> –borrowed from </a:t>
            </a:r>
            <a:r>
              <a:rPr lang="en-US" altLang="en-US" dirty="0" err="1"/>
              <a:t>latin</a:t>
            </a:r>
            <a:r>
              <a:rPr lang="en-US" altLang="en-US" dirty="0"/>
              <a:t> </a:t>
            </a:r>
            <a:r>
              <a:rPr lang="en-US" altLang="en-US" dirty="0" err="1"/>
              <a:t>Hospitium</a:t>
            </a:r>
            <a:endParaRPr lang="en-US" altLang="en-US" dirty="0"/>
          </a:p>
          <a:p>
            <a:endParaRPr lang="en-US" altLang="en-US" dirty="0"/>
          </a:p>
          <a:p>
            <a:r>
              <a:rPr lang="en-US" sz="1200" b="1" i="0" u="none" strike="noStrike" kern="1200" dirty="0">
                <a:solidFill>
                  <a:schemeClr val="tx1"/>
                </a:solidFill>
                <a:latin typeface="+mn-lt"/>
                <a:ea typeface="+mn-ea"/>
                <a:cs typeface="+mn-cs"/>
              </a:rPr>
              <a:t>First notion of hospice began in the 11</a:t>
            </a:r>
            <a:r>
              <a:rPr lang="en-US" sz="1200" b="1" i="0" u="none" strike="noStrike" kern="1200" baseline="30000" dirty="0">
                <a:solidFill>
                  <a:schemeClr val="tx1"/>
                </a:solidFill>
                <a:latin typeface="+mn-lt"/>
                <a:ea typeface="+mn-ea"/>
                <a:cs typeface="+mn-cs"/>
              </a:rPr>
              <a:t>th</a:t>
            </a:r>
            <a:r>
              <a:rPr lang="en-US" sz="1200" b="1" i="0" u="none" strike="noStrike" kern="1200" dirty="0">
                <a:solidFill>
                  <a:schemeClr val="tx1"/>
                </a:solidFill>
                <a:latin typeface="+mn-lt"/>
                <a:ea typeface="+mn-ea"/>
                <a:cs typeface="+mn-cs"/>
              </a:rPr>
              <a:t> century </a:t>
            </a:r>
          </a:p>
          <a:p>
            <a:r>
              <a:rPr lang="en-US" sz="1200" b="0" i="0" u="none" strike="noStrike" kern="1200" dirty="0">
                <a:solidFill>
                  <a:schemeClr val="tx1"/>
                </a:solidFill>
                <a:latin typeface="+mn-lt"/>
                <a:ea typeface="+mn-ea"/>
                <a:cs typeface="+mn-cs"/>
              </a:rPr>
              <a:t>Crusaders established places where people</a:t>
            </a:r>
            <a:r>
              <a:rPr lang="en-US" sz="1200" b="0" i="0" u="none" strike="noStrike" kern="1200" baseline="0" dirty="0">
                <a:solidFill>
                  <a:schemeClr val="tx1"/>
                </a:solidFill>
                <a:latin typeface="+mn-lt"/>
                <a:ea typeface="+mn-ea"/>
                <a:cs typeface="+mn-cs"/>
              </a:rPr>
              <a:t> with incurable illnesses could go for treatment</a:t>
            </a:r>
          </a:p>
          <a:p>
            <a:endParaRPr lang="en-US" altLang="en-US" dirty="0"/>
          </a:p>
          <a:p>
            <a:r>
              <a:rPr lang="en-US" dirty="0"/>
              <a:t>This aligns</a:t>
            </a:r>
            <a:r>
              <a:rPr lang="en-US" baseline="0" dirty="0"/>
              <a:t> with focus of hospice today caring for the whole person and their family/caregivers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Considers not only physical needs but the comprehensive needs including spiritual, social, psychological and emotional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refers to a concept of caring focused on comfort and quality of life for people with advanced illnesses</a:t>
            </a:r>
          </a:p>
          <a:p>
            <a:endParaRPr lang="en-US" dirty="0"/>
          </a:p>
        </p:txBody>
      </p:sp>
      <p:sp>
        <p:nvSpPr>
          <p:cNvPr id="4" name="Slide Number Placeholder 3"/>
          <p:cNvSpPr>
            <a:spLocks noGrp="1"/>
          </p:cNvSpPr>
          <p:nvPr>
            <p:ph type="sldNum" sz="quarter" idx="5"/>
          </p:nvPr>
        </p:nvSpPr>
        <p:spPr/>
        <p:txBody>
          <a:bodyPr/>
          <a:lstStyle/>
          <a:p>
            <a:fld id="{713B49A0-2392-4B3A-9BB4-DB4159C6CE69}" type="slidenum">
              <a:rPr lang="en-US" smtClean="0"/>
              <a:t>4</a:t>
            </a:fld>
            <a:endParaRPr lang="en-US"/>
          </a:p>
        </p:txBody>
      </p:sp>
    </p:spTree>
    <p:extLst>
      <p:ext uri="{BB962C8B-B14F-4D97-AF65-F5344CB8AC3E}">
        <p14:creationId xmlns:p14="http://schemas.microsoft.com/office/powerpoint/2010/main" val="3361520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B49A0-2392-4B3A-9BB4-DB4159C6CE69}" type="slidenum">
              <a:rPr lang="en-US" smtClean="0"/>
              <a:t>5</a:t>
            </a:fld>
            <a:endParaRPr lang="en-US"/>
          </a:p>
        </p:txBody>
      </p:sp>
    </p:spTree>
    <p:extLst>
      <p:ext uri="{BB962C8B-B14F-4D97-AF65-F5344CB8AC3E}">
        <p14:creationId xmlns:p14="http://schemas.microsoft.com/office/powerpoint/2010/main" val="425061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erriweather" panose="020B0604020202020204" pitchFamily="2" charset="0"/>
              </a:rPr>
              <a:t>National rates, subject to geographical modification are as follows </a:t>
            </a:r>
            <a:r>
              <a:rPr lang="en-US" b="1" i="0" dirty="0">
                <a:solidFill>
                  <a:srgbClr val="000000"/>
                </a:solidFill>
                <a:effectLst/>
                <a:latin typeface="Merriweather" panose="020B0604020202020204" pitchFamily="2" charset="0"/>
              </a:rPr>
              <a:t>Went to 2-tiered (+60 days) reimbursement in 2016) to encourage earlier referral but also discourage long length of stay patients.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00000"/>
              </a:solidFill>
              <a:effectLst/>
              <a:latin typeface="Merriweather" panose="020B060402020202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00000"/>
              </a:solidFill>
              <a:effectLst/>
              <a:latin typeface="Merriweather" panose="020B060402020202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Merriweather" panose="020B0604020202020204" pitchFamily="2" charset="0"/>
              </a:rPr>
              <a:t>Description</a:t>
            </a:r>
            <a:r>
              <a:rPr lang="en-US" b="0" i="0" dirty="0">
                <a:solidFill>
                  <a:srgbClr val="000000"/>
                </a:solidFill>
                <a:effectLst/>
                <a:latin typeface="Merriweather" panose="020B0604020202020204" pitchFamily="2" charset="0"/>
              </a:rPr>
              <a:t>                                      </a:t>
            </a:r>
            <a:r>
              <a:rPr lang="en-US" b="1" i="0" dirty="0">
                <a:solidFill>
                  <a:srgbClr val="000000"/>
                </a:solidFill>
                <a:effectLst/>
                <a:latin typeface="Merriweather" panose="020B0604020202020204" pitchFamily="2" charset="0"/>
              </a:rPr>
              <a:t>Updated Rate</a:t>
            </a:r>
            <a:br>
              <a:rPr lang="en-US" b="1" i="0" dirty="0">
                <a:solidFill>
                  <a:srgbClr val="000000"/>
                </a:solidFill>
                <a:effectLst/>
                <a:latin typeface="Merriweather" panose="020B0604020202020204" pitchFamily="2" charset="0"/>
              </a:rPr>
            </a:br>
            <a:r>
              <a:rPr lang="en-US" b="0" i="0" dirty="0">
                <a:solidFill>
                  <a:srgbClr val="000000"/>
                </a:solidFill>
                <a:effectLst/>
                <a:latin typeface="Merriweather" panose="020B0604020202020204" pitchFamily="2" charset="0"/>
              </a:rPr>
              <a:t>Routine home care (days 1-60)   $ 199.25/day</a:t>
            </a:r>
            <a:br>
              <a:rPr lang="en-US" b="0" i="0" dirty="0">
                <a:solidFill>
                  <a:srgbClr val="000000"/>
                </a:solidFill>
                <a:effectLst/>
                <a:latin typeface="Merriweather" panose="020B0604020202020204" pitchFamily="2" charset="0"/>
              </a:rPr>
            </a:br>
            <a:r>
              <a:rPr lang="en-US" b="0" i="0" dirty="0">
                <a:solidFill>
                  <a:srgbClr val="000000"/>
                </a:solidFill>
                <a:effectLst/>
                <a:latin typeface="Merriweather" panose="020B0604020202020204" pitchFamily="2" charset="0"/>
              </a:rPr>
              <a:t>Routine home care (days 61+)    $ 157.49/day</a:t>
            </a:r>
            <a:br>
              <a:rPr lang="en-US" b="0" i="0" dirty="0">
                <a:solidFill>
                  <a:srgbClr val="000000"/>
                </a:solidFill>
                <a:effectLst/>
                <a:latin typeface="Merriweather" panose="020B0604020202020204" pitchFamily="2" charset="0"/>
              </a:rPr>
            </a:br>
            <a:r>
              <a:rPr lang="en-US" b="0" i="0" dirty="0">
                <a:solidFill>
                  <a:srgbClr val="000000"/>
                </a:solidFill>
                <a:effectLst/>
                <a:latin typeface="Merriweather" panose="020B0604020202020204" pitchFamily="2" charset="0"/>
              </a:rPr>
              <a:t>Continuous home care                 $   59.68/hour</a:t>
            </a:r>
            <a:br>
              <a:rPr lang="en-US" b="0" i="0" dirty="0">
                <a:solidFill>
                  <a:srgbClr val="000000"/>
                </a:solidFill>
                <a:effectLst/>
                <a:latin typeface="Merriweather" panose="020B0604020202020204" pitchFamily="2" charset="0"/>
              </a:rPr>
            </a:br>
            <a:r>
              <a:rPr lang="en-US" b="0" i="0" dirty="0">
                <a:solidFill>
                  <a:srgbClr val="000000"/>
                </a:solidFill>
                <a:effectLst/>
                <a:latin typeface="Merriweather" panose="020B0604020202020204" pitchFamily="2" charset="0"/>
              </a:rPr>
              <a:t>Inpatient respite care                    $  461.09/day</a:t>
            </a:r>
            <a:br>
              <a:rPr lang="en-US" b="0" i="0" dirty="0">
                <a:solidFill>
                  <a:srgbClr val="000000"/>
                </a:solidFill>
                <a:effectLst/>
                <a:latin typeface="Merriweather" panose="020B0604020202020204" pitchFamily="2" charset="0"/>
              </a:rPr>
            </a:br>
            <a:r>
              <a:rPr lang="en-US" b="0" i="0" dirty="0">
                <a:solidFill>
                  <a:srgbClr val="000000"/>
                </a:solidFill>
                <a:effectLst/>
                <a:latin typeface="Merriweather" panose="020B0604020202020204" pitchFamily="2" charset="0"/>
              </a:rPr>
              <a:t>General inpatient care                  $1,045.66/day</a:t>
            </a:r>
          </a:p>
          <a:p>
            <a:endParaRPr lang="en-US" dirty="0"/>
          </a:p>
        </p:txBody>
      </p:sp>
      <p:sp>
        <p:nvSpPr>
          <p:cNvPr id="4" name="Slide Number Placeholder 3"/>
          <p:cNvSpPr>
            <a:spLocks noGrp="1"/>
          </p:cNvSpPr>
          <p:nvPr>
            <p:ph type="sldNum" sz="quarter" idx="5"/>
          </p:nvPr>
        </p:nvSpPr>
        <p:spPr/>
        <p:txBody>
          <a:bodyPr/>
          <a:lstStyle/>
          <a:p>
            <a:fld id="{713B49A0-2392-4B3A-9BB4-DB4159C6CE69}" type="slidenum">
              <a:rPr lang="en-US" smtClean="0"/>
              <a:t>6</a:t>
            </a:fld>
            <a:endParaRPr lang="en-US"/>
          </a:p>
        </p:txBody>
      </p:sp>
    </p:spTree>
    <p:extLst>
      <p:ext uri="{BB962C8B-B14F-4D97-AF65-F5344CB8AC3E}">
        <p14:creationId xmlns:p14="http://schemas.microsoft.com/office/powerpoint/2010/main" val="3354003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84847"/>
                </a:solidFill>
                <a:effectLst/>
                <a:latin typeface="Open Sans" panose="020B0606030504020204" pitchFamily="34" charset="0"/>
              </a:rPr>
              <a:t>For a patient to be eligible for hospice, consider the following </a:t>
            </a:r>
            <a:r>
              <a:rPr lang="en-US" b="1" i="0" dirty="0">
                <a:solidFill>
                  <a:srgbClr val="484847"/>
                </a:solidFill>
                <a:effectLst/>
                <a:latin typeface="Open Sans" panose="020B0606030504020204" pitchFamily="34" charset="0"/>
              </a:rPr>
              <a:t>guidelines PROFESSIONAL JUDGMENT</a:t>
            </a:r>
          </a:p>
          <a:p>
            <a:pPr algn="l">
              <a:buFont typeface="Arial" panose="020B0604020202020204" pitchFamily="34" charset="0"/>
              <a:buChar char="•"/>
            </a:pPr>
            <a:r>
              <a:rPr lang="en-US" b="0" i="0" dirty="0">
                <a:solidFill>
                  <a:srgbClr val="484847"/>
                </a:solidFill>
                <a:effectLst/>
                <a:latin typeface="Open Sans" panose="020B0606030504020204" pitchFamily="34" charset="0"/>
              </a:rPr>
              <a:t>The illness is terminal (a prognosis of ≤ 6 months) and the patient and/or family has elected palliative care.</a:t>
            </a:r>
          </a:p>
          <a:p>
            <a:pPr algn="l">
              <a:buFont typeface="Arial" panose="020B0604020202020204" pitchFamily="34" charset="0"/>
              <a:buChar char="•"/>
            </a:pPr>
            <a:r>
              <a:rPr lang="en-US" b="0" i="0" dirty="0">
                <a:solidFill>
                  <a:srgbClr val="484847"/>
                </a:solidFill>
                <a:effectLst/>
                <a:latin typeface="Open Sans" panose="020B0606030504020204" pitchFamily="34" charset="0"/>
              </a:rPr>
              <a:t>The patient has a declining functional status as determined by either:</a:t>
            </a:r>
          </a:p>
          <a:p>
            <a:pPr marL="742950" lvl="1" indent="-285750" algn="l">
              <a:buFont typeface="Arial" panose="020B0604020202020204" pitchFamily="34" charset="0"/>
              <a:buChar char="•"/>
            </a:pPr>
            <a:r>
              <a:rPr lang="en-US" b="1" i="0" u="none" strike="noStrike" dirty="0">
                <a:solidFill>
                  <a:srgbClr val="A147CA"/>
                </a:solidFill>
                <a:effectLst/>
                <a:latin typeface="Open Sans" panose="020B0606030504020204" pitchFamily="34" charset="0"/>
                <a:hlinkClick r:id="rId3"/>
              </a:rPr>
              <a:t>Palliative Performance Scale (PPS) rating</a:t>
            </a:r>
            <a:r>
              <a:rPr lang="en-US" b="0" i="0" dirty="0">
                <a:solidFill>
                  <a:srgbClr val="484847"/>
                </a:solidFill>
                <a:effectLst/>
                <a:latin typeface="Open Sans" panose="020B0606030504020204" pitchFamily="34" charset="0"/>
              </a:rPr>
              <a:t> of ≤ 50%-60%</a:t>
            </a:r>
          </a:p>
          <a:p>
            <a:pPr marL="742950" lvl="1" indent="-285750" algn="l">
              <a:buFont typeface="Arial" panose="020B0604020202020204" pitchFamily="34" charset="0"/>
              <a:buChar char="•"/>
            </a:pPr>
            <a:r>
              <a:rPr lang="en-US" b="0" i="0" dirty="0">
                <a:solidFill>
                  <a:srgbClr val="484847"/>
                </a:solidFill>
                <a:effectLst/>
                <a:latin typeface="Open Sans" panose="020B0606030504020204" pitchFamily="34" charset="0"/>
              </a:rPr>
              <a:t>Dependence in 3 of 6 Activities of Daily Living (ADLs)</a:t>
            </a:r>
          </a:p>
          <a:p>
            <a:pPr algn="l">
              <a:buFont typeface="Arial" panose="020B0604020202020204" pitchFamily="34" charset="0"/>
              <a:buChar char="•"/>
            </a:pPr>
            <a:r>
              <a:rPr lang="en-US" b="0" i="0" dirty="0">
                <a:solidFill>
                  <a:srgbClr val="484847"/>
                </a:solidFill>
                <a:effectLst/>
                <a:latin typeface="Open Sans" panose="020B0606030504020204" pitchFamily="34" charset="0"/>
              </a:rPr>
              <a:t>The patient has alteration in nutritional status, e.g., &gt; 10% loss of body weight over last 4-6 months</a:t>
            </a:r>
          </a:p>
          <a:p>
            <a:pPr algn="l">
              <a:buFont typeface="Arial" panose="020B0604020202020204" pitchFamily="34" charset="0"/>
              <a:buChar char="•"/>
            </a:pPr>
            <a:r>
              <a:rPr lang="en-US" b="0" i="0" dirty="0">
                <a:solidFill>
                  <a:srgbClr val="484847"/>
                </a:solidFill>
                <a:effectLst/>
                <a:latin typeface="Open Sans" panose="020B0606030504020204" pitchFamily="34" charset="0"/>
              </a:rPr>
              <a:t>The patient has an observable and documented deterioration in overall clinical condition in the past 4-6 months, as manifested by at least one of the following:</a:t>
            </a:r>
          </a:p>
          <a:p>
            <a:pPr marL="742950" lvl="1" indent="-285750" algn="l">
              <a:buFont typeface="Arial" panose="020B0604020202020204" pitchFamily="34" charset="0"/>
              <a:buChar char="•"/>
            </a:pPr>
            <a:r>
              <a:rPr lang="en-US" b="0" i="0" dirty="0">
                <a:solidFill>
                  <a:srgbClr val="484847"/>
                </a:solidFill>
                <a:effectLst/>
                <a:latin typeface="Open Sans" panose="020B0606030504020204" pitchFamily="34" charset="0"/>
              </a:rPr>
              <a:t>≥ 3 hospitalizations or ED visits</a:t>
            </a:r>
          </a:p>
          <a:p>
            <a:pPr marL="742950" lvl="1" indent="-285750" algn="l">
              <a:buFont typeface="Arial" panose="020B0604020202020204" pitchFamily="34" charset="0"/>
              <a:buChar char="•"/>
            </a:pPr>
            <a:r>
              <a:rPr lang="en-US" b="0" i="0" dirty="0">
                <a:solidFill>
                  <a:srgbClr val="484847"/>
                </a:solidFill>
                <a:effectLst/>
                <a:latin typeface="Open Sans" panose="020B0606030504020204" pitchFamily="34" charset="0"/>
              </a:rPr>
              <a:t>Decrease in tolerance to physical activity</a:t>
            </a:r>
          </a:p>
          <a:p>
            <a:pPr marL="742950" lvl="1" indent="-285750" algn="l">
              <a:buFont typeface="Arial" panose="020B0604020202020204" pitchFamily="34" charset="0"/>
              <a:buChar char="•"/>
            </a:pPr>
            <a:r>
              <a:rPr lang="en-US" b="0" i="0" dirty="0">
                <a:solidFill>
                  <a:srgbClr val="484847"/>
                </a:solidFill>
                <a:effectLst/>
                <a:latin typeface="Open Sans" panose="020B0606030504020204" pitchFamily="34" charset="0"/>
              </a:rPr>
              <a:t>Decrease in cognitive ability</a:t>
            </a:r>
          </a:p>
          <a:p>
            <a:pPr algn="l">
              <a:buFont typeface="Arial" panose="020B0604020202020204" pitchFamily="34" charset="0"/>
              <a:buChar char="•"/>
            </a:pPr>
            <a:r>
              <a:rPr lang="en-US" b="0" i="0" dirty="0">
                <a:solidFill>
                  <a:srgbClr val="484847"/>
                </a:solidFill>
                <a:effectLst/>
                <a:latin typeface="Open Sans" panose="020B0606030504020204" pitchFamily="34" charset="0"/>
              </a:rPr>
              <a:t>Other comorbid conditions</a:t>
            </a:r>
          </a:p>
          <a:p>
            <a:endParaRPr lang="en-US" dirty="0"/>
          </a:p>
        </p:txBody>
      </p:sp>
      <p:sp>
        <p:nvSpPr>
          <p:cNvPr id="4" name="Slide Number Placeholder 3"/>
          <p:cNvSpPr>
            <a:spLocks noGrp="1"/>
          </p:cNvSpPr>
          <p:nvPr>
            <p:ph type="sldNum" sz="quarter" idx="5"/>
          </p:nvPr>
        </p:nvSpPr>
        <p:spPr/>
        <p:txBody>
          <a:bodyPr/>
          <a:lstStyle/>
          <a:p>
            <a:fld id="{713B49A0-2392-4B3A-9BB4-DB4159C6CE69}" type="slidenum">
              <a:rPr lang="en-US" smtClean="0"/>
              <a:t>7</a:t>
            </a:fld>
            <a:endParaRPr lang="en-US"/>
          </a:p>
        </p:txBody>
      </p:sp>
    </p:spTree>
    <p:extLst>
      <p:ext uri="{BB962C8B-B14F-4D97-AF65-F5344CB8AC3E}">
        <p14:creationId xmlns:p14="http://schemas.microsoft.com/office/powerpoint/2010/main" val="575129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Exemplar patient</a:t>
            </a:r>
          </a:p>
        </p:txBody>
      </p:sp>
      <p:sp>
        <p:nvSpPr>
          <p:cNvPr id="4" name="Slide Number Placeholder 3"/>
          <p:cNvSpPr>
            <a:spLocks noGrp="1"/>
          </p:cNvSpPr>
          <p:nvPr>
            <p:ph type="sldNum" sz="quarter" idx="5"/>
          </p:nvPr>
        </p:nvSpPr>
        <p:spPr/>
        <p:txBody>
          <a:bodyPr/>
          <a:lstStyle/>
          <a:p>
            <a:fld id="{713B49A0-2392-4B3A-9BB4-DB4159C6CE69}" type="slidenum">
              <a:rPr lang="en-US" smtClean="0"/>
              <a:t>8</a:t>
            </a:fld>
            <a:endParaRPr lang="en-US"/>
          </a:p>
        </p:txBody>
      </p:sp>
    </p:spTree>
    <p:extLst>
      <p:ext uri="{BB962C8B-B14F-4D97-AF65-F5344CB8AC3E}">
        <p14:creationId xmlns:p14="http://schemas.microsoft.com/office/powerpoint/2010/main" val="278434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89% of hospice agencies were NFP in 1992, 7% FP</a:t>
            </a:r>
          </a:p>
          <a:p>
            <a:r>
              <a:rPr lang="en-US" dirty="0"/>
              <a:t>79% of hospice patients had a cancer diagnosis</a:t>
            </a:r>
          </a:p>
          <a:p>
            <a:r>
              <a:rPr lang="en-US" dirty="0"/>
              <a:t>83% of recipients were non-Hispanic white</a:t>
            </a:r>
          </a:p>
          <a:p>
            <a:r>
              <a:rPr lang="en-US" dirty="0"/>
              <a:t>Average LOS was 39 days</a:t>
            </a:r>
          </a:p>
          <a:p>
            <a:endParaRPr lang="en-US" dirty="0"/>
          </a:p>
          <a:p>
            <a:pPr algn="l"/>
            <a:r>
              <a:rPr lang="en-US" b="0" i="0" dirty="0">
                <a:solidFill>
                  <a:srgbClr val="111111"/>
                </a:solidFill>
                <a:effectLst/>
                <a:latin typeface="Roboto" panose="02000000000000000000" pitchFamily="2" charset="0"/>
              </a:rPr>
              <a:t>Length of Hospice Care among U.S. Adults: 1992–2000</a:t>
            </a:r>
          </a:p>
          <a:p>
            <a:pPr algn="l">
              <a:buFont typeface="Arial" panose="020B0604020202020204" pitchFamily="34" charset="0"/>
              <a:buChar char="•"/>
            </a:pPr>
            <a:r>
              <a:rPr lang="en-US" b="0" i="0" dirty="0">
                <a:solidFill>
                  <a:srgbClr val="111111"/>
                </a:solidFill>
                <a:effectLst/>
                <a:latin typeface="var(--nova-font-family-sans-serif)"/>
              </a:rPr>
              <a:t>February 2007</a:t>
            </a:r>
          </a:p>
          <a:p>
            <a:pPr algn="l">
              <a:buFont typeface="Arial" panose="020B0604020202020204" pitchFamily="34" charset="0"/>
              <a:buChar char="•"/>
            </a:pPr>
            <a:r>
              <a:rPr lang="en-US" b="0" i="0" u="sng" dirty="0">
                <a:solidFill>
                  <a:srgbClr val="111111"/>
                </a:solidFill>
                <a:effectLst/>
                <a:latin typeface="inherit"/>
                <a:hlinkClick r:id="rId3"/>
              </a:rPr>
              <a:t>Inquiry: a Journal of Medical Care Organization, Provision and Financing</a:t>
            </a:r>
            <a:r>
              <a:rPr lang="en-US" b="0" i="0" dirty="0">
                <a:solidFill>
                  <a:srgbClr val="111111"/>
                </a:solidFill>
                <a:effectLst/>
                <a:latin typeface="var(--nova-font-family-sans-serif)"/>
              </a:rPr>
              <a:t> 44(1):104-13</a:t>
            </a:r>
          </a:p>
          <a:p>
            <a:endParaRPr lang="en-US" dirty="0"/>
          </a:p>
        </p:txBody>
      </p:sp>
      <p:sp>
        <p:nvSpPr>
          <p:cNvPr id="4" name="Slide Number Placeholder 3"/>
          <p:cNvSpPr>
            <a:spLocks noGrp="1"/>
          </p:cNvSpPr>
          <p:nvPr>
            <p:ph type="sldNum" sz="quarter" idx="5"/>
          </p:nvPr>
        </p:nvSpPr>
        <p:spPr/>
        <p:txBody>
          <a:bodyPr/>
          <a:lstStyle/>
          <a:p>
            <a:fld id="{713B49A0-2392-4B3A-9BB4-DB4159C6CE69}" type="slidenum">
              <a:rPr lang="en-US" smtClean="0"/>
              <a:t>9</a:t>
            </a:fld>
            <a:endParaRPr lang="en-US"/>
          </a:p>
        </p:txBody>
      </p:sp>
    </p:spTree>
    <p:extLst>
      <p:ext uri="{BB962C8B-B14F-4D97-AF65-F5344CB8AC3E}">
        <p14:creationId xmlns:p14="http://schemas.microsoft.com/office/powerpoint/2010/main" val="1916400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8053C4C-E4F5-4DB6-8133-16D55BC06367}" type="datetimeFigureOut">
              <a:rPr lang="en-US" smtClean="0"/>
              <a:t>9/12/2023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0D4F789-0CDC-4E7F-BECE-73D334CDE15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053C4C-E4F5-4DB6-8133-16D55BC06367}"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4F789-0CDC-4E7F-BECE-73D334CDE1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053C4C-E4F5-4DB6-8133-16D55BC06367}"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4F789-0CDC-4E7F-BECE-73D334CDE15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285271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891992-5201-411C-BF4A-A7A3702776F9}"/>
              </a:ext>
            </a:extLst>
          </p:cNvPr>
          <p:cNvSpPr/>
          <p:nvPr userDrawn="1"/>
        </p:nvSpPr>
        <p:spPr>
          <a:xfrm>
            <a:off x="0" y="6567488"/>
            <a:ext cx="9144000" cy="2857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9806557E-9A4B-4F9A-9E3E-A522AC71AB67}"/>
              </a:ext>
            </a:extLst>
          </p:cNvPr>
          <p:cNvCxnSpPr/>
          <p:nvPr userDrawn="1"/>
        </p:nvCxnSpPr>
        <p:spPr>
          <a:xfrm flipV="1">
            <a:off x="8594725" y="6618288"/>
            <a:ext cx="0" cy="182562"/>
          </a:xfrm>
          <a:prstGeom prst="line">
            <a:avLst/>
          </a:prstGeom>
          <a:ln w="12700">
            <a:solidFill>
              <a:srgbClr val="E6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68618C-1E18-4BF9-AEC0-B353EEF18E5F}"/>
              </a:ext>
            </a:extLst>
          </p:cNvPr>
          <p:cNvCxnSpPr/>
          <p:nvPr userDrawn="1"/>
        </p:nvCxnSpPr>
        <p:spPr>
          <a:xfrm>
            <a:off x="-19050" y="987425"/>
            <a:ext cx="9144000" cy="0"/>
          </a:xfrm>
          <a:prstGeom prst="line">
            <a:avLst/>
          </a:prstGeom>
          <a:ln w="28575">
            <a:solidFill>
              <a:srgbClr val="E60000"/>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0E44C096-3804-4891-BF46-FB9ACFF82430}"/>
              </a:ext>
            </a:extLst>
          </p:cNvPr>
          <p:cNvSpPr txBox="1">
            <a:spLocks/>
          </p:cNvSpPr>
          <p:nvPr userDrawn="1"/>
        </p:nvSpPr>
        <p:spPr bwMode="gray">
          <a:xfrm rot="5400000">
            <a:off x="4269875" y="5568008"/>
            <a:ext cx="128000" cy="2283284"/>
          </a:xfrm>
          <a:prstGeom prst="rect">
            <a:avLst/>
          </a:prstGeom>
        </p:spPr>
        <p:txBody>
          <a:bodyPr vert="vert270" lIns="45720" rIns="45720" anchor="ctr"/>
          <a:lstStyle>
            <a:lvl1pPr marL="0" marR="0" indent="0" algn="l" defTabSz="640080" rtl="0" eaLnBrk="1" fontAlgn="auto" latinLnBrk="0" hangingPunct="1">
              <a:lnSpc>
                <a:spcPct val="100000"/>
              </a:lnSpc>
              <a:spcBef>
                <a:spcPts val="0"/>
              </a:spcBef>
              <a:spcAft>
                <a:spcPts val="0"/>
              </a:spcAft>
              <a:buClrTx/>
              <a:buSzTx/>
              <a:buFontTx/>
              <a:buNone/>
              <a:tabLst/>
              <a:defRPr/>
            </a:lvl1pPr>
          </a:lstStyle>
          <a:p>
            <a:pPr algn="ctr">
              <a:defRPr/>
            </a:pPr>
            <a:endParaRPr lang="en-US" sz="1000" dirty="0">
              <a:solidFill>
                <a:srgbClr val="E60000"/>
              </a:solidFill>
              <a:latin typeface="Gill Sans MT" panose="020B0502020104020203" pitchFamily="34" charset="0"/>
              <a:cs typeface="+mn-cs"/>
            </a:endParaRPr>
          </a:p>
        </p:txBody>
      </p:sp>
      <p:sp>
        <p:nvSpPr>
          <p:cNvPr id="19" name="Text Placeholder 18"/>
          <p:cNvSpPr>
            <a:spLocks noGrp="1"/>
          </p:cNvSpPr>
          <p:nvPr>
            <p:ph type="body" sz="quarter" idx="10"/>
          </p:nvPr>
        </p:nvSpPr>
        <p:spPr>
          <a:xfrm>
            <a:off x="247650" y="407412"/>
            <a:ext cx="8172450" cy="541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lvl="0"/>
            <a:r>
              <a:rPr lang="en-US"/>
              <a:t>Click to edit Master text styles</a:t>
            </a:r>
          </a:p>
        </p:txBody>
      </p:sp>
      <p:sp>
        <p:nvSpPr>
          <p:cNvPr id="22" name="Text Placeholder 21"/>
          <p:cNvSpPr>
            <a:spLocks noGrp="1"/>
          </p:cNvSpPr>
          <p:nvPr>
            <p:ph type="body" sz="quarter" idx="11"/>
          </p:nvPr>
        </p:nvSpPr>
        <p:spPr>
          <a:xfrm>
            <a:off x="247650" y="988153"/>
            <a:ext cx="7342188" cy="393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7083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8053C4C-E4F5-4DB6-8133-16D55BC06367}"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4F789-0CDC-4E7F-BECE-73D334CDE1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8053C4C-E4F5-4DB6-8133-16D55BC06367}"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4F789-0CDC-4E7F-BECE-73D334CDE15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053C4C-E4F5-4DB6-8133-16D55BC06367}"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4F789-0CDC-4E7F-BECE-73D334CDE15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8053C4C-E4F5-4DB6-8133-16D55BC06367}" type="datetimeFigureOut">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D4F789-0CDC-4E7F-BECE-73D334CDE15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28053C4C-E4F5-4DB6-8133-16D55BC06367}" type="datetimeFigureOut">
              <a:rPr lang="en-US" smtClean="0"/>
              <a:t>9/12/2023</a:t>
            </a:fld>
            <a:endParaRPr lang="en-US"/>
          </a:p>
        </p:txBody>
      </p:sp>
      <p:sp>
        <p:nvSpPr>
          <p:cNvPr id="8" name="Slide Number Placeholder 7"/>
          <p:cNvSpPr>
            <a:spLocks noGrp="1"/>
          </p:cNvSpPr>
          <p:nvPr>
            <p:ph type="sldNum" sz="quarter" idx="11"/>
          </p:nvPr>
        </p:nvSpPr>
        <p:spPr/>
        <p:txBody>
          <a:bodyPr/>
          <a:lstStyle/>
          <a:p>
            <a:fld id="{00D4F789-0CDC-4E7F-BECE-73D334CDE15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53C4C-E4F5-4DB6-8133-16D55BC06367}" type="datetimeFigureOut">
              <a:rPr lang="en-US" smtClean="0"/>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D4F789-0CDC-4E7F-BECE-73D334CDE1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053C4C-E4F5-4DB6-8133-16D55BC06367}"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00D4F789-0CDC-4E7F-BECE-73D334CDE15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8053C4C-E4F5-4DB6-8133-16D55BC06367}"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4F789-0CDC-4E7F-BECE-73D334CDE15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8053C4C-E4F5-4DB6-8133-16D55BC06367}" type="datetimeFigureOut">
              <a:rPr lang="en-US" smtClean="0"/>
              <a:t>9/12/2023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0D4F789-0CDC-4E7F-BECE-73D334CDE15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2" r:id="rId12"/>
    <p:sldLayoutId id="2147483873" r:id="rId13"/>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blog.harmlessonline.ne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124200" y="5029200"/>
            <a:ext cx="3429000" cy="457200"/>
          </a:xfrm>
          <a:prstGeom prst="rect">
            <a:avLst/>
          </a:prstGeom>
          <a:noFill/>
          <a:ln w="9525">
            <a:noFill/>
            <a:miter lim="800000"/>
            <a:headEnd/>
            <a:tailEnd/>
          </a:ln>
        </p:spPr>
        <p:txBody>
          <a:bodyPr wrap="none" anchor="ctr"/>
          <a:lstStyle/>
          <a:p>
            <a:pPr algn="ctr" eaLnBrk="1" hangingPunct="1"/>
            <a:r>
              <a:rPr lang="en-US" altLang="en-US" sz="2400" dirty="0">
                <a:latin typeface="Gill Sans MT" pitchFamily="34" charset="0"/>
              </a:rPr>
              <a:t>Tara C Friedman, MD FAAAHPM</a:t>
            </a:r>
          </a:p>
          <a:p>
            <a:pPr algn="ctr" eaLnBrk="1" hangingPunct="1"/>
            <a:br>
              <a:rPr lang="en-US" altLang="en-US" dirty="0">
                <a:latin typeface="Gill Sans MT" pitchFamily="34" charset="0"/>
              </a:rPr>
            </a:br>
            <a:r>
              <a:rPr lang="en-US" altLang="en-US" dirty="0">
                <a:latin typeface="Gill Sans MT" pitchFamily="34" charset="0"/>
              </a:rPr>
              <a:t>Enterprise Chief Medical Officer </a:t>
            </a:r>
          </a:p>
          <a:p>
            <a:pPr algn="ctr" eaLnBrk="1" hangingPunct="1"/>
            <a:r>
              <a:rPr lang="en-US" altLang="en-US" dirty="0">
                <a:latin typeface="Gill Sans MT" pitchFamily="34" charset="0"/>
              </a:rPr>
              <a:t>Chapters Health System</a:t>
            </a:r>
          </a:p>
        </p:txBody>
      </p:sp>
      <p:sp>
        <p:nvSpPr>
          <p:cNvPr id="4" name="Rectangle 3"/>
          <p:cNvSpPr/>
          <p:nvPr/>
        </p:nvSpPr>
        <p:spPr>
          <a:xfrm>
            <a:off x="869038" y="1524000"/>
            <a:ext cx="7507375" cy="2308324"/>
          </a:xfrm>
          <a:prstGeom prst="rect">
            <a:avLst/>
          </a:prstGeom>
          <a:noFill/>
        </p:spPr>
        <p:txBody>
          <a:bodyPr wrap="none" lIns="91440" tIns="45720" rIns="91440" bIns="45720">
            <a:spAutoFit/>
          </a:bodyPr>
          <a:lstStyle/>
          <a:p>
            <a:pPr algn="ctr"/>
            <a:r>
              <a:rPr lang="en-US" alt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Hospice:  </a:t>
            </a:r>
          </a:p>
          <a:p>
            <a:pPr algn="ctr"/>
            <a:r>
              <a:rPr lang="en-US" alt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Benefit in Transition</a:t>
            </a:r>
          </a:p>
          <a:p>
            <a:pPr algn="ctr"/>
            <a:r>
              <a:rPr lang="en-US" altLang="en-US"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OR </a:t>
            </a:r>
          </a:p>
          <a:p>
            <a:pPr algn="ctr"/>
            <a:r>
              <a:rPr lang="en-US" altLang="en-US"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Where </a:t>
            </a:r>
            <a:r>
              <a:rPr lang="en-US"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It Began </a:t>
            </a: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And Where It’s Going</a:t>
            </a:r>
          </a:p>
        </p:txBody>
      </p:sp>
    </p:spTree>
  </p:cSld>
  <p:clrMapOvr>
    <a:masterClrMapping/>
  </p:clrMapOvr>
  <p:transition spd="med">
    <p:fade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4000" dirty="0"/>
              <a:t>From Childhood to Adolescence</a:t>
            </a:r>
          </a:p>
        </p:txBody>
      </p:sp>
      <p:pic>
        <p:nvPicPr>
          <p:cNvPr id="4097" name="Picture 1"/>
          <p:cNvPicPr>
            <a:picLocks noGrp="1" noChangeAspect="1" noChangeArrowheads="1"/>
          </p:cNvPicPr>
          <p:nvPr>
            <p:ph idx="1"/>
          </p:nvPr>
        </p:nvPicPr>
        <p:blipFill>
          <a:blip r:embed="rId3" cstate="print"/>
          <a:srcRect/>
          <a:stretch>
            <a:fillRect/>
          </a:stretch>
        </p:blipFill>
        <p:spPr bwMode="auto">
          <a:xfrm>
            <a:off x="533400" y="1676400"/>
            <a:ext cx="7976354" cy="3486520"/>
          </a:xfrm>
          <a:prstGeom prst="rect">
            <a:avLst/>
          </a:prstGeom>
          <a:noFill/>
          <a:ln w="9525">
            <a:noFill/>
            <a:miter lim="800000"/>
            <a:headEnd/>
            <a:tailEnd/>
          </a:ln>
          <a:effectLst/>
        </p:spPr>
      </p:pic>
      <p:sp>
        <p:nvSpPr>
          <p:cNvPr id="5" name="TextBox 4"/>
          <p:cNvSpPr txBox="1"/>
          <p:nvPr/>
        </p:nvSpPr>
        <p:spPr>
          <a:xfrm>
            <a:off x="2743200" y="5937031"/>
            <a:ext cx="3886200" cy="646331"/>
          </a:xfrm>
          <a:prstGeom prst="rect">
            <a:avLst/>
          </a:prstGeom>
          <a:noFill/>
        </p:spPr>
        <p:txBody>
          <a:bodyPr wrap="square" rtlCol="0">
            <a:spAutoFit/>
          </a:bodyPr>
          <a:lstStyle/>
          <a:p>
            <a:pPr algn="ctr"/>
            <a:r>
              <a:rPr lang="en-US" dirty="0"/>
              <a:t>2005 National Summary of Hospice Care Contact: nds@nhpco.org</a:t>
            </a:r>
          </a:p>
        </p:txBody>
      </p:sp>
      <p:cxnSp>
        <p:nvCxnSpPr>
          <p:cNvPr id="4" name="Straight Connector 3">
            <a:extLst>
              <a:ext uri="{FF2B5EF4-FFF2-40B4-BE49-F238E27FC236}">
                <a16:creationId xmlns:a16="http://schemas.microsoft.com/office/drawing/2014/main" id="{C6195503-6218-92F9-406A-2D1EF1EA3870}"/>
              </a:ext>
            </a:extLst>
          </p:cNvPr>
          <p:cNvCxnSpPr>
            <a:cxnSpLocks/>
          </p:cNvCxnSpPr>
          <p:nvPr/>
        </p:nvCxnSpPr>
        <p:spPr>
          <a:xfrm>
            <a:off x="0" y="12954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bject 4"/>
          <p:cNvSpPr>
            <a:spLocks/>
          </p:cNvSpPr>
          <p:nvPr/>
        </p:nvSpPr>
        <p:spPr bwMode="auto">
          <a:xfrm>
            <a:off x="0" y="987425"/>
            <a:ext cx="9124950" cy="0"/>
          </a:xfrm>
          <a:custGeom>
            <a:avLst/>
            <a:gdLst>
              <a:gd name="T0" fmla="*/ 0 w 9124950"/>
              <a:gd name="T1" fmla="*/ 9124442 w 9124950"/>
              <a:gd name="T2" fmla="*/ 0 60000 65536"/>
              <a:gd name="T3" fmla="*/ 0 60000 65536"/>
              <a:gd name="T4" fmla="*/ 0 w 9124950"/>
              <a:gd name="T5" fmla="*/ 9124950 w 9124950"/>
            </a:gdLst>
            <a:ahLst/>
            <a:cxnLst>
              <a:cxn ang="T2">
                <a:pos x="T0" y="0"/>
              </a:cxn>
              <a:cxn ang="T3">
                <a:pos x="T1" y="0"/>
              </a:cxn>
            </a:cxnLst>
            <a:rect l="T4" t="0" r="T5" b="0"/>
            <a:pathLst>
              <a:path w="9124950">
                <a:moveTo>
                  <a:pt x="0" y="0"/>
                </a:moveTo>
                <a:lnTo>
                  <a:pt x="9124442" y="0"/>
                </a:lnTo>
              </a:path>
            </a:pathLst>
          </a:custGeom>
          <a:noFill/>
          <a:ln w="28575">
            <a:solidFill>
              <a:schemeClr val="accent1"/>
            </a:solidFill>
            <a:round/>
            <a:headEnd/>
            <a:tailEnd/>
          </a:ln>
        </p:spPr>
        <p:txBody>
          <a:bodyPr lIns="0" tIns="0" rIns="0" bIns="0"/>
          <a:lstStyle/>
          <a:p>
            <a:endParaRPr lang="en-US"/>
          </a:p>
        </p:txBody>
      </p:sp>
      <p:sp>
        <p:nvSpPr>
          <p:cNvPr id="5" name="object 5">
            <a:extLst>
              <a:ext uri="{FF2B5EF4-FFF2-40B4-BE49-F238E27FC236}">
                <a16:creationId xmlns:a16="http://schemas.microsoft.com/office/drawing/2014/main" id="{D737BA0D-D48E-4568-8D12-F36FF3883FEE}"/>
              </a:ext>
            </a:extLst>
          </p:cNvPr>
          <p:cNvSpPr txBox="1"/>
          <p:nvPr/>
        </p:nvSpPr>
        <p:spPr>
          <a:xfrm>
            <a:off x="282575" y="1171575"/>
            <a:ext cx="3756025" cy="1846659"/>
          </a:xfrm>
          <a:prstGeom prst="rect">
            <a:avLst/>
          </a:prstGeom>
        </p:spPr>
        <p:txBody>
          <a:bodyPr wrap="square" lIns="0" tIns="0" rIns="0" bIns="0">
            <a:spAutoFit/>
          </a:bodyPr>
          <a:lstStyle/>
          <a:p>
            <a:pPr marL="352425" indent="-339725" eaLnBrk="1" hangingPunct="1">
              <a:buFont typeface="Times New Roman"/>
              <a:buChar char="•"/>
              <a:tabLst>
                <a:tab pos="352425" algn="l"/>
                <a:tab pos="353060" algn="l"/>
              </a:tabLst>
              <a:defRPr/>
            </a:pPr>
            <a:r>
              <a:rPr lang="en-US" sz="2400" spc="-5" dirty="0">
                <a:latin typeface="Arial"/>
                <a:cs typeface="Arial"/>
              </a:rPr>
              <a:t>About 1.6m Medicare beneficiaries being served</a:t>
            </a:r>
          </a:p>
          <a:p>
            <a:pPr marL="352425" indent="-339725" eaLnBrk="1" hangingPunct="1">
              <a:buFont typeface="Times New Roman"/>
              <a:buChar char="•"/>
              <a:tabLst>
                <a:tab pos="352425" algn="l"/>
                <a:tab pos="353060" algn="l"/>
              </a:tabLst>
              <a:defRPr/>
            </a:pPr>
            <a:r>
              <a:rPr sz="2400" spc="-5" dirty="0">
                <a:latin typeface="Arial"/>
                <a:cs typeface="Arial"/>
              </a:rPr>
              <a:t>M</a:t>
            </a:r>
            <a:r>
              <a:rPr sz="2400" dirty="0">
                <a:latin typeface="Arial"/>
                <a:cs typeface="Arial"/>
              </a:rPr>
              <a:t>LOS </a:t>
            </a:r>
            <a:r>
              <a:rPr lang="en-US" sz="2400" spc="-5" dirty="0">
                <a:latin typeface="Arial"/>
                <a:cs typeface="Arial"/>
              </a:rPr>
              <a:t>stuck &lt;3w</a:t>
            </a:r>
          </a:p>
          <a:p>
            <a:pPr marL="352425" indent="-339725" eaLnBrk="1" hangingPunct="1">
              <a:buFont typeface="Times New Roman"/>
              <a:buChar char="•"/>
              <a:tabLst>
                <a:tab pos="352425" algn="l"/>
                <a:tab pos="353060" algn="l"/>
              </a:tabLst>
              <a:defRPr/>
            </a:pPr>
            <a:endParaRPr sz="2400" dirty="0">
              <a:latin typeface="Arial"/>
              <a:cs typeface="Arial"/>
            </a:endParaRPr>
          </a:p>
        </p:txBody>
      </p:sp>
      <p:sp>
        <p:nvSpPr>
          <p:cNvPr id="25604" name="object 6"/>
          <p:cNvSpPr txBox="1">
            <a:spLocks noChangeArrowheads="1"/>
          </p:cNvSpPr>
          <p:nvPr/>
        </p:nvSpPr>
        <p:spPr bwMode="auto">
          <a:xfrm>
            <a:off x="228600" y="2825130"/>
            <a:ext cx="4073525" cy="3616375"/>
          </a:xfrm>
          <a:prstGeom prst="rect">
            <a:avLst/>
          </a:prstGeom>
          <a:noFill/>
          <a:ln w="9525">
            <a:noFill/>
            <a:miter lim="800000"/>
            <a:headEnd/>
            <a:tailEnd/>
          </a:ln>
        </p:spPr>
        <p:txBody>
          <a:bodyPr lIns="0" tIns="0" rIns="0" bIns="0">
            <a:spAutoFit/>
          </a:bodyPr>
          <a:lstStyle/>
          <a:p>
            <a:pPr marL="352425" indent="-339725" eaLnBrk="1" hangingPunct="1">
              <a:lnSpc>
                <a:spcPct val="90000"/>
              </a:lnSpc>
              <a:buFont typeface="Arial" pitchFamily="34" charset="0"/>
              <a:buChar char="•"/>
              <a:tabLst>
                <a:tab pos="352425" algn="l"/>
              </a:tabLst>
            </a:pPr>
            <a:r>
              <a:rPr lang="en-US" altLang="en-US" sz="2400" dirty="0"/>
              <a:t>1/2 of patients receive hospice for </a:t>
            </a:r>
            <a:r>
              <a:rPr lang="en-US" altLang="en-US" sz="2400" u="sng" dirty="0"/>
              <a:t>&lt;</a:t>
            </a:r>
            <a:r>
              <a:rPr lang="en-US" altLang="en-US" sz="2400" dirty="0"/>
              <a:t> 18 days</a:t>
            </a:r>
          </a:p>
          <a:p>
            <a:pPr marL="352425" indent="-339725" eaLnBrk="1" hangingPunct="1">
              <a:spcBef>
                <a:spcPts val="25"/>
              </a:spcBef>
              <a:buFont typeface="Times New Roman" pitchFamily="18" charset="0"/>
              <a:buChar char="•"/>
              <a:tabLst>
                <a:tab pos="352425" algn="l"/>
              </a:tabLst>
            </a:pPr>
            <a:endParaRPr lang="en-US" altLang="en-US" sz="1900" dirty="0">
              <a:latin typeface="Times New Roman" pitchFamily="18" charset="0"/>
              <a:cs typeface="Times New Roman" pitchFamily="18" charset="0"/>
            </a:endParaRPr>
          </a:p>
          <a:p>
            <a:pPr marL="352425" indent="-339725" eaLnBrk="1" hangingPunct="1">
              <a:lnSpc>
                <a:spcPct val="90000"/>
              </a:lnSpc>
              <a:buFont typeface="Times New Roman" pitchFamily="18" charset="0"/>
              <a:buChar char="•"/>
              <a:tabLst>
                <a:tab pos="352425" algn="l"/>
              </a:tabLst>
            </a:pPr>
            <a:r>
              <a:rPr lang="en-US" altLang="en-US" sz="2400" dirty="0"/>
              <a:t>1/4 of hospice patients die  within 5 days of enrollment</a:t>
            </a:r>
          </a:p>
          <a:p>
            <a:pPr marL="352425" indent="-339725" eaLnBrk="1" hangingPunct="1">
              <a:lnSpc>
                <a:spcPct val="90000"/>
              </a:lnSpc>
              <a:buFont typeface="Times New Roman" pitchFamily="18" charset="0"/>
              <a:buChar char="•"/>
              <a:tabLst>
                <a:tab pos="352425" algn="l"/>
              </a:tabLst>
            </a:pPr>
            <a:endParaRPr lang="en-US" altLang="en-US" sz="2400" dirty="0"/>
          </a:p>
          <a:p>
            <a:pPr marL="352425" indent="-339725" eaLnBrk="1" hangingPunct="1">
              <a:lnSpc>
                <a:spcPct val="90000"/>
              </a:lnSpc>
              <a:buFont typeface="Times New Roman" pitchFamily="18" charset="0"/>
              <a:buChar char="•"/>
              <a:tabLst>
                <a:tab pos="352425" algn="l"/>
              </a:tabLst>
            </a:pPr>
            <a:r>
              <a:rPr lang="en-US" altLang="en-US" sz="2400" dirty="0"/>
              <a:t>1/10 of hospice patients receive more than 266 days of care</a:t>
            </a:r>
          </a:p>
          <a:p>
            <a:pPr marL="352425" indent="-339725" eaLnBrk="1" hangingPunct="1">
              <a:lnSpc>
                <a:spcPct val="90000"/>
              </a:lnSpc>
              <a:buFont typeface="Times New Roman" pitchFamily="18" charset="0"/>
              <a:buChar char="•"/>
              <a:tabLst>
                <a:tab pos="352425" algn="l"/>
              </a:tabLst>
            </a:pPr>
            <a:endParaRPr lang="en-US" altLang="en-US" sz="2400" dirty="0"/>
          </a:p>
          <a:p>
            <a:pPr marL="12700" eaLnBrk="1" hangingPunct="1">
              <a:lnSpc>
                <a:spcPct val="90000"/>
              </a:lnSpc>
              <a:tabLst>
                <a:tab pos="352425" algn="l"/>
              </a:tabLst>
            </a:pPr>
            <a:endParaRPr lang="en-US" altLang="en-US" sz="2400" dirty="0"/>
          </a:p>
        </p:txBody>
      </p:sp>
      <p:sp>
        <p:nvSpPr>
          <p:cNvPr id="7" name="object 7">
            <a:extLst>
              <a:ext uri="{FF2B5EF4-FFF2-40B4-BE49-F238E27FC236}">
                <a16:creationId xmlns:a16="http://schemas.microsoft.com/office/drawing/2014/main" id="{72709920-D24F-4F04-AA11-BFB7339E46F2}"/>
              </a:ext>
            </a:extLst>
          </p:cNvPr>
          <p:cNvSpPr txBox="1">
            <a:spLocks noGrp="1"/>
          </p:cNvSpPr>
          <p:nvPr>
            <p:ph type="title" idx="4294967295"/>
          </p:nvPr>
        </p:nvSpPr>
        <p:spPr>
          <a:xfrm>
            <a:off x="228600" y="152420"/>
            <a:ext cx="8001000" cy="553998"/>
          </a:xfrm>
          <a:prstGeom prst="rect">
            <a:avLst/>
          </a:prstGeom>
        </p:spPr>
        <p:txBody>
          <a:bodyPr wrap="square" lIns="0" tIns="0" rIns="0" bIns="0">
            <a:spAutoFit/>
          </a:bodyPr>
          <a:lstStyle/>
          <a:p>
            <a:pPr marL="12700" eaLnBrk="1" hangingPunct="1">
              <a:lnSpc>
                <a:spcPct val="100000"/>
              </a:lnSpc>
              <a:defRPr/>
            </a:pPr>
            <a:r>
              <a:rPr lang="en-US" sz="3600" dirty="0"/>
              <a:t>Hospice Care Today By the Numbers</a:t>
            </a:r>
            <a:endParaRPr sz="3600" dirty="0"/>
          </a:p>
        </p:txBody>
      </p:sp>
      <p:graphicFrame>
        <p:nvGraphicFramePr>
          <p:cNvPr id="8" name="Chart 5"/>
          <p:cNvGraphicFramePr>
            <a:graphicFrameLocks/>
          </p:cNvGraphicFramePr>
          <p:nvPr>
            <p:extLst>
              <p:ext uri="{D42A27DB-BD31-4B8C-83A1-F6EECF244321}">
                <p14:modId xmlns:p14="http://schemas.microsoft.com/office/powerpoint/2010/main" val="4153388352"/>
              </p:ext>
            </p:extLst>
          </p:nvPr>
        </p:nvGraphicFramePr>
        <p:xfrm>
          <a:off x="4356100" y="1397000"/>
          <a:ext cx="476885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514600" y="6248400"/>
            <a:ext cx="4800600" cy="369332"/>
          </a:xfrm>
          <a:prstGeom prst="rect">
            <a:avLst/>
          </a:prstGeom>
          <a:noFill/>
        </p:spPr>
        <p:txBody>
          <a:bodyPr wrap="square" rtlCol="0">
            <a:spAutoFit/>
          </a:bodyPr>
          <a:lstStyle/>
          <a:p>
            <a:r>
              <a:rPr lang="en-US" dirty="0"/>
              <a:t>NHPCO Facts &amp; Figures, 2021.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ABCs</a:t>
            </a:r>
          </a:p>
        </p:txBody>
      </p:sp>
      <p:pic>
        <p:nvPicPr>
          <p:cNvPr id="104450" name="Picture 2">
            <a:hlinkClick r:id="" action="ppaction://noaction" highlightClick="1"/>
          </p:cNvPr>
          <p:cNvPicPr>
            <a:picLocks noChangeAspect="1" noChangeArrowheads="1"/>
          </p:cNvPicPr>
          <p:nvPr/>
        </p:nvPicPr>
        <p:blipFill>
          <a:blip r:embed="rId3" cstate="print"/>
          <a:srcRect/>
          <a:stretch>
            <a:fillRect/>
          </a:stretch>
        </p:blipFill>
        <p:spPr bwMode="auto">
          <a:xfrm>
            <a:off x="50800" y="1828800"/>
            <a:ext cx="9040813" cy="3200400"/>
          </a:xfrm>
          <a:prstGeom prst="rect">
            <a:avLst/>
          </a:prstGeom>
          <a:noFill/>
          <a:ln w="9525">
            <a:noFill/>
            <a:miter lim="800000"/>
            <a:headEnd/>
            <a:tailEnd/>
          </a:ln>
          <a:effectLst/>
        </p:spPr>
      </p:pic>
      <p:sp>
        <p:nvSpPr>
          <p:cNvPr id="4" name="TextBox 3"/>
          <p:cNvSpPr txBox="1"/>
          <p:nvPr/>
        </p:nvSpPr>
        <p:spPr>
          <a:xfrm>
            <a:off x="2514600" y="6248400"/>
            <a:ext cx="4800600" cy="369332"/>
          </a:xfrm>
          <a:prstGeom prst="rect">
            <a:avLst/>
          </a:prstGeom>
          <a:noFill/>
        </p:spPr>
        <p:txBody>
          <a:bodyPr wrap="square" rtlCol="0">
            <a:spAutoFit/>
          </a:bodyPr>
          <a:lstStyle/>
          <a:p>
            <a:r>
              <a:rPr lang="en-US" dirty="0"/>
              <a:t>NHPCO Facts &amp; Figures, 2021.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bject 4"/>
          <p:cNvSpPr>
            <a:spLocks/>
          </p:cNvSpPr>
          <p:nvPr/>
        </p:nvSpPr>
        <p:spPr bwMode="auto">
          <a:xfrm>
            <a:off x="0" y="987425"/>
            <a:ext cx="9124950" cy="0"/>
          </a:xfrm>
          <a:custGeom>
            <a:avLst/>
            <a:gdLst>
              <a:gd name="T0" fmla="*/ 0 w 9124950"/>
              <a:gd name="T1" fmla="*/ 9124442 w 9124950"/>
              <a:gd name="T2" fmla="*/ 0 60000 65536"/>
              <a:gd name="T3" fmla="*/ 0 60000 65536"/>
              <a:gd name="T4" fmla="*/ 0 w 9124950"/>
              <a:gd name="T5" fmla="*/ 9124950 w 9124950"/>
            </a:gdLst>
            <a:ahLst/>
            <a:cxnLst>
              <a:cxn ang="T2">
                <a:pos x="T0" y="0"/>
              </a:cxn>
              <a:cxn ang="T3">
                <a:pos x="T1" y="0"/>
              </a:cxn>
            </a:cxnLst>
            <a:rect l="T4" t="0" r="T5" b="0"/>
            <a:pathLst>
              <a:path w="9124950">
                <a:moveTo>
                  <a:pt x="0" y="0"/>
                </a:moveTo>
                <a:lnTo>
                  <a:pt x="9124442" y="0"/>
                </a:lnTo>
              </a:path>
            </a:pathLst>
          </a:custGeom>
          <a:noFill/>
          <a:ln w="28575">
            <a:solidFill>
              <a:srgbClr val="E60000"/>
            </a:solidFill>
            <a:round/>
            <a:headEnd/>
            <a:tailEnd/>
          </a:ln>
        </p:spPr>
        <p:txBody>
          <a:bodyPr lIns="0" tIns="0" rIns="0" bIns="0"/>
          <a:lstStyle/>
          <a:p>
            <a:endParaRPr lang="en-US"/>
          </a:p>
        </p:txBody>
      </p:sp>
      <p:sp>
        <p:nvSpPr>
          <p:cNvPr id="5" name="object 5">
            <a:extLst>
              <a:ext uri="{FF2B5EF4-FFF2-40B4-BE49-F238E27FC236}">
                <a16:creationId xmlns:a16="http://schemas.microsoft.com/office/drawing/2014/main" id="{E258A812-F795-4B1F-98D0-C069EFBC0A0E}"/>
              </a:ext>
            </a:extLst>
          </p:cNvPr>
          <p:cNvSpPr txBox="1">
            <a:spLocks noGrp="1"/>
          </p:cNvSpPr>
          <p:nvPr>
            <p:ph type="title" idx="4294967295"/>
          </p:nvPr>
        </p:nvSpPr>
        <p:spPr>
          <a:xfrm>
            <a:off x="352425" y="195263"/>
            <a:ext cx="8791575" cy="677862"/>
          </a:xfrm>
          <a:prstGeom prst="rect">
            <a:avLst/>
          </a:prstGeom>
        </p:spPr>
        <p:txBody>
          <a:bodyPr lIns="0" tIns="122682" rIns="0" bIns="0">
            <a:spAutoFit/>
          </a:bodyPr>
          <a:lstStyle/>
          <a:p>
            <a:pPr marL="9525" eaLnBrk="1" hangingPunct="1">
              <a:lnSpc>
                <a:spcPct val="100000"/>
              </a:lnSpc>
              <a:defRPr/>
            </a:pPr>
            <a:r>
              <a:rPr sz="3600" dirty="0"/>
              <a:t>Integration </a:t>
            </a:r>
            <a:r>
              <a:rPr sz="3600" spc="-5" dirty="0"/>
              <a:t>of Palliative</a:t>
            </a:r>
            <a:r>
              <a:rPr sz="3600" spc="-60" dirty="0"/>
              <a:t> </a:t>
            </a:r>
            <a:r>
              <a:rPr sz="3600" spc="-5" dirty="0"/>
              <a:t>Care</a:t>
            </a:r>
          </a:p>
        </p:txBody>
      </p:sp>
      <p:sp>
        <p:nvSpPr>
          <p:cNvPr id="51204" name="object 13"/>
          <p:cNvSpPr>
            <a:spLocks noChangeArrowheads="1"/>
          </p:cNvSpPr>
          <p:nvPr/>
        </p:nvSpPr>
        <p:spPr bwMode="auto">
          <a:xfrm>
            <a:off x="5389563" y="4283075"/>
            <a:ext cx="377825" cy="382588"/>
          </a:xfrm>
          <a:prstGeom prst="rect">
            <a:avLst/>
          </a:prstGeom>
          <a:blipFill dpi="0" rotWithShape="1">
            <a:blip r:embed="rId3" cstate="print"/>
            <a:srcRect/>
            <a:stretch>
              <a:fillRect/>
            </a:stretch>
          </a:blipFill>
          <a:ln w="9525">
            <a:noFill/>
            <a:miter lim="800000"/>
            <a:headEnd/>
            <a:tailEnd/>
          </a:ln>
        </p:spPr>
        <p:txBody>
          <a:bodyPr lIns="0" tIns="0" rIns="0" bIns="0"/>
          <a:lstStyle/>
          <a:p>
            <a:pPr eaLnBrk="1" hangingPunct="1"/>
            <a:endParaRPr lang="en-US" altLang="en-US"/>
          </a:p>
        </p:txBody>
      </p:sp>
      <p:sp>
        <p:nvSpPr>
          <p:cNvPr id="51205" name="object 20"/>
          <p:cNvSpPr>
            <a:spLocks noChangeArrowheads="1"/>
          </p:cNvSpPr>
          <p:nvPr/>
        </p:nvSpPr>
        <p:spPr bwMode="auto">
          <a:xfrm>
            <a:off x="4611688" y="2293938"/>
            <a:ext cx="377825" cy="382587"/>
          </a:xfrm>
          <a:prstGeom prst="rect">
            <a:avLst/>
          </a:prstGeom>
          <a:blipFill dpi="0" rotWithShape="1">
            <a:blip r:embed="rId3" cstate="print"/>
            <a:srcRect/>
            <a:stretch>
              <a:fillRect/>
            </a:stretch>
          </a:blipFill>
          <a:ln w="9525">
            <a:noFill/>
            <a:miter lim="800000"/>
            <a:headEnd/>
            <a:tailEnd/>
          </a:ln>
        </p:spPr>
        <p:txBody>
          <a:bodyPr lIns="0" tIns="0" rIns="0" bIns="0"/>
          <a:lstStyle/>
          <a:p>
            <a:pPr eaLnBrk="1" hangingPunct="1"/>
            <a:endParaRPr lang="en-US" altLang="en-US"/>
          </a:p>
        </p:txBody>
      </p:sp>
      <p:sp>
        <p:nvSpPr>
          <p:cNvPr id="51206" name="object 25"/>
          <p:cNvSpPr>
            <a:spLocks noChangeArrowheads="1"/>
          </p:cNvSpPr>
          <p:nvPr/>
        </p:nvSpPr>
        <p:spPr bwMode="auto">
          <a:xfrm>
            <a:off x="7769225" y="3313113"/>
            <a:ext cx="296863" cy="300037"/>
          </a:xfrm>
          <a:prstGeom prst="rect">
            <a:avLst/>
          </a:prstGeom>
          <a:blipFill dpi="0" rotWithShape="1">
            <a:blip r:embed="rId4" cstate="print"/>
            <a:srcRect/>
            <a:stretch>
              <a:fillRect/>
            </a:stretch>
          </a:blipFill>
          <a:ln w="9525">
            <a:noFill/>
            <a:miter lim="800000"/>
            <a:headEnd/>
            <a:tailEnd/>
          </a:ln>
        </p:spPr>
        <p:txBody>
          <a:bodyPr lIns="0" tIns="0" rIns="0" bIns="0"/>
          <a:lstStyle/>
          <a:p>
            <a:pPr eaLnBrk="1" hangingPunct="1"/>
            <a:endParaRPr lang="en-US" altLang="en-US"/>
          </a:p>
        </p:txBody>
      </p:sp>
      <p:pic>
        <p:nvPicPr>
          <p:cNvPr id="51207" name="Picture 4" descr="Related image"/>
          <p:cNvPicPr>
            <a:picLocks noChangeAspect="1" noChangeArrowheads="1"/>
          </p:cNvPicPr>
          <p:nvPr/>
        </p:nvPicPr>
        <p:blipFill>
          <a:blip r:embed="rId5" cstate="print"/>
          <a:srcRect/>
          <a:stretch>
            <a:fillRect/>
          </a:stretch>
        </p:blipFill>
        <p:spPr bwMode="auto">
          <a:xfrm>
            <a:off x="231775" y="3800475"/>
            <a:ext cx="8570913" cy="2862263"/>
          </a:xfrm>
          <a:prstGeom prst="rect">
            <a:avLst/>
          </a:prstGeom>
          <a:noFill/>
          <a:ln w="9525">
            <a:noFill/>
            <a:miter lim="800000"/>
            <a:headEnd/>
            <a:tailEnd/>
          </a:ln>
        </p:spPr>
      </p:pic>
      <p:sp>
        <p:nvSpPr>
          <p:cNvPr id="51208" name="object 15"/>
          <p:cNvSpPr>
            <a:spLocks/>
          </p:cNvSpPr>
          <p:nvPr/>
        </p:nvSpPr>
        <p:spPr bwMode="auto">
          <a:xfrm>
            <a:off x="231775" y="1470025"/>
            <a:ext cx="7377113" cy="2143125"/>
          </a:xfrm>
          <a:custGeom>
            <a:avLst/>
            <a:gdLst>
              <a:gd name="T0" fmla="*/ 0 w 5775959"/>
              <a:gd name="T1" fmla="*/ 1871680 h 2293620"/>
              <a:gd name="T2" fmla="*/ 12030728 w 5775959"/>
              <a:gd name="T3" fmla="*/ 1871680 h 2293620"/>
              <a:gd name="T4" fmla="*/ 12030728 w 5775959"/>
              <a:gd name="T5" fmla="*/ 0 h 2293620"/>
              <a:gd name="T6" fmla="*/ 0 w 5775959"/>
              <a:gd name="T7" fmla="*/ 0 h 2293620"/>
              <a:gd name="T8" fmla="*/ 0 w 5775959"/>
              <a:gd name="T9" fmla="*/ 1871680 h 2293620"/>
              <a:gd name="T10" fmla="*/ 0 60000 65536"/>
              <a:gd name="T11" fmla="*/ 0 60000 65536"/>
              <a:gd name="T12" fmla="*/ 0 60000 65536"/>
              <a:gd name="T13" fmla="*/ 0 60000 65536"/>
              <a:gd name="T14" fmla="*/ 0 60000 65536"/>
              <a:gd name="T15" fmla="*/ 0 w 5775959"/>
              <a:gd name="T16" fmla="*/ 0 h 2293620"/>
              <a:gd name="T17" fmla="*/ 5775959 w 5775959"/>
              <a:gd name="T18" fmla="*/ 2293620 h 2293620"/>
            </a:gdLst>
            <a:ahLst/>
            <a:cxnLst>
              <a:cxn ang="T10">
                <a:pos x="T0" y="T1"/>
              </a:cxn>
              <a:cxn ang="T11">
                <a:pos x="T2" y="T3"/>
              </a:cxn>
              <a:cxn ang="T12">
                <a:pos x="T4" y="T5"/>
              </a:cxn>
              <a:cxn ang="T13">
                <a:pos x="T6" y="T7"/>
              </a:cxn>
              <a:cxn ang="T14">
                <a:pos x="T8" y="T9"/>
              </a:cxn>
            </a:cxnLst>
            <a:rect l="T15" t="T16" r="T17" b="T18"/>
            <a:pathLst>
              <a:path w="5775959" h="2293620">
                <a:moveTo>
                  <a:pt x="0" y="2293493"/>
                </a:moveTo>
                <a:lnTo>
                  <a:pt x="5775579" y="2293493"/>
                </a:lnTo>
                <a:lnTo>
                  <a:pt x="5775579" y="0"/>
                </a:lnTo>
                <a:lnTo>
                  <a:pt x="0" y="0"/>
                </a:lnTo>
                <a:lnTo>
                  <a:pt x="0" y="2293493"/>
                </a:lnTo>
                <a:close/>
              </a:path>
            </a:pathLst>
          </a:custGeom>
          <a:solidFill>
            <a:srgbClr val="4471C4"/>
          </a:solidFill>
          <a:ln w="9525">
            <a:noFill/>
            <a:round/>
            <a:headEnd/>
            <a:tailEnd/>
          </a:ln>
        </p:spPr>
        <p:txBody>
          <a:bodyPr lIns="0" tIns="0" rIns="0" bIns="0"/>
          <a:lstStyle/>
          <a:p>
            <a:endParaRPr lang="en-US"/>
          </a:p>
        </p:txBody>
      </p:sp>
      <p:sp>
        <p:nvSpPr>
          <p:cNvPr id="51209" name="object 6"/>
          <p:cNvSpPr>
            <a:spLocks/>
          </p:cNvSpPr>
          <p:nvPr/>
        </p:nvSpPr>
        <p:spPr bwMode="auto">
          <a:xfrm>
            <a:off x="7608888" y="1470025"/>
            <a:ext cx="1193800" cy="2143125"/>
          </a:xfrm>
          <a:custGeom>
            <a:avLst/>
            <a:gdLst>
              <a:gd name="T0" fmla="*/ 0 w 1139190"/>
              <a:gd name="T1" fmla="*/ 1871680 h 2293620"/>
              <a:gd name="T2" fmla="*/ 1311591 w 1139190"/>
              <a:gd name="T3" fmla="*/ 1871680 h 2293620"/>
              <a:gd name="T4" fmla="*/ 1311591 w 1139190"/>
              <a:gd name="T5" fmla="*/ 0 h 2293620"/>
              <a:gd name="T6" fmla="*/ 0 w 1139190"/>
              <a:gd name="T7" fmla="*/ 0 h 2293620"/>
              <a:gd name="T8" fmla="*/ 0 w 1139190"/>
              <a:gd name="T9" fmla="*/ 1871680 h 2293620"/>
              <a:gd name="T10" fmla="*/ 0 60000 65536"/>
              <a:gd name="T11" fmla="*/ 0 60000 65536"/>
              <a:gd name="T12" fmla="*/ 0 60000 65536"/>
              <a:gd name="T13" fmla="*/ 0 60000 65536"/>
              <a:gd name="T14" fmla="*/ 0 60000 65536"/>
              <a:gd name="T15" fmla="*/ 0 w 1139190"/>
              <a:gd name="T16" fmla="*/ 0 h 2293620"/>
              <a:gd name="T17" fmla="*/ 1139190 w 1139190"/>
              <a:gd name="T18" fmla="*/ 2293620 h 2293620"/>
            </a:gdLst>
            <a:ahLst/>
            <a:cxnLst>
              <a:cxn ang="T10">
                <a:pos x="T0" y="T1"/>
              </a:cxn>
              <a:cxn ang="T11">
                <a:pos x="T2" y="T3"/>
              </a:cxn>
              <a:cxn ang="T12">
                <a:pos x="T4" y="T5"/>
              </a:cxn>
              <a:cxn ang="T13">
                <a:pos x="T6" y="T7"/>
              </a:cxn>
              <a:cxn ang="T14">
                <a:pos x="T8" y="T9"/>
              </a:cxn>
            </a:cxnLst>
            <a:rect l="T15" t="T16" r="T17" b="T18"/>
            <a:pathLst>
              <a:path w="1139190" h="2293620">
                <a:moveTo>
                  <a:pt x="0" y="2293493"/>
                </a:moveTo>
                <a:lnTo>
                  <a:pt x="1138847" y="2293493"/>
                </a:lnTo>
                <a:lnTo>
                  <a:pt x="1138847" y="0"/>
                </a:lnTo>
                <a:lnTo>
                  <a:pt x="0" y="0"/>
                </a:lnTo>
                <a:lnTo>
                  <a:pt x="0" y="2293493"/>
                </a:lnTo>
                <a:close/>
              </a:path>
            </a:pathLst>
          </a:custGeom>
          <a:solidFill>
            <a:srgbClr val="CCFFCC"/>
          </a:solidFill>
          <a:ln w="9525">
            <a:noFill/>
            <a:round/>
            <a:headEnd/>
            <a:tailEnd/>
          </a:ln>
        </p:spPr>
        <p:txBody>
          <a:bodyPr lIns="0" tIns="0" rIns="0" bIns="0"/>
          <a:lstStyle/>
          <a:p>
            <a:endParaRPr lang="en-US"/>
          </a:p>
        </p:txBody>
      </p:sp>
      <p:sp>
        <p:nvSpPr>
          <p:cNvPr id="51210" name="object 18"/>
          <p:cNvSpPr>
            <a:spLocks noChangeArrowheads="1"/>
          </p:cNvSpPr>
          <p:nvPr/>
        </p:nvSpPr>
        <p:spPr bwMode="auto">
          <a:xfrm>
            <a:off x="2798763" y="2484438"/>
            <a:ext cx="2244725" cy="300037"/>
          </a:xfrm>
          <a:prstGeom prst="rect">
            <a:avLst/>
          </a:prstGeom>
          <a:blipFill dpi="0" rotWithShape="1">
            <a:blip r:embed="rId6" cstate="print"/>
            <a:srcRect/>
            <a:stretch>
              <a:fillRect/>
            </a:stretch>
          </a:blipFill>
          <a:ln w="9525">
            <a:noFill/>
            <a:miter lim="800000"/>
            <a:headEnd/>
            <a:tailEnd/>
          </a:ln>
        </p:spPr>
        <p:txBody>
          <a:bodyPr lIns="0" tIns="0" rIns="0" bIns="0"/>
          <a:lstStyle/>
          <a:p>
            <a:pPr eaLnBrk="1" hangingPunct="1"/>
            <a:endParaRPr lang="en-US" altLang="en-US">
              <a:solidFill>
                <a:schemeClr val="bg1"/>
              </a:solidFill>
            </a:endParaRPr>
          </a:p>
        </p:txBody>
      </p:sp>
      <p:sp>
        <p:nvSpPr>
          <p:cNvPr id="51211" name="object 12"/>
          <p:cNvSpPr txBox="1">
            <a:spLocks noChangeArrowheads="1"/>
          </p:cNvSpPr>
          <p:nvPr/>
        </p:nvSpPr>
        <p:spPr bwMode="auto">
          <a:xfrm>
            <a:off x="7754938" y="2293938"/>
            <a:ext cx="758825" cy="652462"/>
          </a:xfrm>
          <a:prstGeom prst="rect">
            <a:avLst/>
          </a:prstGeom>
          <a:noFill/>
          <a:ln w="9525">
            <a:noFill/>
            <a:miter lim="800000"/>
            <a:headEnd/>
            <a:tailEnd/>
          </a:ln>
        </p:spPr>
        <p:txBody>
          <a:bodyPr lIns="0" tIns="0" rIns="0" bIns="0">
            <a:spAutoFit/>
          </a:bodyPr>
          <a:lstStyle/>
          <a:p>
            <a:pPr marL="12700" eaLnBrk="1" hangingPunct="1"/>
            <a:r>
              <a:rPr lang="en-US" altLang="en-US" sz="1400"/>
              <a:t>Medicare  Hospice  Benefit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3" cstate="print"/>
          <a:srcRect/>
          <a:stretch>
            <a:fillRect/>
          </a:stretch>
        </p:blipFill>
        <p:spPr bwMode="auto">
          <a:xfrm>
            <a:off x="4343400" y="1981200"/>
            <a:ext cx="4354513" cy="2157878"/>
          </a:xfrm>
          <a:prstGeom prst="rect">
            <a:avLst/>
          </a:prstGeom>
          <a:noFill/>
          <a:ln w="9525">
            <a:noFill/>
            <a:miter lim="800000"/>
            <a:headEnd/>
            <a:tailEnd/>
          </a:ln>
          <a:effectLst>
            <a:outerShdw blurRad="50800" dist="50800" dir="5400000" algn="ctr" rotWithShape="0">
              <a:schemeClr val="accent2">
                <a:lumMod val="60000"/>
                <a:lumOff val="40000"/>
              </a:schemeClr>
            </a:outerShdw>
          </a:effectLst>
        </p:spPr>
      </p:pic>
      <p:pic>
        <p:nvPicPr>
          <p:cNvPr id="4" name="Picture 9"/>
          <p:cNvPicPr>
            <a:picLocks noChangeAspect="1" noChangeArrowheads="1"/>
          </p:cNvPicPr>
          <p:nvPr/>
        </p:nvPicPr>
        <p:blipFill>
          <a:blip r:embed="rId4" cstate="print"/>
          <a:srcRect/>
          <a:stretch>
            <a:fillRect/>
          </a:stretch>
        </p:blipFill>
        <p:spPr bwMode="auto">
          <a:xfrm>
            <a:off x="609600" y="3810000"/>
            <a:ext cx="3524673" cy="2276475"/>
          </a:xfrm>
          <a:prstGeom prst="rect">
            <a:avLst/>
          </a:prstGeom>
          <a:noFill/>
          <a:ln w="9525">
            <a:noFill/>
            <a:miter lim="800000"/>
            <a:headEnd/>
            <a:tailEnd/>
          </a:ln>
          <a:effectLst>
            <a:outerShdw blurRad="50800" dist="50800" dir="5400000" algn="ctr" rotWithShape="0">
              <a:schemeClr val="accent2"/>
            </a:outerShdw>
          </a:effectLst>
        </p:spPr>
      </p:pic>
      <p:sp>
        <p:nvSpPr>
          <p:cNvPr id="7" name="Title 6">
            <a:extLst>
              <a:ext uri="{FF2B5EF4-FFF2-40B4-BE49-F238E27FC236}">
                <a16:creationId xmlns:a16="http://schemas.microsoft.com/office/drawing/2014/main" id="{97D71B94-B118-2535-D07E-2CA7CB6D1746}"/>
              </a:ext>
            </a:extLst>
          </p:cNvPr>
          <p:cNvSpPr>
            <a:spLocks noGrp="1"/>
          </p:cNvSpPr>
          <p:nvPr>
            <p:ph type="title"/>
          </p:nvPr>
        </p:nvSpPr>
        <p:spPr/>
        <p:txBody>
          <a:bodyPr>
            <a:normAutofit fontScale="90000"/>
          </a:bodyPr>
          <a:lstStyle/>
          <a:p>
            <a:r>
              <a:rPr lang="en-US" dirty="0"/>
              <a:t>Hospice Length of Stay </a:t>
            </a:r>
            <a:br>
              <a:rPr lang="en-US" dirty="0"/>
            </a:br>
            <a:r>
              <a:rPr lang="en-US" sz="3600" dirty="0"/>
              <a:t>A Double-Edged Sword</a:t>
            </a:r>
          </a:p>
        </p:txBody>
      </p:sp>
    </p:spTree>
    <p:extLst>
      <p:ext uri="{BB962C8B-B14F-4D97-AF65-F5344CB8AC3E}">
        <p14:creationId xmlns:p14="http://schemas.microsoft.com/office/powerpoint/2010/main" val="298712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AAAE-A27D-8148-ACC5-F70F084D8E7B}"/>
              </a:ext>
            </a:extLst>
          </p:cNvPr>
          <p:cNvSpPr>
            <a:spLocks noGrp="1"/>
          </p:cNvSpPr>
          <p:nvPr>
            <p:ph type="title"/>
          </p:nvPr>
        </p:nvSpPr>
        <p:spPr>
          <a:gradFill flip="none" rotWithShape="1">
            <a:gsLst>
              <a:gs pos="0">
                <a:srgbClr val="C00000"/>
              </a:gs>
              <a:gs pos="55000">
                <a:srgbClr val="FFC000"/>
              </a:gs>
              <a:gs pos="100000">
                <a:schemeClr val="bg2">
                  <a:tint val="83000"/>
                  <a:satMod val="200000"/>
                </a:schemeClr>
              </a:gs>
            </a:gsLst>
            <a:lin ang="18900000" scaled="1"/>
            <a:tileRect/>
          </a:gradFill>
        </p:spPr>
        <p:txBody>
          <a:bodyPr>
            <a:normAutofit/>
          </a:bodyPr>
          <a:lstStyle/>
          <a:p>
            <a:r>
              <a:rPr lang="en-US" b="1" i="1" dirty="0">
                <a:ln w="22225">
                  <a:solidFill>
                    <a:schemeClr val="accent2"/>
                  </a:solidFill>
                  <a:prstDash val="solid"/>
                </a:ln>
              </a:rPr>
              <a:t>Turning Up The Heat</a:t>
            </a:r>
          </a:p>
        </p:txBody>
      </p:sp>
      <p:sp>
        <p:nvSpPr>
          <p:cNvPr id="3" name="Content Placeholder 2">
            <a:extLst>
              <a:ext uri="{FF2B5EF4-FFF2-40B4-BE49-F238E27FC236}">
                <a16:creationId xmlns:a16="http://schemas.microsoft.com/office/drawing/2014/main" id="{5CCCB2CD-B0FA-FE48-EA30-30773E188522}"/>
              </a:ext>
            </a:extLst>
          </p:cNvPr>
          <p:cNvSpPr>
            <a:spLocks noGrp="1"/>
          </p:cNvSpPr>
          <p:nvPr>
            <p:ph idx="1"/>
          </p:nvPr>
        </p:nvSpPr>
        <p:spPr/>
        <p:txBody>
          <a:bodyPr>
            <a:normAutofit fontScale="92500" lnSpcReduction="20000"/>
          </a:bodyPr>
          <a:lstStyle/>
          <a:p>
            <a:r>
              <a:rPr lang="en-US" dirty="0"/>
              <a:t>Administrative Burden</a:t>
            </a:r>
          </a:p>
          <a:p>
            <a:pPr lvl="1"/>
            <a:r>
              <a:rPr lang="en-US" dirty="0"/>
              <a:t>Comorbid related services</a:t>
            </a:r>
          </a:p>
          <a:p>
            <a:pPr lvl="1"/>
            <a:r>
              <a:rPr lang="en-US" dirty="0"/>
              <a:t>Medication/therapeutics relatedness</a:t>
            </a:r>
          </a:p>
          <a:p>
            <a:pPr lvl="1"/>
            <a:r>
              <a:rPr lang="en-US" dirty="0"/>
              <a:t>Certification of Terminal Illness (CTI)</a:t>
            </a:r>
          </a:p>
          <a:p>
            <a:pPr lvl="1"/>
            <a:r>
              <a:rPr lang="en-US" dirty="0"/>
              <a:t>2011 – Face-to-Face (F2F) </a:t>
            </a:r>
          </a:p>
          <a:p>
            <a:r>
              <a:rPr lang="en-US" dirty="0"/>
              <a:t>Intense Audit Environment</a:t>
            </a:r>
          </a:p>
          <a:p>
            <a:pPr lvl="1"/>
            <a:r>
              <a:rPr lang="en-US" dirty="0"/>
              <a:t>Documentation</a:t>
            </a:r>
          </a:p>
          <a:p>
            <a:pPr lvl="1"/>
            <a:r>
              <a:rPr lang="en-US" dirty="0"/>
              <a:t>Medical Necessity (LOS)</a:t>
            </a:r>
          </a:p>
          <a:p>
            <a:pPr lvl="1"/>
            <a:r>
              <a:rPr lang="en-US" dirty="0"/>
              <a:t>Covered Services</a:t>
            </a:r>
          </a:p>
          <a:p>
            <a:pPr lvl="1"/>
            <a:r>
              <a:rPr lang="en-US" dirty="0"/>
              <a:t>Levels of Care</a:t>
            </a:r>
          </a:p>
          <a:p>
            <a:pPr lvl="1"/>
            <a:r>
              <a:rPr lang="en-US" dirty="0"/>
              <a:t>Physician Billing</a:t>
            </a:r>
          </a:p>
          <a:p>
            <a:endParaRPr lang="en-US" dirty="0"/>
          </a:p>
        </p:txBody>
      </p:sp>
    </p:spTree>
    <p:extLst>
      <p:ext uri="{BB962C8B-B14F-4D97-AF65-F5344CB8AC3E}">
        <p14:creationId xmlns:p14="http://schemas.microsoft.com/office/powerpoint/2010/main" val="3165102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1CF5-B301-0869-FED0-CE722A2C92EA}"/>
              </a:ext>
            </a:extLst>
          </p:cNvPr>
          <p:cNvSpPr>
            <a:spLocks noGrp="1"/>
          </p:cNvSpPr>
          <p:nvPr>
            <p:ph type="title"/>
          </p:nvPr>
        </p:nvSpPr>
        <p:spPr/>
        <p:txBody>
          <a:bodyPr/>
          <a:lstStyle/>
          <a:p>
            <a:r>
              <a:rPr lang="en-US" dirty="0"/>
              <a:t>Joan</a:t>
            </a:r>
          </a:p>
        </p:txBody>
      </p:sp>
      <p:sp>
        <p:nvSpPr>
          <p:cNvPr id="3" name="Content Placeholder 2">
            <a:extLst>
              <a:ext uri="{FF2B5EF4-FFF2-40B4-BE49-F238E27FC236}">
                <a16:creationId xmlns:a16="http://schemas.microsoft.com/office/drawing/2014/main" id="{FC52EDD2-43FC-0560-FBDA-25B2D3A020FD}"/>
              </a:ext>
            </a:extLst>
          </p:cNvPr>
          <p:cNvSpPr>
            <a:spLocks noGrp="1"/>
          </p:cNvSpPr>
          <p:nvPr>
            <p:ph idx="1"/>
          </p:nvPr>
        </p:nvSpPr>
        <p:spPr/>
        <p:txBody>
          <a:bodyPr>
            <a:normAutofit/>
          </a:bodyPr>
          <a:lstStyle/>
          <a:p>
            <a:pPr marL="36576" indent="0">
              <a:buNone/>
            </a:pPr>
            <a:r>
              <a:rPr lang="en-US" sz="2400" dirty="0">
                <a:effectLst/>
                <a:latin typeface="Calibri" panose="020F0502020204030204" pitchFamily="34" charset="0"/>
                <a:ea typeface="Times New Roman" panose="02020603050405020304" pitchFamily="18" charset="0"/>
              </a:rPr>
              <a:t>80 years old, COPD,  was losing weight,  memory impaired, no other caregiver in the house except family who lives 40 minutes away, had been diagnosed with a potential malignancy of thyroid cancer, and her physician recommended hospice and then when the hospice came out the nurse upon examining her thought she would clearly be eligible, but the nurse went to ask the medical Director of the hospice they said they weren’t eligible, </a:t>
            </a:r>
            <a:endParaRPr lang="en-US" sz="2400" dirty="0"/>
          </a:p>
        </p:txBody>
      </p:sp>
      <p:sp>
        <p:nvSpPr>
          <p:cNvPr id="4" name="TextBox 3">
            <a:extLst>
              <a:ext uri="{FF2B5EF4-FFF2-40B4-BE49-F238E27FC236}">
                <a16:creationId xmlns:a16="http://schemas.microsoft.com/office/drawing/2014/main" id="{CA738ACD-C7ED-18D8-D6F6-242A475237F1}"/>
              </a:ext>
            </a:extLst>
          </p:cNvPr>
          <p:cNvSpPr txBox="1"/>
          <p:nvPr/>
        </p:nvSpPr>
        <p:spPr>
          <a:xfrm>
            <a:off x="914400" y="5562600"/>
            <a:ext cx="6781800" cy="584775"/>
          </a:xfrm>
          <a:prstGeom prst="rect">
            <a:avLst/>
          </a:prstGeom>
          <a:noFill/>
        </p:spPr>
        <p:txBody>
          <a:bodyPr wrap="square" rtlCol="0">
            <a:spAutoFit/>
          </a:bodyPr>
          <a:lstStyle/>
          <a:p>
            <a:pPr algn="ctr"/>
            <a:r>
              <a:rPr lang="en-US" sz="3200" b="1" dirty="0">
                <a:solidFill>
                  <a:srgbClr val="FF0000"/>
                </a:solidFill>
              </a:rPr>
              <a:t>PROGNOSTIC DILEMMA</a:t>
            </a:r>
          </a:p>
        </p:txBody>
      </p:sp>
    </p:spTree>
    <p:extLst>
      <p:ext uri="{BB962C8B-B14F-4D97-AF65-F5344CB8AC3E}">
        <p14:creationId xmlns:p14="http://schemas.microsoft.com/office/powerpoint/2010/main" val="843965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9A55-51DB-B864-3073-B881E3B0D37A}"/>
              </a:ext>
            </a:extLst>
          </p:cNvPr>
          <p:cNvSpPr>
            <a:spLocks noGrp="1"/>
          </p:cNvSpPr>
          <p:nvPr>
            <p:ph type="title"/>
          </p:nvPr>
        </p:nvSpPr>
        <p:spPr/>
        <p:txBody>
          <a:bodyPr/>
          <a:lstStyle/>
          <a:p>
            <a:r>
              <a:rPr lang="en-US" dirty="0"/>
              <a:t>Open Access</a:t>
            </a:r>
          </a:p>
        </p:txBody>
      </p:sp>
      <p:sp>
        <p:nvSpPr>
          <p:cNvPr id="3" name="Content Placeholder 2">
            <a:extLst>
              <a:ext uri="{FF2B5EF4-FFF2-40B4-BE49-F238E27FC236}">
                <a16:creationId xmlns:a16="http://schemas.microsoft.com/office/drawing/2014/main" id="{46ED0614-EB0E-4E8A-3E54-4FBFD4D5B02E}"/>
              </a:ext>
            </a:extLst>
          </p:cNvPr>
          <p:cNvSpPr>
            <a:spLocks noGrp="1"/>
          </p:cNvSpPr>
          <p:nvPr>
            <p:ph idx="1"/>
          </p:nvPr>
        </p:nvSpPr>
        <p:spPr>
          <a:xfrm>
            <a:off x="479612" y="1166018"/>
            <a:ext cx="7467600" cy="4525963"/>
          </a:xfrm>
        </p:spPr>
        <p:txBody>
          <a:bodyPr/>
          <a:lstStyle/>
          <a:p>
            <a:pPr marL="36576" indent="0">
              <a:buNone/>
            </a:pPr>
            <a:endParaRPr lang="en-US" dirty="0"/>
          </a:p>
          <a:p>
            <a:r>
              <a:rPr lang="en-US" dirty="0"/>
              <a:t>Palliative Chemotherapy and Radiation</a:t>
            </a:r>
          </a:p>
          <a:p>
            <a:r>
              <a:rPr lang="en-US" dirty="0"/>
              <a:t>Blood transfusions</a:t>
            </a:r>
          </a:p>
          <a:p>
            <a:r>
              <a:rPr lang="en-US" dirty="0"/>
              <a:t>IV antibiotics</a:t>
            </a:r>
          </a:p>
          <a:p>
            <a:r>
              <a:rPr lang="en-US" dirty="0"/>
              <a:t>Parenteral nutrition</a:t>
            </a:r>
          </a:p>
          <a:p>
            <a:r>
              <a:rPr lang="en-US" dirty="0"/>
              <a:t>Hemodialysis/PD</a:t>
            </a:r>
          </a:p>
          <a:p>
            <a:r>
              <a:rPr lang="en-US" dirty="0"/>
              <a:t>Cardiac infusion therapy</a:t>
            </a:r>
          </a:p>
          <a:p>
            <a:r>
              <a:rPr lang="en-US" dirty="0"/>
              <a:t>Ventilator withdrawal</a:t>
            </a:r>
          </a:p>
          <a:p>
            <a:endParaRPr lang="en-US" dirty="0"/>
          </a:p>
          <a:p>
            <a:endParaRPr lang="en-US" dirty="0"/>
          </a:p>
        </p:txBody>
      </p:sp>
      <p:pic>
        <p:nvPicPr>
          <p:cNvPr id="5" name="Picture 4">
            <a:extLst>
              <a:ext uri="{FF2B5EF4-FFF2-40B4-BE49-F238E27FC236}">
                <a16:creationId xmlns:a16="http://schemas.microsoft.com/office/drawing/2014/main" id="{0E7D127F-9471-9931-879B-24F027F2AB2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76800" y="2332464"/>
            <a:ext cx="3898791" cy="2193070"/>
          </a:xfrm>
          <a:prstGeom prst="rect">
            <a:avLst/>
          </a:prstGeom>
        </p:spPr>
      </p:pic>
    </p:spTree>
    <p:extLst>
      <p:ext uri="{BB962C8B-B14F-4D97-AF65-F5344CB8AC3E}">
        <p14:creationId xmlns:p14="http://schemas.microsoft.com/office/powerpoint/2010/main" val="1642235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F2E1-30AD-B4A9-19FD-77C970E34C21}"/>
              </a:ext>
            </a:extLst>
          </p:cNvPr>
          <p:cNvSpPr>
            <a:spLocks noGrp="1"/>
          </p:cNvSpPr>
          <p:nvPr>
            <p:ph type="title"/>
          </p:nvPr>
        </p:nvSpPr>
        <p:spPr>
          <a:xfrm>
            <a:off x="480060" y="23018"/>
            <a:ext cx="7467600" cy="1143000"/>
          </a:xfrm>
        </p:spPr>
        <p:txBody>
          <a:bodyPr/>
          <a:lstStyle/>
          <a:p>
            <a:r>
              <a:rPr lang="en-US" dirty="0"/>
              <a:t>Francis</a:t>
            </a:r>
          </a:p>
        </p:txBody>
      </p:sp>
      <p:sp>
        <p:nvSpPr>
          <p:cNvPr id="3" name="Content Placeholder 2">
            <a:extLst>
              <a:ext uri="{FF2B5EF4-FFF2-40B4-BE49-F238E27FC236}">
                <a16:creationId xmlns:a16="http://schemas.microsoft.com/office/drawing/2014/main" id="{77B3A6EC-C6E3-AABA-68B5-BDF369EE88D3}"/>
              </a:ext>
            </a:extLst>
          </p:cNvPr>
          <p:cNvSpPr>
            <a:spLocks noGrp="1"/>
          </p:cNvSpPr>
          <p:nvPr>
            <p:ph idx="1"/>
          </p:nvPr>
        </p:nvSpPr>
        <p:spPr>
          <a:xfrm>
            <a:off x="457200" y="1166018"/>
            <a:ext cx="7848600" cy="4525963"/>
          </a:xfrm>
        </p:spPr>
        <p:txBody>
          <a:bodyPr>
            <a:normAutofit/>
          </a:bodyPr>
          <a:lstStyle/>
          <a:p>
            <a:pPr marL="36576" indent="0">
              <a:buNone/>
            </a:pPr>
            <a:r>
              <a:rPr lang="en-US" sz="3200" dirty="0">
                <a:effectLst/>
                <a:latin typeface="Calibri" panose="020F0502020204030204" pitchFamily="34" charset="0"/>
                <a:ea typeface="Calibri" panose="020F0502020204030204" pitchFamily="34" charset="0"/>
              </a:rPr>
              <a:t>72 y/o w/ met ovarian ca w/ peritoneal carcinomatosis and ascites on Weekly Taxol + </a:t>
            </a:r>
            <a:r>
              <a:rPr lang="en-US" sz="3200" dirty="0" err="1">
                <a:effectLst/>
                <a:latin typeface="Calibri" panose="020F0502020204030204" pitchFamily="34" charset="0"/>
                <a:ea typeface="Calibri" panose="020F0502020204030204" pitchFamily="34" charset="0"/>
              </a:rPr>
              <a:t>Zirabev</a:t>
            </a:r>
            <a:r>
              <a:rPr lang="en-US" sz="3200" dirty="0">
                <a:effectLst/>
                <a:latin typeface="Calibri" panose="020F0502020204030204" pitchFamily="34" charset="0"/>
                <a:ea typeface="Calibri" panose="020F0502020204030204" pitchFamily="34" charset="0"/>
              </a:rPr>
              <a:t> with Neupogen support. Last dose 8/23/23. Currently hospitalized with weakness, abdominal pain, diarrhea and is s/p therapeutic 4L paracentesis. The patient is not sure she is ready for hospice, but hospital case manager would like to know if she is eligible.  </a:t>
            </a:r>
          </a:p>
          <a:p>
            <a:pPr marL="36576" indent="0">
              <a:buNone/>
            </a:pPr>
            <a:endParaRPr lang="en-US" dirty="0"/>
          </a:p>
        </p:txBody>
      </p:sp>
      <p:sp>
        <p:nvSpPr>
          <p:cNvPr id="4" name="TextBox 3">
            <a:extLst>
              <a:ext uri="{FF2B5EF4-FFF2-40B4-BE49-F238E27FC236}">
                <a16:creationId xmlns:a16="http://schemas.microsoft.com/office/drawing/2014/main" id="{6BC1DDF9-C88E-F82F-2B98-7ECE50161758}"/>
              </a:ext>
            </a:extLst>
          </p:cNvPr>
          <p:cNvSpPr txBox="1"/>
          <p:nvPr/>
        </p:nvSpPr>
        <p:spPr>
          <a:xfrm>
            <a:off x="762000" y="5765542"/>
            <a:ext cx="8153400" cy="1077218"/>
          </a:xfrm>
          <a:prstGeom prst="rect">
            <a:avLst/>
          </a:prstGeom>
          <a:noFill/>
        </p:spPr>
        <p:txBody>
          <a:bodyPr wrap="square" rtlCol="0">
            <a:spAutoFit/>
          </a:bodyPr>
          <a:lstStyle/>
          <a:p>
            <a:pPr algn="ctr"/>
            <a:r>
              <a:rPr lang="en-US" sz="3200" b="1" dirty="0">
                <a:solidFill>
                  <a:srgbClr val="FF0000"/>
                </a:solidFill>
              </a:rPr>
              <a:t>PALLIATIVE PLAN OF CARE? COST?  APPROPRIATE MONITORING? </a:t>
            </a:r>
          </a:p>
        </p:txBody>
      </p:sp>
    </p:spTree>
    <p:extLst>
      <p:ext uri="{BB962C8B-B14F-4D97-AF65-F5344CB8AC3E}">
        <p14:creationId xmlns:p14="http://schemas.microsoft.com/office/powerpoint/2010/main" val="1300124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Provider Proliferation</a:t>
            </a:r>
          </a:p>
        </p:txBody>
      </p:sp>
      <p:pic>
        <p:nvPicPr>
          <p:cNvPr id="31745" name="Picture 1"/>
          <p:cNvPicPr>
            <a:picLocks noChangeAspect="1" noChangeArrowheads="1"/>
          </p:cNvPicPr>
          <p:nvPr/>
        </p:nvPicPr>
        <p:blipFill>
          <a:blip r:embed="rId3" cstate="print"/>
          <a:srcRect/>
          <a:stretch>
            <a:fillRect/>
          </a:stretch>
        </p:blipFill>
        <p:spPr bwMode="auto">
          <a:xfrm>
            <a:off x="0" y="1371600"/>
            <a:ext cx="5100354" cy="2667000"/>
          </a:xfrm>
          <a:prstGeom prst="rect">
            <a:avLst/>
          </a:prstGeom>
          <a:noFill/>
          <a:ln w="9525">
            <a:noFill/>
            <a:miter lim="800000"/>
            <a:headEnd/>
            <a:tailEnd/>
          </a:ln>
          <a:effectLst/>
        </p:spPr>
      </p:pic>
      <p:sp>
        <p:nvSpPr>
          <p:cNvPr id="5" name="TextBox 4"/>
          <p:cNvSpPr txBox="1"/>
          <p:nvPr/>
        </p:nvSpPr>
        <p:spPr>
          <a:xfrm>
            <a:off x="2514600" y="6248400"/>
            <a:ext cx="4800600" cy="369332"/>
          </a:xfrm>
          <a:prstGeom prst="rect">
            <a:avLst/>
          </a:prstGeom>
          <a:noFill/>
        </p:spPr>
        <p:txBody>
          <a:bodyPr wrap="square" rtlCol="0">
            <a:spAutoFit/>
          </a:bodyPr>
          <a:lstStyle/>
          <a:p>
            <a:r>
              <a:rPr lang="en-US" dirty="0"/>
              <a:t>NHPCO Facts &amp; Figures, 2021.</a:t>
            </a:r>
          </a:p>
        </p:txBody>
      </p:sp>
      <p:pic>
        <p:nvPicPr>
          <p:cNvPr id="31746" name="Picture 2"/>
          <p:cNvPicPr>
            <a:picLocks noChangeAspect="1" noChangeArrowheads="1"/>
          </p:cNvPicPr>
          <p:nvPr/>
        </p:nvPicPr>
        <p:blipFill>
          <a:blip r:embed="rId4" cstate="print"/>
          <a:srcRect/>
          <a:stretch>
            <a:fillRect/>
          </a:stretch>
        </p:blipFill>
        <p:spPr bwMode="auto">
          <a:xfrm>
            <a:off x="5029200" y="3124200"/>
            <a:ext cx="4335636" cy="2939232"/>
          </a:xfrm>
          <a:prstGeom prst="rect">
            <a:avLst/>
          </a:prstGeom>
          <a:noFill/>
          <a:ln w="9525">
            <a:noFill/>
            <a:miter lim="800000"/>
            <a:headEnd/>
            <a:tailEnd/>
          </a:ln>
          <a:effectLst/>
        </p:spPr>
      </p:pic>
    </p:spTree>
    <p:extLst>
      <p:ext uri="{BB962C8B-B14F-4D97-AF65-F5344CB8AC3E}">
        <p14:creationId xmlns:p14="http://schemas.microsoft.com/office/powerpoint/2010/main" val="3292032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4"/>
          <p:cNvSpPr>
            <a:spLocks/>
          </p:cNvSpPr>
          <p:nvPr/>
        </p:nvSpPr>
        <p:spPr bwMode="auto">
          <a:xfrm>
            <a:off x="0" y="987425"/>
            <a:ext cx="9124950" cy="0"/>
          </a:xfrm>
          <a:custGeom>
            <a:avLst/>
            <a:gdLst>
              <a:gd name="T0" fmla="*/ 0 w 9124950"/>
              <a:gd name="T1" fmla="*/ 9124442 w 9124950"/>
              <a:gd name="T2" fmla="*/ 0 60000 65536"/>
              <a:gd name="T3" fmla="*/ 0 60000 65536"/>
              <a:gd name="T4" fmla="*/ 0 w 9124950"/>
              <a:gd name="T5" fmla="*/ 9124950 w 9124950"/>
            </a:gdLst>
            <a:ahLst/>
            <a:cxnLst>
              <a:cxn ang="T2">
                <a:pos x="T0" y="0"/>
              </a:cxn>
              <a:cxn ang="T3">
                <a:pos x="T1" y="0"/>
              </a:cxn>
            </a:cxnLst>
            <a:rect l="T4" t="0" r="T5" b="0"/>
            <a:pathLst>
              <a:path w="9124950">
                <a:moveTo>
                  <a:pt x="0" y="0"/>
                </a:moveTo>
                <a:lnTo>
                  <a:pt x="9124442" y="0"/>
                </a:lnTo>
              </a:path>
            </a:pathLst>
          </a:custGeom>
          <a:noFill/>
          <a:ln w="28575">
            <a:solidFill>
              <a:schemeClr val="accent1"/>
            </a:solidFill>
            <a:round/>
            <a:headEnd/>
            <a:tailEnd/>
          </a:ln>
        </p:spPr>
        <p:txBody>
          <a:bodyPr lIns="0" tIns="0" rIns="0" bIns="0"/>
          <a:lstStyle/>
          <a:p>
            <a:endParaRPr lang="en-US"/>
          </a:p>
        </p:txBody>
      </p:sp>
      <p:sp>
        <p:nvSpPr>
          <p:cNvPr id="5" name="object 5">
            <a:extLst>
              <a:ext uri="{FF2B5EF4-FFF2-40B4-BE49-F238E27FC236}">
                <a16:creationId xmlns:a16="http://schemas.microsoft.com/office/drawing/2014/main" id="{2269F2D8-6008-4D0B-979A-21BA934482AD}"/>
              </a:ext>
            </a:extLst>
          </p:cNvPr>
          <p:cNvSpPr txBox="1">
            <a:spLocks noGrp="1"/>
          </p:cNvSpPr>
          <p:nvPr>
            <p:ph type="title" idx="4294967295"/>
          </p:nvPr>
        </p:nvSpPr>
        <p:spPr>
          <a:xfrm>
            <a:off x="304800" y="381000"/>
            <a:ext cx="7859713" cy="554037"/>
          </a:xfrm>
          <a:prstGeom prst="rect">
            <a:avLst/>
          </a:prstGeom>
        </p:spPr>
        <p:txBody>
          <a:bodyPr lIns="0" tIns="0" rIns="0" bIns="0">
            <a:spAutoFit/>
          </a:bodyPr>
          <a:lstStyle/>
          <a:p>
            <a:pPr marL="22860" eaLnBrk="1" hangingPunct="1">
              <a:lnSpc>
                <a:spcPct val="100000"/>
              </a:lnSpc>
              <a:defRPr/>
            </a:pPr>
            <a:r>
              <a:rPr sz="3600" spc="-5" dirty="0"/>
              <a:t>Objectives</a:t>
            </a:r>
            <a:endParaRPr sz="3600" dirty="0"/>
          </a:p>
        </p:txBody>
      </p:sp>
      <p:sp>
        <p:nvSpPr>
          <p:cNvPr id="14341" name="object 6">
            <a:extLst>
              <a:ext uri="{FF2B5EF4-FFF2-40B4-BE49-F238E27FC236}">
                <a16:creationId xmlns:a16="http://schemas.microsoft.com/office/drawing/2014/main" id="{94325E9D-2C02-4D07-890E-5CA93995E546}"/>
              </a:ext>
            </a:extLst>
          </p:cNvPr>
          <p:cNvSpPr txBox="1">
            <a:spLocks noChangeArrowheads="1"/>
          </p:cNvSpPr>
          <p:nvPr/>
        </p:nvSpPr>
        <p:spPr bwMode="auto">
          <a:xfrm>
            <a:off x="539750" y="1743075"/>
            <a:ext cx="7821613" cy="230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2000" dirty="0"/>
              <a:t>At the completion of this activity, the participant will:</a:t>
            </a:r>
          </a:p>
          <a:p>
            <a:pPr eaLnBrk="1" hangingPunct="1">
              <a:spcBef>
                <a:spcPts val="25"/>
              </a:spcBef>
              <a:defRPr/>
            </a:pPr>
            <a:endParaRPr lang="en-US" altLang="en-US" sz="2300" dirty="0">
              <a:latin typeface="Times New Roman" panose="02020603050405020304" pitchFamily="18" charset="0"/>
              <a:cs typeface="Times New Roman" panose="02020603050405020304" pitchFamily="18" charset="0"/>
            </a:endParaRPr>
          </a:p>
          <a:p>
            <a:pPr eaLnBrk="1" hangingPunct="1">
              <a:buFont typeface="Arial" pitchFamily="34" charset="0"/>
              <a:buChar char="•"/>
              <a:defRPr/>
            </a:pPr>
            <a:r>
              <a:rPr lang="en-US" altLang="en-US" sz="2000" dirty="0"/>
              <a:t>  Understand the history of the hospice benefit in the US</a:t>
            </a:r>
          </a:p>
          <a:p>
            <a:pPr marL="254794" indent="-254794">
              <a:buFont typeface="Arial" pitchFamily="34" charset="0"/>
              <a:buChar char="•"/>
              <a:tabLst>
                <a:tab pos="255985" algn="l"/>
                <a:tab pos="340519" algn="l"/>
                <a:tab pos="683419" algn="l"/>
                <a:tab pos="1026319" algn="l"/>
                <a:tab pos="1369219" algn="l"/>
                <a:tab pos="1712119" algn="l"/>
                <a:tab pos="2055019" algn="l"/>
                <a:tab pos="2397919" algn="l"/>
                <a:tab pos="2740819" algn="l"/>
                <a:tab pos="3083719" algn="l"/>
                <a:tab pos="3426619" algn="l"/>
                <a:tab pos="3769519" algn="l"/>
                <a:tab pos="4112419" algn="l"/>
                <a:tab pos="4455319" algn="l"/>
                <a:tab pos="4798219" algn="l"/>
                <a:tab pos="5141119" algn="l"/>
                <a:tab pos="5484019" algn="l"/>
                <a:tab pos="5826919" algn="l"/>
                <a:tab pos="6169819" algn="l"/>
                <a:tab pos="6512719" algn="l"/>
                <a:tab pos="6855619" algn="l"/>
              </a:tabLst>
              <a:defRPr/>
            </a:pPr>
            <a:r>
              <a:rPr lang="en-US" altLang="en-US" sz="2000" dirty="0"/>
              <a:t>Identify trends in the delivery of hospice care</a:t>
            </a:r>
          </a:p>
          <a:p>
            <a:pPr marL="254794" indent="-254794">
              <a:buFont typeface="Arial" pitchFamily="34" charset="0"/>
              <a:buChar char="•"/>
              <a:tabLst>
                <a:tab pos="255985" algn="l"/>
                <a:tab pos="340519" algn="l"/>
                <a:tab pos="683419" algn="l"/>
                <a:tab pos="1026319" algn="l"/>
                <a:tab pos="1369219" algn="l"/>
                <a:tab pos="1712119" algn="l"/>
                <a:tab pos="2055019" algn="l"/>
                <a:tab pos="2397919" algn="l"/>
                <a:tab pos="2740819" algn="l"/>
                <a:tab pos="3083719" algn="l"/>
                <a:tab pos="3426619" algn="l"/>
                <a:tab pos="3769519" algn="l"/>
                <a:tab pos="4112419" algn="l"/>
                <a:tab pos="4455319" algn="l"/>
                <a:tab pos="4798219" algn="l"/>
                <a:tab pos="5141119" algn="l"/>
                <a:tab pos="5484019" algn="l"/>
                <a:tab pos="5826919" algn="l"/>
                <a:tab pos="6169819" algn="l"/>
                <a:tab pos="6512719" algn="l"/>
                <a:tab pos="6855619" algn="l"/>
              </a:tabLst>
              <a:defRPr/>
            </a:pPr>
            <a:r>
              <a:rPr lang="en-US" altLang="en-US" sz="2000" dirty="0"/>
              <a:t>Recognize current and future challenges to hospice care delivery </a:t>
            </a:r>
          </a:p>
          <a:p>
            <a:pPr marL="254794" indent="-254794">
              <a:tabLst>
                <a:tab pos="255985" algn="l"/>
                <a:tab pos="340519" algn="l"/>
                <a:tab pos="683419" algn="l"/>
                <a:tab pos="1026319" algn="l"/>
                <a:tab pos="1369219" algn="l"/>
                <a:tab pos="1712119" algn="l"/>
                <a:tab pos="2055019" algn="l"/>
                <a:tab pos="2397919" algn="l"/>
                <a:tab pos="2740819" algn="l"/>
                <a:tab pos="3083719" algn="l"/>
                <a:tab pos="3426619" algn="l"/>
                <a:tab pos="3769519" algn="l"/>
                <a:tab pos="4112419" algn="l"/>
                <a:tab pos="4455319" algn="l"/>
                <a:tab pos="4798219" algn="l"/>
                <a:tab pos="5141119" algn="l"/>
                <a:tab pos="5484019" algn="l"/>
                <a:tab pos="5826919" algn="l"/>
                <a:tab pos="6169819" algn="l"/>
                <a:tab pos="6512719" algn="l"/>
                <a:tab pos="6855619" algn="l"/>
              </a:tabLst>
              <a:defRPr/>
            </a:pPr>
            <a:endParaRPr lang="en-US" altLang="en-US" sz="2000" dirty="0"/>
          </a:p>
          <a:p>
            <a:pPr eaLnBrk="1" hangingPunct="1">
              <a:lnSpc>
                <a:spcPts val="2163"/>
              </a:lnSpc>
              <a:spcBef>
                <a:spcPts val="1025"/>
              </a:spcBef>
              <a:buFont typeface="Times New Roman" panose="02020603050405020304" pitchFamily="18" charset="0"/>
              <a:buChar char="•"/>
              <a:defRPr/>
            </a:pPr>
            <a:endParaRPr lang="en-US" altLang="en-US" sz="2000" dirty="0"/>
          </a:p>
        </p:txBody>
      </p:sp>
      <p:sp>
        <p:nvSpPr>
          <p:cNvPr id="18437" name="Rectangle 1"/>
          <p:cNvSpPr>
            <a:spLocks noChangeArrowheads="1"/>
          </p:cNvSpPr>
          <p:nvPr/>
        </p:nvSpPr>
        <p:spPr bwMode="auto">
          <a:xfrm>
            <a:off x="4451350" y="3244850"/>
            <a:ext cx="241300" cy="368300"/>
          </a:xfrm>
          <a:prstGeom prst="rect">
            <a:avLst/>
          </a:prstGeom>
          <a:noFill/>
          <a:ln w="9525">
            <a:noFill/>
            <a:miter lim="800000"/>
            <a:headEnd/>
            <a:tailEnd/>
          </a:ln>
        </p:spPr>
        <p:txBody>
          <a:bodyPr wrap="none">
            <a:spAutoFit/>
          </a:bodyPr>
          <a:lstStyle/>
          <a:p>
            <a:r>
              <a:rPr lang="en-US" altLang="en-US">
                <a:solidFill>
                  <a:srgbClr val="000000"/>
                </a:solidFill>
                <a:latin typeface="Times New Roman" pitchFamily="18" charset="0"/>
              </a:rPr>
              <a:t> </a:t>
            </a: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4593485-EA48-B4CC-2A4B-0A68FFDC8C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58" y="2822"/>
            <a:ext cx="3101511" cy="5334000"/>
          </a:xfrm>
          <a:prstGeom prst="rect">
            <a:avLst/>
          </a:prstGeom>
        </p:spPr>
      </p:pic>
      <p:pic>
        <p:nvPicPr>
          <p:cNvPr id="108554" name="Picture 10"/>
          <p:cNvPicPr>
            <a:picLocks noChangeAspect="1" noChangeArrowheads="1"/>
          </p:cNvPicPr>
          <p:nvPr/>
        </p:nvPicPr>
        <p:blipFill>
          <a:blip r:embed="rId4" cstate="print"/>
          <a:srcRect/>
          <a:stretch>
            <a:fillRect/>
          </a:stretch>
        </p:blipFill>
        <p:spPr bwMode="auto">
          <a:xfrm>
            <a:off x="3174999" y="315883"/>
            <a:ext cx="5840413" cy="1956046"/>
          </a:xfrm>
          <a:prstGeom prst="rect">
            <a:avLst/>
          </a:prstGeom>
          <a:noFill/>
          <a:ln w="9525">
            <a:noFill/>
            <a:miter lim="800000"/>
            <a:headEnd/>
            <a:tailEnd/>
          </a:ln>
          <a:effectLst>
            <a:glow rad="127000">
              <a:srgbClr val="FF0000"/>
            </a:glow>
          </a:effectLst>
        </p:spPr>
      </p:pic>
      <p:pic>
        <p:nvPicPr>
          <p:cNvPr id="5" name="Picture 4">
            <a:extLst>
              <a:ext uri="{FF2B5EF4-FFF2-40B4-BE49-F238E27FC236}">
                <a16:creationId xmlns:a16="http://schemas.microsoft.com/office/drawing/2014/main" id="{0C1C3EA1-A5CF-1BF9-3415-2EED92DFAD2E}"/>
              </a:ext>
            </a:extLst>
          </p:cNvPr>
          <p:cNvPicPr>
            <a:picLocks noChangeAspect="1"/>
          </p:cNvPicPr>
          <p:nvPr/>
        </p:nvPicPr>
        <p:blipFill>
          <a:blip r:embed="rId5"/>
          <a:stretch>
            <a:fillRect/>
          </a:stretch>
        </p:blipFill>
        <p:spPr>
          <a:xfrm>
            <a:off x="26491" y="5336822"/>
            <a:ext cx="6430272" cy="1476581"/>
          </a:xfrm>
          <a:prstGeom prst="rect">
            <a:avLst/>
          </a:prstGeom>
          <a:effectLst>
            <a:glow rad="127000">
              <a:schemeClr val="accent2">
                <a:lumMod val="40000"/>
                <a:lumOff val="60000"/>
              </a:schemeClr>
            </a:glow>
          </a:effectLst>
        </p:spPr>
      </p:pic>
      <p:pic>
        <p:nvPicPr>
          <p:cNvPr id="3" name="Picture 2">
            <a:extLst>
              <a:ext uri="{FF2B5EF4-FFF2-40B4-BE49-F238E27FC236}">
                <a16:creationId xmlns:a16="http://schemas.microsoft.com/office/drawing/2014/main" id="{67748CBC-876F-0108-BFC2-84A462662119}"/>
              </a:ext>
            </a:extLst>
          </p:cNvPr>
          <p:cNvPicPr>
            <a:picLocks noChangeAspect="1"/>
          </p:cNvPicPr>
          <p:nvPr/>
        </p:nvPicPr>
        <p:blipFill>
          <a:blip r:embed="rId6"/>
          <a:stretch>
            <a:fillRect/>
          </a:stretch>
        </p:blipFill>
        <p:spPr>
          <a:xfrm>
            <a:off x="2736804" y="2330277"/>
            <a:ext cx="6278608" cy="1923693"/>
          </a:xfrm>
          <a:prstGeom prst="rect">
            <a:avLst/>
          </a:prstGeom>
          <a:effectLst>
            <a:glow rad="127000">
              <a:srgbClr val="FFC000"/>
            </a:glow>
          </a:effectLst>
        </p:spPr>
      </p:pic>
      <p:sp>
        <p:nvSpPr>
          <p:cNvPr id="2" name="AutoShape 2">
            <a:extLst>
              <a:ext uri="{FF2B5EF4-FFF2-40B4-BE49-F238E27FC236}">
                <a16:creationId xmlns:a16="http://schemas.microsoft.com/office/drawing/2014/main" id="{CF14931B-1720-90E8-0721-20BCA7578404}"/>
              </a:ext>
            </a:extLst>
          </p:cNvPr>
          <p:cNvSpPr>
            <a:spLocks noChangeAspect="1" noChangeArrowheads="1"/>
          </p:cNvSpPr>
          <p:nvPr/>
        </p:nvSpPr>
        <p:spPr bwMode="auto">
          <a:xfrm>
            <a:off x="457200" y="3276599"/>
            <a:ext cx="4267199" cy="32655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8552" name="Picture 8"/>
          <p:cNvPicPr>
            <a:picLocks noChangeAspect="1" noChangeArrowheads="1"/>
          </p:cNvPicPr>
          <p:nvPr/>
        </p:nvPicPr>
        <p:blipFill>
          <a:blip r:embed="rId7" cstate="print"/>
          <a:srcRect/>
          <a:stretch>
            <a:fillRect/>
          </a:stretch>
        </p:blipFill>
        <p:spPr bwMode="auto">
          <a:xfrm>
            <a:off x="6554083" y="4036309"/>
            <a:ext cx="2451571" cy="2620963"/>
          </a:xfrm>
          <a:prstGeom prst="rect">
            <a:avLst/>
          </a:prstGeom>
          <a:noFill/>
          <a:ln w="9525">
            <a:noFill/>
            <a:miter lim="800000"/>
            <a:headEnd/>
            <a:tailEnd/>
          </a:ln>
          <a:effectLst>
            <a:glow rad="127000">
              <a:srgbClr val="C00000"/>
            </a:glow>
          </a:effectLst>
        </p:spPr>
      </p:pic>
    </p:spTree>
    <p:extLst>
      <p:ext uri="{BB962C8B-B14F-4D97-AF65-F5344CB8AC3E}">
        <p14:creationId xmlns:p14="http://schemas.microsoft.com/office/powerpoint/2010/main" val="427247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82340"/>
            <a:ext cx="7162800" cy="2308324"/>
          </a:xfrm>
          <a:prstGeom prst="rect">
            <a:avLst/>
          </a:prstGeom>
        </p:spPr>
        <p:txBody>
          <a:bodyPr wrap="square">
            <a:spAutoFit/>
          </a:bodyPr>
          <a:lstStyle/>
          <a:p>
            <a:pPr marL="285750" indent="-285750">
              <a:buFont typeface="Arial" panose="020B0604020202020204" pitchFamily="34" charset="0"/>
              <a:buChar char="•"/>
            </a:pPr>
            <a:r>
              <a:rPr lang="en-US" sz="2400" dirty="0"/>
              <a:t>Reversal of the Medicare Hospice Carve Out</a:t>
            </a:r>
          </a:p>
          <a:p>
            <a:pPr marL="285750" indent="-285750">
              <a:buFont typeface="Arial" panose="020B0604020202020204" pitchFamily="34" charset="0"/>
              <a:buChar char="•"/>
            </a:pPr>
            <a:r>
              <a:rPr lang="en-US" sz="2400" dirty="0"/>
              <a:t>MA Plans will become the Payer</a:t>
            </a:r>
          </a:p>
          <a:p>
            <a:pPr marL="285750" indent="-285750">
              <a:buFont typeface="Arial" panose="020B0604020202020204" pitchFamily="34" charset="0"/>
              <a:buChar char="•"/>
            </a:pPr>
            <a:r>
              <a:rPr lang="en-US" sz="2400" dirty="0"/>
              <a:t>Implications </a:t>
            </a:r>
          </a:p>
          <a:p>
            <a:pPr marL="742950" lvl="1" indent="-285750">
              <a:buFont typeface="Arial" panose="020B0604020202020204" pitchFamily="34" charset="0"/>
              <a:buChar char="•"/>
            </a:pPr>
            <a:r>
              <a:rPr lang="en-US" sz="2400" dirty="0"/>
              <a:t>Network alignment</a:t>
            </a:r>
          </a:p>
          <a:p>
            <a:pPr marL="742950" lvl="1" indent="-285750">
              <a:buFont typeface="Arial" panose="020B0604020202020204" pitchFamily="34" charset="0"/>
              <a:buChar char="•"/>
            </a:pPr>
            <a:r>
              <a:rPr lang="en-US" sz="2400" dirty="0"/>
              <a:t>Contract negotiations</a:t>
            </a:r>
          </a:p>
          <a:p>
            <a:pPr marL="742950" lvl="1" indent="-285750">
              <a:buFont typeface="Arial" panose="020B0604020202020204" pitchFamily="34" charset="0"/>
              <a:buChar char="•"/>
            </a:pPr>
            <a:r>
              <a:rPr lang="en-US" sz="2400" dirty="0"/>
              <a:t>Variable SLAs</a:t>
            </a:r>
          </a:p>
        </p:txBody>
      </p:sp>
      <p:sp>
        <p:nvSpPr>
          <p:cNvPr id="3" name="Title 2">
            <a:extLst>
              <a:ext uri="{FF2B5EF4-FFF2-40B4-BE49-F238E27FC236}">
                <a16:creationId xmlns:a16="http://schemas.microsoft.com/office/drawing/2014/main" id="{4B2E0ED2-70FB-87DD-0BFD-C7454CA8D5DC}"/>
              </a:ext>
            </a:extLst>
          </p:cNvPr>
          <p:cNvSpPr>
            <a:spLocks noGrp="1"/>
          </p:cNvSpPr>
          <p:nvPr>
            <p:ph type="title"/>
          </p:nvPr>
        </p:nvSpPr>
        <p:spPr/>
        <p:txBody>
          <a:bodyPr/>
          <a:lstStyle/>
          <a:p>
            <a:r>
              <a:rPr lang="en-US" dirty="0"/>
              <a:t>What about VBID?</a:t>
            </a:r>
          </a:p>
        </p:txBody>
      </p:sp>
      <p:sp>
        <p:nvSpPr>
          <p:cNvPr id="5" name="TextBox 4">
            <a:extLst>
              <a:ext uri="{FF2B5EF4-FFF2-40B4-BE49-F238E27FC236}">
                <a16:creationId xmlns:a16="http://schemas.microsoft.com/office/drawing/2014/main" id="{80BD85FD-ED03-1168-B305-85627C5F483A}"/>
              </a:ext>
            </a:extLst>
          </p:cNvPr>
          <p:cNvSpPr txBox="1"/>
          <p:nvPr/>
        </p:nvSpPr>
        <p:spPr>
          <a:xfrm>
            <a:off x="2133600" y="5410200"/>
            <a:ext cx="4572000" cy="646331"/>
          </a:xfrm>
          <a:prstGeom prst="rect">
            <a:avLst/>
          </a:prstGeom>
          <a:noFill/>
        </p:spPr>
        <p:txBody>
          <a:bodyPr wrap="square" rtlCol="0">
            <a:spAutoFit/>
          </a:bodyPr>
          <a:lstStyle/>
          <a:p>
            <a:pPr algn="ctr"/>
            <a:r>
              <a:rPr lang="en-US" b="1" dirty="0">
                <a:solidFill>
                  <a:srgbClr val="FF0000"/>
                </a:solidFill>
              </a:rPr>
              <a:t>SO, WHAT IS THE PROBLEM?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AABFB-FC16-E334-17C9-2A954E2B7A79}"/>
              </a:ext>
            </a:extLst>
          </p:cNvPr>
          <p:cNvSpPr>
            <a:spLocks noGrp="1"/>
          </p:cNvSpPr>
          <p:nvPr>
            <p:ph type="title"/>
          </p:nvPr>
        </p:nvSpPr>
        <p:spPr/>
        <p:txBody>
          <a:bodyPr/>
          <a:lstStyle/>
          <a:p>
            <a:r>
              <a:rPr lang="en-US" dirty="0"/>
              <a:t>Florida Hospice CON</a:t>
            </a:r>
          </a:p>
        </p:txBody>
      </p:sp>
      <p:sp>
        <p:nvSpPr>
          <p:cNvPr id="3" name="Content Placeholder 2">
            <a:extLst>
              <a:ext uri="{FF2B5EF4-FFF2-40B4-BE49-F238E27FC236}">
                <a16:creationId xmlns:a16="http://schemas.microsoft.com/office/drawing/2014/main" id="{FC2031BD-E609-94D2-68DB-8FDADEBA2DEF}"/>
              </a:ext>
            </a:extLst>
          </p:cNvPr>
          <p:cNvSpPr>
            <a:spLocks noGrp="1"/>
          </p:cNvSpPr>
          <p:nvPr>
            <p:ph idx="1"/>
          </p:nvPr>
        </p:nvSpPr>
        <p:spPr>
          <a:xfrm>
            <a:off x="457200" y="1417638"/>
            <a:ext cx="7924800" cy="4708525"/>
          </a:xfrm>
        </p:spPr>
        <p:txBody>
          <a:bodyPr>
            <a:normAutofit/>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CON began in 1986 to ensure quality</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One of 13 states and the District of Columbia </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Highest hospice utilization rate in the country </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2018, proponents of deregulation advocated for &gt;1 hospice/county</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CA, TX, AZ and NV </a:t>
            </a:r>
          </a:p>
          <a:p>
            <a:pPr marL="585216" lvl="2">
              <a:spcBef>
                <a:spcPts val="0"/>
              </a:spcBef>
            </a:pPr>
            <a:r>
              <a:rPr lang="en-US" sz="1600" dirty="0">
                <a:effectLst/>
                <a:latin typeface="Calibri" panose="020F0502020204030204" pitchFamily="34" charset="0"/>
                <a:ea typeface="Calibri" panose="020F0502020204030204" pitchFamily="34" charset="0"/>
              </a:rPr>
              <a:t>CMS scrutiny for fraud and abuse</a:t>
            </a:r>
          </a:p>
          <a:p>
            <a:pPr marL="585216" lvl="2">
              <a:spcBef>
                <a:spcPts val="0"/>
              </a:spcBef>
            </a:pPr>
            <a:r>
              <a:rPr lang="en-US" sz="1600" dirty="0">
                <a:latin typeface="Calibri" panose="020F0502020204030204" pitchFamily="34" charset="0"/>
                <a:ea typeface="Calibri" panose="020F0502020204030204" pitchFamily="34" charset="0"/>
              </a:rPr>
              <a:t>Now restriction on new programs</a:t>
            </a:r>
            <a:endParaRPr lang="en-US" sz="2000" dirty="0">
              <a:latin typeface="Calibri" panose="020F0502020204030204" pitchFamily="34" charset="0"/>
              <a:ea typeface="Calibri" panose="020F0502020204030204" pitchFamily="34" charset="0"/>
            </a:endParaRPr>
          </a:p>
          <a:p>
            <a:pPr marL="0">
              <a:spcBef>
                <a:spcPts val="0"/>
              </a:spcBef>
            </a:pPr>
            <a:r>
              <a:rPr lang="en-US" sz="2000" dirty="0">
                <a:effectLst/>
                <a:latin typeface="Calibri" panose="020F0502020204030204" pitchFamily="34" charset="0"/>
                <a:ea typeface="Calibri" panose="020F0502020204030204" pitchFamily="34" charset="0"/>
              </a:rPr>
              <a:t>AL is working to overturn their deregulation and there is suspicion that other</a:t>
            </a:r>
            <a:r>
              <a:rPr lang="en-US" sz="2000" dirty="0">
                <a:latin typeface="Calibri" panose="020F0502020204030204" pitchFamily="34" charset="0"/>
                <a:ea typeface="Calibri" panose="020F0502020204030204" pitchFamily="34" charset="0"/>
              </a:rPr>
              <a:t>s may </a:t>
            </a:r>
            <a:r>
              <a:rPr lang="en-US" sz="2000" dirty="0">
                <a:effectLst/>
                <a:latin typeface="Calibri" panose="020F0502020204030204" pitchFamily="34" charset="0"/>
                <a:ea typeface="Calibri" panose="020F0502020204030204" pitchFamily="34" charset="0"/>
              </a:rPr>
              <a:t>follow suit.</a:t>
            </a:r>
          </a:p>
          <a:p>
            <a:pPr marL="0" indent="0">
              <a:spcBef>
                <a:spcPts val="0"/>
              </a:spcBef>
              <a:buNone/>
            </a:pPr>
            <a:endParaRPr lang="en-US" sz="2000" dirty="0">
              <a:latin typeface="Calibri" panose="020F0502020204030204" pitchFamily="34" charset="0"/>
              <a:ea typeface="Calibri" panose="020F0502020204030204" pitchFamily="34" charset="0"/>
            </a:endParaRPr>
          </a:p>
          <a:p>
            <a:pPr marL="0" indent="0">
              <a:spcBef>
                <a:spcPts val="0"/>
              </a:spcBef>
              <a:buNone/>
            </a:pPr>
            <a:endParaRPr lang="en-US" sz="2000" dirty="0">
              <a:latin typeface="Calibri" panose="020F0502020204030204" pitchFamily="34" charset="0"/>
              <a:ea typeface="Calibri" panose="020F0502020204030204" pitchFamily="34" charset="0"/>
            </a:endParaRPr>
          </a:p>
          <a:p>
            <a:pPr marL="0" indent="0">
              <a:spcBef>
                <a:spcPts val="0"/>
              </a:spcBef>
              <a:buNone/>
            </a:pPr>
            <a:endParaRPr lang="en-US" sz="2000" dirty="0">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2000" dirty="0">
                <a:solidFill>
                  <a:schemeClr val="accent1"/>
                </a:solidFill>
                <a:effectLst/>
                <a:latin typeface="Calibri" panose="020F0502020204030204" pitchFamily="34" charset="0"/>
                <a:ea typeface="Calibri" panose="020F0502020204030204" pitchFamily="34" charset="0"/>
              </a:rPr>
              <a:t>Florida continues to be heralded as a model for other states to aspire to and yet the CON is likely to be overturned in the next legislative session. </a:t>
            </a:r>
            <a:endParaRPr lang="en-US" sz="2000" dirty="0">
              <a:solidFill>
                <a:schemeClr val="accent1"/>
              </a:solidFill>
            </a:endParaRPr>
          </a:p>
        </p:txBody>
      </p:sp>
    </p:spTree>
    <p:extLst>
      <p:ext uri="{BB962C8B-B14F-4D97-AF65-F5344CB8AC3E}">
        <p14:creationId xmlns:p14="http://schemas.microsoft.com/office/powerpoint/2010/main" val="2446507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noChangeArrowheads="1"/>
          </p:cNvSpPr>
          <p:nvPr>
            <p:ph type="ctrTitle"/>
          </p:nvPr>
        </p:nvSpPr>
        <p:spPr bwMode="auto">
          <a:xfrm>
            <a:off x="1143000" y="2278380"/>
            <a:ext cx="6480048" cy="2301240"/>
          </a:xfrm>
          <a:noFill/>
          <a:ln>
            <a:miter lim="800000"/>
            <a:headEnd/>
            <a:tailEnd/>
          </a:ln>
        </p:spPr>
        <p:txBody>
          <a:bodyPr vert="horz" wrap="square" lIns="91440" tIns="45720" rIns="91440" bIns="45720" numCol="1" anchor="t" anchorCtr="0" compatLnSpc="1">
            <a:prstTxWarp prst="textNoShape">
              <a:avLst/>
            </a:prstTxWarp>
          </a:bodyPr>
          <a:lstStyle/>
          <a:p>
            <a:pPr algn="ctr"/>
            <a:r>
              <a:rPr lang="en-US" altLang="en-US" dirty="0"/>
              <a:t>Q &amp; A</a:t>
            </a:r>
          </a:p>
        </p:txBody>
      </p:sp>
      <p:sp>
        <p:nvSpPr>
          <p:cNvPr id="79875" name="Subtitle 2"/>
          <p:cNvSpPr>
            <a:spLocks noGrp="1" noChangeArrowheads="1"/>
          </p:cNvSpPr>
          <p:nvPr>
            <p:ph type="subTitle" idx="1"/>
          </p:nvPr>
        </p:nvSpPr>
        <p:spPr bwMode="auto">
          <a:xfrm>
            <a:off x="1331976" y="4403015"/>
            <a:ext cx="6480048" cy="17526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altLang="en-US" dirty="0"/>
              <a:t>Tara C. Friedman, MD FAAHPM</a:t>
            </a:r>
            <a:br>
              <a:rPr lang="en-US" altLang="en-US" dirty="0"/>
            </a:br>
            <a:r>
              <a:rPr lang="en-US" altLang="en-US" dirty="0"/>
              <a:t>friedmat@chaptershealth.org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4" name="Rectangle 2673">
            <a:extLst>
              <a:ext uri="{FF2B5EF4-FFF2-40B4-BE49-F238E27FC236}">
                <a16:creationId xmlns:a16="http://schemas.microsoft.com/office/drawing/2014/main" id="{FE1C93F2-F784-400F-9AD9-2CFB323D78A4}"/>
              </a:ext>
            </a:extLst>
          </p:cNvPr>
          <p:cNvSpPr/>
          <p:nvPr/>
        </p:nvSpPr>
        <p:spPr>
          <a:xfrm>
            <a:off x="93324" y="3710833"/>
            <a:ext cx="1195058" cy="374904"/>
          </a:xfrm>
          <a:prstGeom prst="rect">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675" name="Rectangle 2674">
            <a:extLst>
              <a:ext uri="{FF2B5EF4-FFF2-40B4-BE49-F238E27FC236}">
                <a16:creationId xmlns:a16="http://schemas.microsoft.com/office/drawing/2014/main" id="{0A521526-BF41-43D1-9875-0F87C4E78A28}"/>
              </a:ext>
            </a:extLst>
          </p:cNvPr>
          <p:cNvSpPr/>
          <p:nvPr/>
        </p:nvSpPr>
        <p:spPr>
          <a:xfrm>
            <a:off x="1358591" y="3710833"/>
            <a:ext cx="1195058" cy="374904"/>
          </a:xfrm>
          <a:prstGeom prst="rect">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676" name="Rectangle 2675">
            <a:extLst>
              <a:ext uri="{FF2B5EF4-FFF2-40B4-BE49-F238E27FC236}">
                <a16:creationId xmlns:a16="http://schemas.microsoft.com/office/drawing/2014/main" id="{B83B8928-67B2-4147-9630-2AEF580C3C95}"/>
              </a:ext>
            </a:extLst>
          </p:cNvPr>
          <p:cNvSpPr/>
          <p:nvPr/>
        </p:nvSpPr>
        <p:spPr>
          <a:xfrm>
            <a:off x="2644094" y="3705940"/>
            <a:ext cx="1195058" cy="374904"/>
          </a:xfrm>
          <a:prstGeom prst="rect">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77" name="Rectangle 2676">
            <a:extLst>
              <a:ext uri="{FF2B5EF4-FFF2-40B4-BE49-F238E27FC236}">
                <a16:creationId xmlns:a16="http://schemas.microsoft.com/office/drawing/2014/main" id="{C0D56A13-4FB8-449A-B057-84A695678E22}"/>
              </a:ext>
            </a:extLst>
          </p:cNvPr>
          <p:cNvSpPr/>
          <p:nvPr/>
        </p:nvSpPr>
        <p:spPr>
          <a:xfrm>
            <a:off x="3909361" y="3705940"/>
            <a:ext cx="1195058" cy="374904"/>
          </a:xfrm>
          <a:prstGeom prst="rect">
            <a:avLst/>
          </a:prstGeom>
          <a:solidFill>
            <a:srgbClr val="00B05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78" name="Rectangle 2677">
            <a:extLst>
              <a:ext uri="{FF2B5EF4-FFF2-40B4-BE49-F238E27FC236}">
                <a16:creationId xmlns:a16="http://schemas.microsoft.com/office/drawing/2014/main" id="{B550983B-15B5-4577-8DB3-B763AF12B1D5}"/>
              </a:ext>
            </a:extLst>
          </p:cNvPr>
          <p:cNvSpPr/>
          <p:nvPr/>
        </p:nvSpPr>
        <p:spPr>
          <a:xfrm>
            <a:off x="5202918" y="3689711"/>
            <a:ext cx="1195058" cy="374904"/>
          </a:xfrm>
          <a:prstGeom prst="rect">
            <a:avLst/>
          </a:prstGeom>
          <a:solidFill>
            <a:srgbClr val="00B0F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679" name="Rectangle 2678">
            <a:extLst>
              <a:ext uri="{FF2B5EF4-FFF2-40B4-BE49-F238E27FC236}">
                <a16:creationId xmlns:a16="http://schemas.microsoft.com/office/drawing/2014/main" id="{3BF77FAF-A077-4AFF-B719-A9EAA2F8C259}"/>
              </a:ext>
            </a:extLst>
          </p:cNvPr>
          <p:cNvSpPr/>
          <p:nvPr/>
        </p:nvSpPr>
        <p:spPr>
          <a:xfrm>
            <a:off x="6510685" y="3673665"/>
            <a:ext cx="1195058" cy="374904"/>
          </a:xfrm>
          <a:prstGeom prst="rect">
            <a:avLst/>
          </a:pr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680" name="직사각형 113">
            <a:extLst>
              <a:ext uri="{FF2B5EF4-FFF2-40B4-BE49-F238E27FC236}">
                <a16:creationId xmlns:a16="http://schemas.microsoft.com/office/drawing/2014/main" id="{D7D36967-324A-4450-9D31-DE920734ECD6}"/>
              </a:ext>
            </a:extLst>
          </p:cNvPr>
          <p:cNvSpPr>
            <a:spLocks noChangeArrowheads="1"/>
          </p:cNvSpPr>
          <p:nvPr/>
        </p:nvSpPr>
        <p:spPr bwMode="auto">
          <a:xfrm>
            <a:off x="1683974" y="3774173"/>
            <a:ext cx="548640" cy="276999"/>
          </a:xfrm>
          <a:prstGeom prst="rect">
            <a:avLst/>
          </a:prstGeom>
          <a:solidFill>
            <a:schemeClr val="bg1"/>
          </a:solidFill>
          <a:ln w="25400">
            <a:solidFill>
              <a:schemeClr val="tx1"/>
            </a:solid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00" b="1" dirty="0">
                <a:cs typeface="Arial" charset="0"/>
              </a:rPr>
              <a:t>1972</a:t>
            </a:r>
            <a:endParaRPr lang="ko-KR" altLang="en-US" sz="1200" dirty="0"/>
          </a:p>
        </p:txBody>
      </p:sp>
      <p:sp>
        <p:nvSpPr>
          <p:cNvPr id="2681" name="TextBox 2680">
            <a:extLst>
              <a:ext uri="{FF2B5EF4-FFF2-40B4-BE49-F238E27FC236}">
                <a16:creationId xmlns:a16="http://schemas.microsoft.com/office/drawing/2014/main" id="{56A8759C-DEB7-470D-9F99-7EE4BDA8D2F3}"/>
              </a:ext>
            </a:extLst>
          </p:cNvPr>
          <p:cNvSpPr txBox="1"/>
          <p:nvPr/>
        </p:nvSpPr>
        <p:spPr>
          <a:xfrm>
            <a:off x="3017994" y="3774172"/>
            <a:ext cx="548640" cy="276999"/>
          </a:xfrm>
          <a:prstGeom prst="rect">
            <a:avLst/>
          </a:prstGeom>
          <a:solidFill>
            <a:schemeClr val="bg1"/>
          </a:solidFill>
          <a:ln w="25400">
            <a:solidFill>
              <a:schemeClr val="tx1"/>
            </a:solidFill>
          </a:ln>
        </p:spPr>
        <p:txBody>
          <a:bodyPr wrap="square" rtlCol="0">
            <a:spAutoFit/>
          </a:bodyPr>
          <a:lstStyle/>
          <a:p>
            <a:pPr algn="ctr"/>
            <a:r>
              <a:rPr lang="en-US" altLang="ko-KR" sz="1200" b="1" dirty="0">
                <a:cs typeface="Arial" pitchFamily="34" charset="0"/>
              </a:rPr>
              <a:t>1974</a:t>
            </a:r>
            <a:endParaRPr lang="ko-KR" altLang="en-US" sz="1200" b="1" dirty="0">
              <a:cs typeface="Arial" pitchFamily="34" charset="0"/>
            </a:endParaRPr>
          </a:p>
        </p:txBody>
      </p:sp>
      <p:sp>
        <p:nvSpPr>
          <p:cNvPr id="2682" name="TextBox 2681">
            <a:extLst>
              <a:ext uri="{FF2B5EF4-FFF2-40B4-BE49-F238E27FC236}">
                <a16:creationId xmlns:a16="http://schemas.microsoft.com/office/drawing/2014/main" id="{B4EC759F-2883-4268-A038-3BC9329379FF}"/>
              </a:ext>
            </a:extLst>
          </p:cNvPr>
          <p:cNvSpPr txBox="1"/>
          <p:nvPr/>
        </p:nvSpPr>
        <p:spPr>
          <a:xfrm>
            <a:off x="4175789" y="3764508"/>
            <a:ext cx="681187" cy="276999"/>
          </a:xfrm>
          <a:prstGeom prst="rect">
            <a:avLst/>
          </a:prstGeom>
          <a:solidFill>
            <a:schemeClr val="bg1"/>
          </a:solidFill>
          <a:ln w="25400">
            <a:solidFill>
              <a:schemeClr val="tx1"/>
            </a:solidFill>
          </a:ln>
        </p:spPr>
        <p:txBody>
          <a:bodyPr wrap="square" rtlCol="0">
            <a:spAutoFit/>
          </a:bodyPr>
          <a:lstStyle/>
          <a:p>
            <a:pPr algn="ctr"/>
            <a:r>
              <a:rPr lang="en-US" altLang="ko-KR" sz="1200" b="1" dirty="0">
                <a:cs typeface="Arial" pitchFamily="34" charset="0"/>
              </a:rPr>
              <a:t>1978</a:t>
            </a:r>
            <a:endParaRPr lang="ko-KR" altLang="en-US" sz="1200" b="1" dirty="0">
              <a:cs typeface="Arial" pitchFamily="34" charset="0"/>
            </a:endParaRPr>
          </a:p>
        </p:txBody>
      </p:sp>
      <p:sp>
        <p:nvSpPr>
          <p:cNvPr id="2683" name="TextBox 2682">
            <a:extLst>
              <a:ext uri="{FF2B5EF4-FFF2-40B4-BE49-F238E27FC236}">
                <a16:creationId xmlns:a16="http://schemas.microsoft.com/office/drawing/2014/main" id="{0F0A0530-9BE1-447F-B788-65ACC0ED1658}"/>
              </a:ext>
            </a:extLst>
          </p:cNvPr>
          <p:cNvSpPr txBox="1"/>
          <p:nvPr/>
        </p:nvSpPr>
        <p:spPr>
          <a:xfrm>
            <a:off x="5516783" y="3733800"/>
            <a:ext cx="548640" cy="276999"/>
          </a:xfrm>
          <a:prstGeom prst="rect">
            <a:avLst/>
          </a:prstGeom>
          <a:solidFill>
            <a:schemeClr val="bg1"/>
          </a:solidFill>
          <a:ln w="25400">
            <a:solidFill>
              <a:schemeClr val="tx1"/>
            </a:solidFill>
          </a:ln>
        </p:spPr>
        <p:txBody>
          <a:bodyPr wrap="square" rtlCol="0">
            <a:spAutoFit/>
          </a:bodyPr>
          <a:lstStyle/>
          <a:p>
            <a:pPr algn="ctr"/>
            <a:r>
              <a:rPr lang="en-US" altLang="ko-KR" sz="1200" b="1" dirty="0">
                <a:cs typeface="Arial" pitchFamily="34" charset="0"/>
              </a:rPr>
              <a:t>1979</a:t>
            </a:r>
            <a:endParaRPr lang="ko-KR" altLang="en-US" sz="1200" b="1" dirty="0">
              <a:cs typeface="Arial" pitchFamily="34" charset="0"/>
            </a:endParaRPr>
          </a:p>
        </p:txBody>
      </p:sp>
      <p:sp>
        <p:nvSpPr>
          <p:cNvPr id="2684" name="TextBox 2683">
            <a:extLst>
              <a:ext uri="{FF2B5EF4-FFF2-40B4-BE49-F238E27FC236}">
                <a16:creationId xmlns:a16="http://schemas.microsoft.com/office/drawing/2014/main" id="{82EFC8DF-1E45-40AE-A2D1-0688B6E29AF1}"/>
              </a:ext>
            </a:extLst>
          </p:cNvPr>
          <p:cNvSpPr txBox="1"/>
          <p:nvPr/>
        </p:nvSpPr>
        <p:spPr>
          <a:xfrm>
            <a:off x="6874217" y="3733800"/>
            <a:ext cx="548640" cy="276999"/>
          </a:xfrm>
          <a:prstGeom prst="rect">
            <a:avLst/>
          </a:prstGeom>
          <a:solidFill>
            <a:schemeClr val="bg1"/>
          </a:solidFill>
          <a:ln w="25400">
            <a:solidFill>
              <a:schemeClr val="tx1"/>
            </a:solidFill>
          </a:ln>
        </p:spPr>
        <p:txBody>
          <a:bodyPr wrap="square" rtlCol="0">
            <a:spAutoFit/>
          </a:bodyPr>
          <a:lstStyle/>
          <a:p>
            <a:pPr algn="ctr"/>
            <a:r>
              <a:rPr lang="en-US" altLang="ko-KR" sz="1200" b="1" dirty="0">
                <a:cs typeface="Arial" pitchFamily="34" charset="0"/>
              </a:rPr>
              <a:t>1982</a:t>
            </a:r>
            <a:endParaRPr lang="ko-KR" altLang="en-US" sz="1200" b="1" dirty="0">
              <a:cs typeface="Arial" pitchFamily="34" charset="0"/>
            </a:endParaRPr>
          </a:p>
        </p:txBody>
      </p:sp>
      <p:sp>
        <p:nvSpPr>
          <p:cNvPr id="2685" name="TextBox 2684">
            <a:extLst>
              <a:ext uri="{FF2B5EF4-FFF2-40B4-BE49-F238E27FC236}">
                <a16:creationId xmlns:a16="http://schemas.microsoft.com/office/drawing/2014/main" id="{7516C613-A5D6-4818-98BB-2A27603222D1}"/>
              </a:ext>
            </a:extLst>
          </p:cNvPr>
          <p:cNvSpPr txBox="1"/>
          <p:nvPr/>
        </p:nvSpPr>
        <p:spPr>
          <a:xfrm>
            <a:off x="353865" y="3764509"/>
            <a:ext cx="548640" cy="276999"/>
          </a:xfrm>
          <a:prstGeom prst="rect">
            <a:avLst/>
          </a:prstGeom>
          <a:solidFill>
            <a:schemeClr val="bg1"/>
          </a:solidFill>
          <a:ln w="25400">
            <a:solidFill>
              <a:schemeClr val="tx1"/>
            </a:solidFill>
          </a:ln>
        </p:spPr>
        <p:txBody>
          <a:bodyPr wrap="square" rtlCol="0">
            <a:spAutoFit/>
          </a:bodyPr>
          <a:lstStyle/>
          <a:p>
            <a:pPr algn="ctr"/>
            <a:r>
              <a:rPr lang="en-US" altLang="ko-KR" sz="1200" b="1" dirty="0">
                <a:cs typeface="Arial" pitchFamily="34" charset="0"/>
              </a:rPr>
              <a:t>1967</a:t>
            </a:r>
            <a:endParaRPr lang="ko-KR" altLang="en-US" sz="1200" b="1" dirty="0">
              <a:cs typeface="Arial" pitchFamily="34" charset="0"/>
            </a:endParaRPr>
          </a:p>
        </p:txBody>
      </p:sp>
      <p:cxnSp>
        <p:nvCxnSpPr>
          <p:cNvPr id="2686" name="Straight Connector 2685">
            <a:extLst>
              <a:ext uri="{FF2B5EF4-FFF2-40B4-BE49-F238E27FC236}">
                <a16:creationId xmlns:a16="http://schemas.microsoft.com/office/drawing/2014/main" id="{C1FFF255-E0EE-4C30-AE93-EB1DCCFB04F2}"/>
              </a:ext>
            </a:extLst>
          </p:cNvPr>
          <p:cNvCxnSpPr>
            <a:cxnSpLocks/>
          </p:cNvCxnSpPr>
          <p:nvPr/>
        </p:nvCxnSpPr>
        <p:spPr>
          <a:xfrm>
            <a:off x="3278290" y="3222747"/>
            <a:ext cx="0" cy="54864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687" name="Straight Connector 2686">
            <a:extLst>
              <a:ext uri="{FF2B5EF4-FFF2-40B4-BE49-F238E27FC236}">
                <a16:creationId xmlns:a16="http://schemas.microsoft.com/office/drawing/2014/main" id="{1E832690-9A00-4E91-9DBE-672E562E8E78}"/>
              </a:ext>
            </a:extLst>
          </p:cNvPr>
          <p:cNvCxnSpPr>
            <a:cxnSpLocks/>
          </p:cNvCxnSpPr>
          <p:nvPr/>
        </p:nvCxnSpPr>
        <p:spPr>
          <a:xfrm>
            <a:off x="4493986" y="4133019"/>
            <a:ext cx="0" cy="54864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688" name="Straight Connector 2687">
            <a:extLst>
              <a:ext uri="{FF2B5EF4-FFF2-40B4-BE49-F238E27FC236}">
                <a16:creationId xmlns:a16="http://schemas.microsoft.com/office/drawing/2014/main" id="{346FC0B3-4E0A-4383-98B2-432DAA3B2E0D}"/>
              </a:ext>
            </a:extLst>
          </p:cNvPr>
          <p:cNvCxnSpPr>
            <a:cxnSpLocks/>
          </p:cNvCxnSpPr>
          <p:nvPr/>
        </p:nvCxnSpPr>
        <p:spPr>
          <a:xfrm>
            <a:off x="5800447" y="3058318"/>
            <a:ext cx="0" cy="54864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689" name="Straight Connector 2688">
            <a:extLst>
              <a:ext uri="{FF2B5EF4-FFF2-40B4-BE49-F238E27FC236}">
                <a16:creationId xmlns:a16="http://schemas.microsoft.com/office/drawing/2014/main" id="{6B77D037-1BEE-4351-8EC6-95DC09525B31}"/>
              </a:ext>
            </a:extLst>
          </p:cNvPr>
          <p:cNvCxnSpPr>
            <a:cxnSpLocks/>
          </p:cNvCxnSpPr>
          <p:nvPr/>
        </p:nvCxnSpPr>
        <p:spPr>
          <a:xfrm>
            <a:off x="7238275" y="4143504"/>
            <a:ext cx="0" cy="54864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690" name="Straight Connector 2689">
            <a:extLst>
              <a:ext uri="{FF2B5EF4-FFF2-40B4-BE49-F238E27FC236}">
                <a16:creationId xmlns:a16="http://schemas.microsoft.com/office/drawing/2014/main" id="{2B17AD09-367E-4FA2-AF7E-0B2EFFFC79E6}"/>
              </a:ext>
            </a:extLst>
          </p:cNvPr>
          <p:cNvCxnSpPr>
            <a:cxnSpLocks/>
          </p:cNvCxnSpPr>
          <p:nvPr/>
        </p:nvCxnSpPr>
        <p:spPr>
          <a:xfrm>
            <a:off x="629020" y="3222747"/>
            <a:ext cx="0" cy="54864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691" name="Straight Connector 2690">
            <a:extLst>
              <a:ext uri="{FF2B5EF4-FFF2-40B4-BE49-F238E27FC236}">
                <a16:creationId xmlns:a16="http://schemas.microsoft.com/office/drawing/2014/main" id="{126B9F7B-5629-45F1-8A4A-6A26DEB0378C}"/>
              </a:ext>
            </a:extLst>
          </p:cNvPr>
          <p:cNvCxnSpPr>
            <a:cxnSpLocks/>
          </p:cNvCxnSpPr>
          <p:nvPr/>
        </p:nvCxnSpPr>
        <p:spPr>
          <a:xfrm>
            <a:off x="1949015" y="4143504"/>
            <a:ext cx="0" cy="54864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2" name="Group 2691">
            <a:extLst>
              <a:ext uri="{FF2B5EF4-FFF2-40B4-BE49-F238E27FC236}">
                <a16:creationId xmlns:a16="http://schemas.microsoft.com/office/drawing/2014/main" id="{834ABA93-7D5A-4A16-BE65-4D4303D9F053}"/>
              </a:ext>
            </a:extLst>
          </p:cNvPr>
          <p:cNvGrpSpPr/>
          <p:nvPr/>
        </p:nvGrpSpPr>
        <p:grpSpPr>
          <a:xfrm>
            <a:off x="7678087" y="1820412"/>
            <a:ext cx="1524000" cy="1043288"/>
            <a:chOff x="1619699" y="1766707"/>
            <a:chExt cx="1289751" cy="1043288"/>
          </a:xfrm>
        </p:grpSpPr>
        <p:sp>
          <p:nvSpPr>
            <p:cNvPr id="2693" name="TextBox 2692">
              <a:extLst>
                <a:ext uri="{FF2B5EF4-FFF2-40B4-BE49-F238E27FC236}">
                  <a16:creationId xmlns:a16="http://schemas.microsoft.com/office/drawing/2014/main" id="{878A5F83-6144-47FE-889C-27707A87C2EE}"/>
                </a:ext>
              </a:extLst>
            </p:cNvPr>
            <p:cNvSpPr txBox="1"/>
            <p:nvPr/>
          </p:nvSpPr>
          <p:spPr>
            <a:xfrm>
              <a:off x="1619699" y="2163664"/>
              <a:ext cx="1289751"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Growth of MA</a:t>
              </a:r>
            </a:p>
            <a:p>
              <a:pPr algn="ctr"/>
              <a:r>
                <a:rPr lang="en-US" altLang="ko-KR" sz="1200" dirty="0">
                  <a:solidFill>
                    <a:schemeClr val="tx1">
                      <a:lumMod val="75000"/>
                      <a:lumOff val="25000"/>
                    </a:schemeClr>
                  </a:solidFill>
                  <a:cs typeface="Arial" pitchFamily="34" charset="0"/>
                </a:rPr>
                <a:t>Establish Medicare Carve Out</a:t>
              </a:r>
            </a:p>
          </p:txBody>
        </p:sp>
        <p:sp>
          <p:nvSpPr>
            <p:cNvPr id="2694" name="TextBox 2693">
              <a:extLst>
                <a:ext uri="{FF2B5EF4-FFF2-40B4-BE49-F238E27FC236}">
                  <a16:creationId xmlns:a16="http://schemas.microsoft.com/office/drawing/2014/main" id="{0D959206-A566-4D9B-AB05-45BF6990FBE4}"/>
                </a:ext>
              </a:extLst>
            </p:cNvPr>
            <p:cNvSpPr txBox="1"/>
            <p:nvPr/>
          </p:nvSpPr>
          <p:spPr>
            <a:xfrm>
              <a:off x="1704484" y="1766707"/>
              <a:ext cx="1023846" cy="307777"/>
            </a:xfrm>
            <a:prstGeom prst="rect">
              <a:avLst/>
            </a:prstGeom>
            <a:noFill/>
          </p:spPr>
          <p:txBody>
            <a:bodyPr wrap="square" lIns="108000" rIns="108000" rtlCol="0">
              <a:spAutoFit/>
            </a:bodyPr>
            <a:lstStyle/>
            <a:p>
              <a:pPr algn="ctr"/>
              <a:r>
                <a:rPr lang="en-US" altLang="ko-KR" sz="1400" b="1" dirty="0">
                  <a:solidFill>
                    <a:srgbClr val="7030A0"/>
                  </a:solidFill>
                  <a:cs typeface="Arial" pitchFamily="34" charset="0"/>
                </a:rPr>
                <a:t>Carve Out</a:t>
              </a:r>
              <a:endParaRPr lang="ko-KR" altLang="en-US" sz="1400" b="1" dirty="0">
                <a:solidFill>
                  <a:srgbClr val="7030A0"/>
                </a:solidFill>
                <a:cs typeface="Arial" pitchFamily="34" charset="0"/>
              </a:endParaRPr>
            </a:p>
          </p:txBody>
        </p:sp>
      </p:grpSp>
      <p:grpSp>
        <p:nvGrpSpPr>
          <p:cNvPr id="3" name="Group 2694">
            <a:extLst>
              <a:ext uri="{FF2B5EF4-FFF2-40B4-BE49-F238E27FC236}">
                <a16:creationId xmlns:a16="http://schemas.microsoft.com/office/drawing/2014/main" id="{102C5865-25D1-411A-BC45-111466C11ACD}"/>
              </a:ext>
            </a:extLst>
          </p:cNvPr>
          <p:cNvGrpSpPr/>
          <p:nvPr/>
        </p:nvGrpSpPr>
        <p:grpSpPr>
          <a:xfrm>
            <a:off x="-60875" y="1455220"/>
            <a:ext cx="1752599" cy="1815882"/>
            <a:chOff x="1472047" y="1941980"/>
            <a:chExt cx="1483213" cy="1815882"/>
          </a:xfrm>
        </p:grpSpPr>
        <p:sp>
          <p:nvSpPr>
            <p:cNvPr id="2696" name="TextBox 2695">
              <a:extLst>
                <a:ext uri="{FF2B5EF4-FFF2-40B4-BE49-F238E27FC236}">
                  <a16:creationId xmlns:a16="http://schemas.microsoft.com/office/drawing/2014/main" id="{F04EEDF5-763A-4DCD-A194-B266AFA73614}"/>
                </a:ext>
              </a:extLst>
            </p:cNvPr>
            <p:cNvSpPr txBox="1"/>
            <p:nvPr/>
          </p:nvSpPr>
          <p:spPr>
            <a:xfrm>
              <a:off x="1724503" y="2012928"/>
              <a:ext cx="1018432" cy="276999"/>
            </a:xfrm>
            <a:prstGeom prst="rect">
              <a:avLst/>
            </a:prstGeom>
            <a:noFill/>
          </p:spPr>
          <p:txBody>
            <a:bodyPr wrap="square" rtlCol="0">
              <a:spAutoFit/>
            </a:bodyPr>
            <a:lstStyle/>
            <a:p>
              <a:pPr algn="ctr"/>
              <a:endParaRPr lang="en-US" altLang="ko-KR" sz="1200" dirty="0">
                <a:solidFill>
                  <a:schemeClr val="tx1">
                    <a:lumMod val="75000"/>
                    <a:lumOff val="25000"/>
                  </a:schemeClr>
                </a:solidFill>
                <a:cs typeface="Arial" pitchFamily="34" charset="0"/>
              </a:endParaRPr>
            </a:p>
          </p:txBody>
        </p:sp>
        <p:sp>
          <p:nvSpPr>
            <p:cNvPr id="2697" name="TextBox 2696">
              <a:extLst>
                <a:ext uri="{FF2B5EF4-FFF2-40B4-BE49-F238E27FC236}">
                  <a16:creationId xmlns:a16="http://schemas.microsoft.com/office/drawing/2014/main" id="{ABA72ADA-3157-4CEB-8ACC-5799122C89DB}"/>
                </a:ext>
              </a:extLst>
            </p:cNvPr>
            <p:cNvSpPr txBox="1"/>
            <p:nvPr/>
          </p:nvSpPr>
          <p:spPr>
            <a:xfrm>
              <a:off x="1472047" y="1941980"/>
              <a:ext cx="1483213" cy="1815882"/>
            </a:xfrm>
            <a:prstGeom prst="rect">
              <a:avLst/>
            </a:prstGeom>
            <a:noFill/>
            <a:ln>
              <a:noFill/>
            </a:ln>
          </p:spPr>
          <p:txBody>
            <a:bodyPr wrap="square" lIns="108000" rIns="108000" rtlCol="0">
              <a:spAutoFit/>
            </a:bodyPr>
            <a:lstStyle/>
            <a:p>
              <a:pPr algn="ctr"/>
              <a:r>
                <a:rPr lang="en-US" altLang="ko-KR" sz="1400" b="1" dirty="0">
                  <a:solidFill>
                    <a:srgbClr val="FF0000"/>
                  </a:solidFill>
                  <a:cs typeface="Arial" pitchFamily="34" charset="0"/>
                </a:rPr>
                <a:t>Dame Cecily Saunders</a:t>
              </a:r>
            </a:p>
            <a:p>
              <a:pPr algn="ctr"/>
              <a:r>
                <a:rPr lang="en-US" altLang="ko-KR" sz="1400" dirty="0">
                  <a:solidFill>
                    <a:schemeClr val="tx1">
                      <a:lumMod val="75000"/>
                      <a:lumOff val="25000"/>
                    </a:schemeClr>
                  </a:solidFill>
                  <a:cs typeface="Arial" pitchFamily="34" charset="0"/>
                </a:rPr>
                <a:t>Introduces specialty care for the dying; opens St Christopher’s Hospice in UK</a:t>
              </a:r>
            </a:p>
            <a:p>
              <a:pPr algn="ctr"/>
              <a:endParaRPr lang="ko-KR" altLang="en-US" sz="1400" dirty="0">
                <a:solidFill>
                  <a:schemeClr val="tx1">
                    <a:lumMod val="75000"/>
                    <a:lumOff val="25000"/>
                  </a:schemeClr>
                </a:solidFill>
                <a:cs typeface="Arial" pitchFamily="34" charset="0"/>
              </a:endParaRPr>
            </a:p>
          </p:txBody>
        </p:sp>
      </p:grpSp>
      <p:grpSp>
        <p:nvGrpSpPr>
          <p:cNvPr id="5" name="Group 2697">
            <a:extLst>
              <a:ext uri="{FF2B5EF4-FFF2-40B4-BE49-F238E27FC236}">
                <a16:creationId xmlns:a16="http://schemas.microsoft.com/office/drawing/2014/main" id="{7F617378-5E50-4D48-B001-F5F2B8A6387D}"/>
              </a:ext>
            </a:extLst>
          </p:cNvPr>
          <p:cNvGrpSpPr/>
          <p:nvPr/>
        </p:nvGrpSpPr>
        <p:grpSpPr>
          <a:xfrm>
            <a:off x="2670097" y="1699752"/>
            <a:ext cx="1254657" cy="1264857"/>
            <a:chOff x="1704484" y="1766707"/>
            <a:chExt cx="1061808" cy="1264857"/>
          </a:xfrm>
        </p:grpSpPr>
        <p:sp>
          <p:nvSpPr>
            <p:cNvPr id="2699" name="TextBox 2698">
              <a:extLst>
                <a:ext uri="{FF2B5EF4-FFF2-40B4-BE49-F238E27FC236}">
                  <a16:creationId xmlns:a16="http://schemas.microsoft.com/office/drawing/2014/main" id="{29DBE742-0849-4A26-99A8-82E7AA1836F3}"/>
                </a:ext>
              </a:extLst>
            </p:cNvPr>
            <p:cNvSpPr txBox="1"/>
            <p:nvPr/>
          </p:nvSpPr>
          <p:spPr>
            <a:xfrm>
              <a:off x="1747860" y="2292900"/>
              <a:ext cx="1018432" cy="738664"/>
            </a:xfrm>
            <a:prstGeom prst="rect">
              <a:avLst/>
            </a:prstGeom>
            <a:noFill/>
          </p:spPr>
          <p:txBody>
            <a:bodyPr wrap="square" rtlCol="0">
              <a:spAutoFit/>
            </a:bodyPr>
            <a:lstStyle/>
            <a:p>
              <a:pPr algn="ctr"/>
              <a:r>
                <a:rPr lang="en-US" altLang="ko-KR" sz="1400" dirty="0">
                  <a:solidFill>
                    <a:schemeClr val="tx1">
                      <a:lumMod val="75000"/>
                      <a:lumOff val="25000"/>
                    </a:schemeClr>
                  </a:solidFill>
                  <a:cs typeface="Arial" pitchFamily="34" charset="0"/>
                </a:rPr>
                <a:t>Founds the Connecticut Hospice</a:t>
              </a:r>
            </a:p>
          </p:txBody>
        </p:sp>
        <p:sp>
          <p:nvSpPr>
            <p:cNvPr id="2700" name="TextBox 2699">
              <a:extLst>
                <a:ext uri="{FF2B5EF4-FFF2-40B4-BE49-F238E27FC236}">
                  <a16:creationId xmlns:a16="http://schemas.microsoft.com/office/drawing/2014/main" id="{AA7D6827-AD1E-4133-81A3-4AE75F5B5F7B}"/>
                </a:ext>
              </a:extLst>
            </p:cNvPr>
            <p:cNvSpPr txBox="1"/>
            <p:nvPr/>
          </p:nvSpPr>
          <p:spPr>
            <a:xfrm>
              <a:off x="1704484" y="1766707"/>
              <a:ext cx="1023846" cy="523220"/>
            </a:xfrm>
            <a:prstGeom prst="rect">
              <a:avLst/>
            </a:prstGeom>
            <a:noFill/>
          </p:spPr>
          <p:txBody>
            <a:bodyPr wrap="square" lIns="108000" rIns="108000" rtlCol="0">
              <a:spAutoFit/>
            </a:bodyPr>
            <a:lstStyle/>
            <a:p>
              <a:pPr algn="ctr"/>
              <a:r>
                <a:rPr lang="en-US" altLang="ko-KR" sz="1400" b="1" dirty="0">
                  <a:solidFill>
                    <a:srgbClr val="FFFF00"/>
                  </a:solidFill>
                  <a:cs typeface="Arial" pitchFamily="34" charset="0"/>
                </a:rPr>
                <a:t>Florence Wald</a:t>
              </a:r>
              <a:endParaRPr lang="ko-KR" altLang="en-US" sz="1400" b="1" dirty="0">
                <a:solidFill>
                  <a:srgbClr val="FFFF00"/>
                </a:solidFill>
                <a:cs typeface="Arial" pitchFamily="34" charset="0"/>
              </a:endParaRPr>
            </a:p>
          </p:txBody>
        </p:sp>
      </p:grpSp>
      <p:grpSp>
        <p:nvGrpSpPr>
          <p:cNvPr id="6" name="Group 2700">
            <a:extLst>
              <a:ext uri="{FF2B5EF4-FFF2-40B4-BE49-F238E27FC236}">
                <a16:creationId xmlns:a16="http://schemas.microsoft.com/office/drawing/2014/main" id="{BE6635FD-FBF8-4E18-95F5-968DCA6B5441}"/>
              </a:ext>
            </a:extLst>
          </p:cNvPr>
          <p:cNvGrpSpPr/>
          <p:nvPr/>
        </p:nvGrpSpPr>
        <p:grpSpPr>
          <a:xfrm>
            <a:off x="5067589" y="1699752"/>
            <a:ext cx="1524000" cy="1261884"/>
            <a:chOff x="1576438" y="1766707"/>
            <a:chExt cx="1289752" cy="1261884"/>
          </a:xfrm>
        </p:grpSpPr>
        <p:sp>
          <p:nvSpPr>
            <p:cNvPr id="2702" name="TextBox 2701">
              <a:extLst>
                <a:ext uri="{FF2B5EF4-FFF2-40B4-BE49-F238E27FC236}">
                  <a16:creationId xmlns:a16="http://schemas.microsoft.com/office/drawing/2014/main" id="{3FB368EA-772A-438B-AB8C-30601FC41FFA}"/>
                </a:ext>
              </a:extLst>
            </p:cNvPr>
            <p:cNvSpPr txBox="1"/>
            <p:nvPr/>
          </p:nvSpPr>
          <p:spPr>
            <a:xfrm>
              <a:off x="1576438" y="2012928"/>
              <a:ext cx="1289752" cy="1015663"/>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26 demonstration programs in 16 states to define hospice and assess cost</a:t>
              </a:r>
            </a:p>
          </p:txBody>
        </p:sp>
        <p:sp>
          <p:nvSpPr>
            <p:cNvPr id="2703" name="TextBox 2702">
              <a:extLst>
                <a:ext uri="{FF2B5EF4-FFF2-40B4-BE49-F238E27FC236}">
                  <a16:creationId xmlns:a16="http://schemas.microsoft.com/office/drawing/2014/main" id="{952F4298-E6C1-4275-8D8E-429E77675C8B}"/>
                </a:ext>
              </a:extLst>
            </p:cNvPr>
            <p:cNvSpPr txBox="1"/>
            <p:nvPr/>
          </p:nvSpPr>
          <p:spPr>
            <a:xfrm>
              <a:off x="1704484" y="1766707"/>
              <a:ext cx="1023846" cy="307777"/>
            </a:xfrm>
            <a:prstGeom prst="rect">
              <a:avLst/>
            </a:prstGeom>
            <a:noFill/>
          </p:spPr>
          <p:txBody>
            <a:bodyPr wrap="square" lIns="108000" rIns="108000" rtlCol="0">
              <a:spAutoFit/>
            </a:bodyPr>
            <a:lstStyle/>
            <a:p>
              <a:pPr algn="ctr"/>
              <a:r>
                <a:rPr lang="en-US" altLang="ko-KR" sz="1400" b="1" dirty="0">
                  <a:solidFill>
                    <a:srgbClr val="00B0F0"/>
                  </a:solidFill>
                  <a:cs typeface="Arial" pitchFamily="34" charset="0"/>
                </a:rPr>
                <a:t>HCFA</a:t>
              </a:r>
              <a:endParaRPr lang="ko-KR" altLang="en-US" sz="1400" b="1" dirty="0">
                <a:solidFill>
                  <a:srgbClr val="00B0F0"/>
                </a:solidFill>
                <a:cs typeface="Arial" pitchFamily="34" charset="0"/>
              </a:endParaRPr>
            </a:p>
          </p:txBody>
        </p:sp>
      </p:grpSp>
      <p:grpSp>
        <p:nvGrpSpPr>
          <p:cNvPr id="7" name="Group 2703">
            <a:extLst>
              <a:ext uri="{FF2B5EF4-FFF2-40B4-BE49-F238E27FC236}">
                <a16:creationId xmlns:a16="http://schemas.microsoft.com/office/drawing/2014/main" id="{68A968FE-69C0-4A96-B05E-606B99C052FE}"/>
              </a:ext>
            </a:extLst>
          </p:cNvPr>
          <p:cNvGrpSpPr/>
          <p:nvPr/>
        </p:nvGrpSpPr>
        <p:grpSpPr>
          <a:xfrm>
            <a:off x="968751" y="4800788"/>
            <a:ext cx="2057400" cy="1503464"/>
            <a:chOff x="1611415" y="1766707"/>
            <a:chExt cx="1256438" cy="1503464"/>
          </a:xfrm>
        </p:grpSpPr>
        <p:sp>
          <p:nvSpPr>
            <p:cNvPr id="2705" name="TextBox 2704">
              <a:extLst>
                <a:ext uri="{FF2B5EF4-FFF2-40B4-BE49-F238E27FC236}">
                  <a16:creationId xmlns:a16="http://schemas.microsoft.com/office/drawing/2014/main" id="{1364D237-DC54-4FE7-9C4D-77BF9647D912}"/>
                </a:ext>
              </a:extLst>
            </p:cNvPr>
            <p:cNvSpPr txBox="1"/>
            <p:nvPr/>
          </p:nvSpPr>
          <p:spPr>
            <a:xfrm>
              <a:off x="1611415" y="2316064"/>
              <a:ext cx="1256438" cy="954107"/>
            </a:xfrm>
            <a:prstGeom prst="rect">
              <a:avLst/>
            </a:prstGeom>
            <a:noFill/>
          </p:spPr>
          <p:txBody>
            <a:bodyPr wrap="square" rtlCol="0">
              <a:spAutoFit/>
            </a:bodyPr>
            <a:lstStyle/>
            <a:p>
              <a:pPr algn="ctr"/>
              <a:r>
                <a:rPr lang="en-US" altLang="ko-KR" sz="1400" dirty="0">
                  <a:solidFill>
                    <a:schemeClr val="tx1">
                      <a:lumMod val="75000"/>
                      <a:lumOff val="25000"/>
                    </a:schemeClr>
                  </a:solidFill>
                  <a:cs typeface="Arial" pitchFamily="34" charset="0"/>
                </a:rPr>
                <a:t>US Senate Special Committee on Aging holds national hearings on death with dignity</a:t>
              </a:r>
            </a:p>
          </p:txBody>
        </p:sp>
        <p:sp>
          <p:nvSpPr>
            <p:cNvPr id="2706" name="TextBox 2705">
              <a:extLst>
                <a:ext uri="{FF2B5EF4-FFF2-40B4-BE49-F238E27FC236}">
                  <a16:creationId xmlns:a16="http://schemas.microsoft.com/office/drawing/2014/main" id="{BF269E5C-7625-482E-8A7A-58F887903EB1}"/>
                </a:ext>
              </a:extLst>
            </p:cNvPr>
            <p:cNvSpPr txBox="1"/>
            <p:nvPr/>
          </p:nvSpPr>
          <p:spPr>
            <a:xfrm>
              <a:off x="1704484" y="1766707"/>
              <a:ext cx="1023846" cy="523220"/>
            </a:xfrm>
            <a:prstGeom prst="rect">
              <a:avLst/>
            </a:prstGeom>
            <a:noFill/>
          </p:spPr>
          <p:txBody>
            <a:bodyPr wrap="square" lIns="108000" rIns="108000" rtlCol="0">
              <a:spAutoFit/>
            </a:bodyPr>
            <a:lstStyle/>
            <a:p>
              <a:pPr algn="ctr"/>
              <a:r>
                <a:rPr lang="en-US" altLang="ko-KR" sz="1400" b="1" dirty="0">
                  <a:solidFill>
                    <a:srgbClr val="FFC000"/>
                  </a:solidFill>
                  <a:cs typeface="Arial" pitchFamily="34" charset="0"/>
                </a:rPr>
                <a:t>Elizabeth </a:t>
              </a:r>
              <a:r>
                <a:rPr lang="en-US" altLang="ko-KR" sz="1400" b="1" dirty="0" err="1">
                  <a:solidFill>
                    <a:srgbClr val="FFC000"/>
                  </a:solidFill>
                  <a:cs typeface="Arial" pitchFamily="34" charset="0"/>
                </a:rPr>
                <a:t>Kubler</a:t>
              </a:r>
              <a:r>
                <a:rPr lang="en-US" altLang="ko-KR" sz="1400" b="1" dirty="0">
                  <a:solidFill>
                    <a:srgbClr val="FFC000"/>
                  </a:solidFill>
                  <a:cs typeface="Arial" pitchFamily="34" charset="0"/>
                </a:rPr>
                <a:t>-Ross </a:t>
              </a:r>
              <a:endParaRPr lang="ko-KR" altLang="en-US" sz="1400" b="1" dirty="0">
                <a:solidFill>
                  <a:srgbClr val="FFC000"/>
                </a:solidFill>
                <a:cs typeface="Arial" pitchFamily="34" charset="0"/>
              </a:endParaRPr>
            </a:p>
          </p:txBody>
        </p:sp>
      </p:grpSp>
      <p:grpSp>
        <p:nvGrpSpPr>
          <p:cNvPr id="8" name="Group 2706">
            <a:extLst>
              <a:ext uri="{FF2B5EF4-FFF2-40B4-BE49-F238E27FC236}">
                <a16:creationId xmlns:a16="http://schemas.microsoft.com/office/drawing/2014/main" id="{28651C76-9179-48CF-85B4-67EACAC2AA7D}"/>
              </a:ext>
            </a:extLst>
          </p:cNvPr>
          <p:cNvGrpSpPr/>
          <p:nvPr/>
        </p:nvGrpSpPr>
        <p:grpSpPr>
          <a:xfrm>
            <a:off x="3833199" y="4763201"/>
            <a:ext cx="1321573" cy="1304154"/>
            <a:chOff x="1704484" y="1766707"/>
            <a:chExt cx="1118438" cy="1304154"/>
          </a:xfrm>
        </p:grpSpPr>
        <p:sp>
          <p:nvSpPr>
            <p:cNvPr id="2708" name="TextBox 2707">
              <a:extLst>
                <a:ext uri="{FF2B5EF4-FFF2-40B4-BE49-F238E27FC236}">
                  <a16:creationId xmlns:a16="http://schemas.microsoft.com/office/drawing/2014/main" id="{F21942AB-DA10-4853-A63E-61C46224B312}"/>
                </a:ext>
              </a:extLst>
            </p:cNvPr>
            <p:cNvSpPr txBox="1"/>
            <p:nvPr/>
          </p:nvSpPr>
          <p:spPr>
            <a:xfrm>
              <a:off x="1726634" y="2239864"/>
              <a:ext cx="1096288"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Early hospice founders create NHO to promote hospice     </a:t>
              </a:r>
            </a:p>
          </p:txBody>
        </p:sp>
        <p:sp>
          <p:nvSpPr>
            <p:cNvPr id="2709" name="TextBox 2708">
              <a:extLst>
                <a:ext uri="{FF2B5EF4-FFF2-40B4-BE49-F238E27FC236}">
                  <a16:creationId xmlns:a16="http://schemas.microsoft.com/office/drawing/2014/main" id="{61F23859-0B72-4D71-B625-99909E69E8A1}"/>
                </a:ext>
              </a:extLst>
            </p:cNvPr>
            <p:cNvSpPr txBox="1"/>
            <p:nvPr/>
          </p:nvSpPr>
          <p:spPr>
            <a:xfrm>
              <a:off x="1704484" y="1766707"/>
              <a:ext cx="1023846" cy="307777"/>
            </a:xfrm>
            <a:prstGeom prst="rect">
              <a:avLst/>
            </a:prstGeom>
            <a:noFill/>
          </p:spPr>
          <p:txBody>
            <a:bodyPr wrap="square" lIns="108000" rIns="108000" rtlCol="0">
              <a:spAutoFit/>
            </a:bodyPr>
            <a:lstStyle/>
            <a:p>
              <a:pPr algn="ctr"/>
              <a:r>
                <a:rPr lang="en-US" altLang="ko-KR" sz="1400" b="1" dirty="0">
                  <a:solidFill>
                    <a:srgbClr val="00B050"/>
                  </a:solidFill>
                  <a:cs typeface="Arial" pitchFamily="34" charset="0"/>
                </a:rPr>
                <a:t>NHO</a:t>
              </a:r>
              <a:endParaRPr lang="ko-KR" altLang="en-US" sz="1400" b="1" dirty="0">
                <a:solidFill>
                  <a:srgbClr val="00B050"/>
                </a:solidFill>
                <a:cs typeface="Arial" pitchFamily="34" charset="0"/>
              </a:endParaRPr>
            </a:p>
          </p:txBody>
        </p:sp>
      </p:grpSp>
      <p:sp>
        <p:nvSpPr>
          <p:cNvPr id="41" name="Title 40"/>
          <p:cNvSpPr>
            <a:spLocks noGrp="1"/>
          </p:cNvSpPr>
          <p:nvPr>
            <p:ph type="ctrTitle"/>
          </p:nvPr>
        </p:nvSpPr>
        <p:spPr>
          <a:xfrm>
            <a:off x="592082" y="308045"/>
            <a:ext cx="7848600" cy="838200"/>
          </a:xfrm>
        </p:spPr>
        <p:txBody>
          <a:bodyPr>
            <a:normAutofit/>
          </a:bodyPr>
          <a:lstStyle/>
          <a:p>
            <a:pPr algn="ctr"/>
            <a:r>
              <a:rPr lang="en-US" sz="3600" dirty="0">
                <a:solidFill>
                  <a:schemeClr val="tx1"/>
                </a:solidFill>
              </a:rPr>
              <a:t>The birth of hospice</a:t>
            </a:r>
          </a:p>
        </p:txBody>
      </p:sp>
      <p:sp>
        <p:nvSpPr>
          <p:cNvPr id="4" name="Rectangle 3">
            <a:extLst>
              <a:ext uri="{FF2B5EF4-FFF2-40B4-BE49-F238E27FC236}">
                <a16:creationId xmlns:a16="http://schemas.microsoft.com/office/drawing/2014/main" id="{993D0252-F906-AEBE-2344-0DC30CFB1A0F}"/>
              </a:ext>
            </a:extLst>
          </p:cNvPr>
          <p:cNvSpPr/>
          <p:nvPr/>
        </p:nvSpPr>
        <p:spPr>
          <a:xfrm>
            <a:off x="7842558" y="3673665"/>
            <a:ext cx="1195058" cy="374904"/>
          </a:xfrm>
          <a:prstGeom prst="rect">
            <a:avLst/>
          </a:prstGeom>
          <a:solidFill>
            <a:srgbClr val="7030A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9" name="TextBox 8">
            <a:extLst>
              <a:ext uri="{FF2B5EF4-FFF2-40B4-BE49-F238E27FC236}">
                <a16:creationId xmlns:a16="http://schemas.microsoft.com/office/drawing/2014/main" id="{4169D6D5-FBF0-69A6-18E2-5E36BAC4B430}"/>
              </a:ext>
            </a:extLst>
          </p:cNvPr>
          <p:cNvSpPr txBox="1"/>
          <p:nvPr/>
        </p:nvSpPr>
        <p:spPr>
          <a:xfrm>
            <a:off x="8072429" y="3722617"/>
            <a:ext cx="548640" cy="276999"/>
          </a:xfrm>
          <a:prstGeom prst="rect">
            <a:avLst/>
          </a:prstGeom>
          <a:solidFill>
            <a:schemeClr val="bg1"/>
          </a:solidFill>
          <a:ln w="25400">
            <a:solidFill>
              <a:schemeClr val="tx1"/>
            </a:solidFill>
          </a:ln>
        </p:spPr>
        <p:txBody>
          <a:bodyPr wrap="square" rtlCol="0">
            <a:spAutoFit/>
          </a:bodyPr>
          <a:lstStyle/>
          <a:p>
            <a:pPr algn="ctr"/>
            <a:r>
              <a:rPr lang="en-US" altLang="ko-KR" sz="1200" b="1" dirty="0">
                <a:cs typeface="Arial" pitchFamily="34" charset="0"/>
              </a:rPr>
              <a:t>1990</a:t>
            </a:r>
            <a:endParaRPr lang="ko-KR" altLang="en-US" sz="1200" b="1" dirty="0">
              <a:cs typeface="Arial" pitchFamily="34" charset="0"/>
            </a:endParaRPr>
          </a:p>
        </p:txBody>
      </p:sp>
      <p:cxnSp>
        <p:nvCxnSpPr>
          <p:cNvPr id="10" name="Straight Connector 9">
            <a:extLst>
              <a:ext uri="{FF2B5EF4-FFF2-40B4-BE49-F238E27FC236}">
                <a16:creationId xmlns:a16="http://schemas.microsoft.com/office/drawing/2014/main" id="{CDB9CA7B-46C4-0CE2-11AA-4DE7C9FC21CF}"/>
              </a:ext>
            </a:extLst>
          </p:cNvPr>
          <p:cNvCxnSpPr>
            <a:cxnSpLocks/>
          </p:cNvCxnSpPr>
          <p:nvPr/>
        </p:nvCxnSpPr>
        <p:spPr>
          <a:xfrm flipV="1">
            <a:off x="8440087" y="2961636"/>
            <a:ext cx="0" cy="56735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14" name="Group 2691">
            <a:extLst>
              <a:ext uri="{FF2B5EF4-FFF2-40B4-BE49-F238E27FC236}">
                <a16:creationId xmlns:a16="http://schemas.microsoft.com/office/drawing/2014/main" id="{F1D6106B-0DDC-ECD3-A967-C75055406FA6}"/>
              </a:ext>
            </a:extLst>
          </p:cNvPr>
          <p:cNvGrpSpPr/>
          <p:nvPr/>
        </p:nvGrpSpPr>
        <p:grpSpPr>
          <a:xfrm>
            <a:off x="6386537" y="4800788"/>
            <a:ext cx="1524000" cy="1597286"/>
            <a:chOff x="1619699" y="1766707"/>
            <a:chExt cx="1289751" cy="1597286"/>
          </a:xfrm>
        </p:grpSpPr>
        <p:sp>
          <p:nvSpPr>
            <p:cNvPr id="15" name="TextBox 14">
              <a:extLst>
                <a:ext uri="{FF2B5EF4-FFF2-40B4-BE49-F238E27FC236}">
                  <a16:creationId xmlns:a16="http://schemas.microsoft.com/office/drawing/2014/main" id="{95E97AB6-E696-1AB0-FBBB-5CEA20EB12F3}"/>
                </a:ext>
              </a:extLst>
            </p:cNvPr>
            <p:cNvSpPr txBox="1"/>
            <p:nvPr/>
          </p:nvSpPr>
          <p:spPr>
            <a:xfrm>
              <a:off x="1619699" y="2163664"/>
              <a:ext cx="1289751"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Congress creates a provision to create the first MHB.  1983 regulations are published defining 4 LOC.    </a:t>
              </a:r>
            </a:p>
          </p:txBody>
        </p:sp>
        <p:sp>
          <p:nvSpPr>
            <p:cNvPr id="16" name="TextBox 15">
              <a:extLst>
                <a:ext uri="{FF2B5EF4-FFF2-40B4-BE49-F238E27FC236}">
                  <a16:creationId xmlns:a16="http://schemas.microsoft.com/office/drawing/2014/main" id="{10265EEA-AE32-F315-1FAA-6DFA4118BA0E}"/>
                </a:ext>
              </a:extLst>
            </p:cNvPr>
            <p:cNvSpPr txBox="1"/>
            <p:nvPr/>
          </p:nvSpPr>
          <p:spPr>
            <a:xfrm>
              <a:off x="1704484" y="1766707"/>
              <a:ext cx="1023846" cy="307777"/>
            </a:xfrm>
            <a:prstGeom prst="rect">
              <a:avLst/>
            </a:prstGeom>
            <a:noFill/>
          </p:spPr>
          <p:txBody>
            <a:bodyPr wrap="square" lIns="108000" rIns="108000" rtlCol="0">
              <a:spAutoFit/>
            </a:bodyPr>
            <a:lstStyle/>
            <a:p>
              <a:pPr algn="ctr"/>
              <a:r>
                <a:rPr lang="en-US" altLang="ko-KR" sz="1400" b="1" dirty="0">
                  <a:solidFill>
                    <a:srgbClr val="0070C0"/>
                  </a:solidFill>
                  <a:cs typeface="Arial" pitchFamily="34" charset="0"/>
                </a:rPr>
                <a:t>MHB</a:t>
              </a:r>
              <a:endParaRPr lang="ko-KR" altLang="en-US" sz="1400" b="1" dirty="0">
                <a:solidFill>
                  <a:srgbClr val="0070C0"/>
                </a:solidFill>
                <a:cs typeface="Arial" pitchFamily="34" charset="0"/>
              </a:endParaRPr>
            </a:p>
          </p:txBody>
        </p:sp>
      </p:grpSp>
    </p:spTree>
    <p:extLst>
      <p:ext uri="{BB962C8B-B14F-4D97-AF65-F5344CB8AC3E}">
        <p14:creationId xmlns:p14="http://schemas.microsoft.com/office/powerpoint/2010/main" val="144145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ject 4"/>
          <p:cNvSpPr>
            <a:spLocks/>
          </p:cNvSpPr>
          <p:nvPr/>
        </p:nvSpPr>
        <p:spPr bwMode="auto">
          <a:xfrm flipV="1">
            <a:off x="0" y="925513"/>
            <a:ext cx="9144000" cy="61912"/>
          </a:xfrm>
          <a:custGeom>
            <a:avLst/>
            <a:gdLst>
              <a:gd name="T0" fmla="*/ 0 w 9124950"/>
              <a:gd name="T1" fmla="*/ 9124442 w 9124950"/>
              <a:gd name="T2" fmla="*/ 0 60000 65536"/>
              <a:gd name="T3" fmla="*/ 0 60000 65536"/>
              <a:gd name="T4" fmla="*/ 0 w 9124950"/>
              <a:gd name="T5" fmla="*/ 9124950 w 9124950"/>
            </a:gdLst>
            <a:ahLst/>
            <a:cxnLst>
              <a:cxn ang="T2">
                <a:pos x="T0" y="0"/>
              </a:cxn>
              <a:cxn ang="T3">
                <a:pos x="T1" y="0"/>
              </a:cxn>
            </a:cxnLst>
            <a:rect l="T4" t="0" r="T5" b="0"/>
            <a:pathLst>
              <a:path w="9124950">
                <a:moveTo>
                  <a:pt x="0" y="0"/>
                </a:moveTo>
                <a:lnTo>
                  <a:pt x="9124442" y="0"/>
                </a:lnTo>
              </a:path>
            </a:pathLst>
          </a:custGeom>
          <a:ln>
            <a:headEnd/>
            <a:tailEnd/>
          </a:ln>
        </p:spPr>
        <p:style>
          <a:lnRef idx="1">
            <a:schemeClr val="accent1"/>
          </a:lnRef>
          <a:fillRef idx="0">
            <a:schemeClr val="accent1"/>
          </a:fillRef>
          <a:effectRef idx="0">
            <a:schemeClr val="accent1"/>
          </a:effectRef>
          <a:fontRef idx="minor">
            <a:schemeClr val="tx1"/>
          </a:fontRef>
        </p:style>
        <p:txBody>
          <a:bodyPr lIns="0" tIns="0" rIns="0" bIns="0"/>
          <a:lstStyle/>
          <a:p>
            <a:endParaRPr lang="en-US"/>
          </a:p>
        </p:txBody>
      </p:sp>
      <p:sp>
        <p:nvSpPr>
          <p:cNvPr id="5" name="object 5">
            <a:extLst>
              <a:ext uri="{FF2B5EF4-FFF2-40B4-BE49-F238E27FC236}">
                <a16:creationId xmlns:a16="http://schemas.microsoft.com/office/drawing/2014/main" id="{B2B7FB0E-5BE7-478E-84DF-A220F9006E97}"/>
              </a:ext>
            </a:extLst>
          </p:cNvPr>
          <p:cNvSpPr txBox="1"/>
          <p:nvPr/>
        </p:nvSpPr>
        <p:spPr>
          <a:xfrm>
            <a:off x="317500" y="1330325"/>
            <a:ext cx="131763" cy="377825"/>
          </a:xfrm>
          <a:prstGeom prst="rect">
            <a:avLst/>
          </a:prstGeom>
        </p:spPr>
        <p:txBody>
          <a:bodyPr lIns="0" tIns="0" rIns="0" bIns="0">
            <a:spAutoFit/>
          </a:bodyPr>
          <a:lstStyle/>
          <a:p>
            <a:pPr marL="12700" eaLnBrk="1" hangingPunct="1">
              <a:defRPr/>
            </a:pPr>
            <a:r>
              <a:rPr sz="2400" spc="-5" dirty="0">
                <a:latin typeface="Times New Roman"/>
                <a:cs typeface="Times New Roman"/>
              </a:rPr>
              <a:t>•</a:t>
            </a:r>
            <a:endParaRPr sz="2400">
              <a:latin typeface="Times New Roman"/>
              <a:cs typeface="Times New Roman"/>
            </a:endParaRPr>
          </a:p>
        </p:txBody>
      </p:sp>
      <p:sp>
        <p:nvSpPr>
          <p:cNvPr id="23556" name="object 6"/>
          <p:cNvSpPr txBox="1">
            <a:spLocks noChangeArrowheads="1"/>
          </p:cNvSpPr>
          <p:nvPr/>
        </p:nvSpPr>
        <p:spPr bwMode="auto">
          <a:xfrm>
            <a:off x="998538" y="1371600"/>
            <a:ext cx="7612062" cy="1333698"/>
          </a:xfrm>
          <a:prstGeom prst="rect">
            <a:avLst/>
          </a:prstGeom>
          <a:noFill/>
          <a:ln w="9525">
            <a:noFill/>
            <a:miter lim="800000"/>
            <a:headEnd/>
            <a:tailEnd/>
          </a:ln>
        </p:spPr>
        <p:txBody>
          <a:bodyPr wrap="square" lIns="0" tIns="0" rIns="0" bIns="0">
            <a:spAutoFit/>
          </a:bodyPr>
          <a:lstStyle/>
          <a:p>
            <a:pPr marL="12700" eaLnBrk="1" hangingPunct="1">
              <a:lnSpc>
                <a:spcPts val="2588"/>
              </a:lnSpc>
            </a:pPr>
            <a:r>
              <a:rPr lang="en-US" altLang="en-US" sz="2400" dirty="0">
                <a:solidFill>
                  <a:srgbClr val="00B0F0"/>
                </a:solidFill>
              </a:rPr>
              <a:t>Interdisciplinary</a:t>
            </a:r>
            <a:r>
              <a:rPr lang="en-US" altLang="en-US" sz="2400" dirty="0"/>
              <a:t> care aimed at enhancing the quality  of life for patients who are terminally ill and their families</a:t>
            </a:r>
          </a:p>
          <a:p>
            <a:pPr marL="12700" eaLnBrk="1" hangingPunct="1">
              <a:lnSpc>
                <a:spcPts val="2588"/>
              </a:lnSpc>
            </a:pPr>
            <a:endParaRPr lang="en-US" altLang="en-US" sz="2400" dirty="0"/>
          </a:p>
          <a:p>
            <a:pPr marL="12700" eaLnBrk="1" hangingPunct="1">
              <a:lnSpc>
                <a:spcPts val="2588"/>
              </a:lnSpc>
            </a:pPr>
            <a:endParaRPr lang="en-US" altLang="en-US" sz="2400" dirty="0"/>
          </a:p>
        </p:txBody>
      </p:sp>
      <p:sp>
        <p:nvSpPr>
          <p:cNvPr id="7" name="object 7">
            <a:extLst>
              <a:ext uri="{FF2B5EF4-FFF2-40B4-BE49-F238E27FC236}">
                <a16:creationId xmlns:a16="http://schemas.microsoft.com/office/drawing/2014/main" id="{EF5382FC-FDAE-411D-A197-1F68E16D7B5C}"/>
              </a:ext>
            </a:extLst>
          </p:cNvPr>
          <p:cNvSpPr txBox="1"/>
          <p:nvPr/>
        </p:nvSpPr>
        <p:spPr>
          <a:xfrm>
            <a:off x="382268" y="5249457"/>
            <a:ext cx="152400" cy="377825"/>
          </a:xfrm>
          <a:prstGeom prst="rect">
            <a:avLst/>
          </a:prstGeom>
        </p:spPr>
        <p:txBody>
          <a:bodyPr wrap="square" lIns="0" tIns="0" rIns="0" bIns="0">
            <a:spAutoFit/>
          </a:bodyPr>
          <a:lstStyle/>
          <a:p>
            <a:pPr marL="12700" eaLnBrk="1" hangingPunct="1">
              <a:defRPr/>
            </a:pPr>
            <a:r>
              <a:rPr sz="2400" spc="-5" dirty="0">
                <a:latin typeface="Times New Roman"/>
                <a:cs typeface="Times New Roman"/>
              </a:rPr>
              <a:t>•</a:t>
            </a:r>
            <a:endParaRPr sz="2400" dirty="0">
              <a:latin typeface="Times New Roman"/>
              <a:cs typeface="Times New Roman"/>
            </a:endParaRPr>
          </a:p>
        </p:txBody>
      </p:sp>
      <p:sp>
        <p:nvSpPr>
          <p:cNvPr id="23558" name="object 8"/>
          <p:cNvSpPr txBox="1">
            <a:spLocks noChangeArrowheads="1"/>
          </p:cNvSpPr>
          <p:nvPr/>
        </p:nvSpPr>
        <p:spPr bwMode="auto">
          <a:xfrm>
            <a:off x="998538" y="4962485"/>
            <a:ext cx="6953250" cy="1329595"/>
          </a:xfrm>
          <a:prstGeom prst="rect">
            <a:avLst/>
          </a:prstGeom>
          <a:noFill/>
          <a:ln w="9525">
            <a:noFill/>
            <a:miter lim="800000"/>
            <a:headEnd/>
            <a:tailEnd/>
          </a:ln>
        </p:spPr>
        <p:txBody>
          <a:bodyPr lIns="0" tIns="0" rIns="0" bIns="0">
            <a:spAutoFit/>
          </a:bodyPr>
          <a:lstStyle/>
          <a:p>
            <a:pPr marL="12700" eaLnBrk="1" hangingPunct="1">
              <a:lnSpc>
                <a:spcPct val="90000"/>
              </a:lnSpc>
            </a:pPr>
            <a:endParaRPr lang="en-US" altLang="en-US" sz="2400" dirty="0"/>
          </a:p>
          <a:p>
            <a:pPr marL="12700" eaLnBrk="1" hangingPunct="1">
              <a:lnSpc>
                <a:spcPct val="90000"/>
              </a:lnSpc>
            </a:pPr>
            <a:r>
              <a:rPr lang="en-US" altLang="en-US" sz="2400" dirty="0"/>
              <a:t>A bundled </a:t>
            </a:r>
            <a:r>
              <a:rPr lang="en-US" altLang="en-US" sz="2400" dirty="0">
                <a:solidFill>
                  <a:srgbClr val="00B0F0"/>
                </a:solidFill>
              </a:rPr>
              <a:t>per-diem</a:t>
            </a:r>
            <a:r>
              <a:rPr lang="en-US" altLang="en-US" sz="2400" dirty="0"/>
              <a:t> insurance benefit for those in  the final stages of disease, with </a:t>
            </a:r>
            <a:r>
              <a:rPr lang="en-US" altLang="en-US" sz="2400" dirty="0">
                <a:solidFill>
                  <a:srgbClr val="00B0F0"/>
                </a:solidFill>
              </a:rPr>
              <a:t>defined levels of care</a:t>
            </a:r>
          </a:p>
        </p:txBody>
      </p:sp>
      <p:sp>
        <p:nvSpPr>
          <p:cNvPr id="9" name="object 9">
            <a:extLst>
              <a:ext uri="{FF2B5EF4-FFF2-40B4-BE49-F238E27FC236}">
                <a16:creationId xmlns:a16="http://schemas.microsoft.com/office/drawing/2014/main" id="{AF194891-9357-4319-94A9-9D0D40D0D51A}"/>
              </a:ext>
            </a:extLst>
          </p:cNvPr>
          <p:cNvSpPr txBox="1">
            <a:spLocks noGrp="1"/>
          </p:cNvSpPr>
          <p:nvPr>
            <p:ph type="title" idx="4294967295"/>
          </p:nvPr>
        </p:nvSpPr>
        <p:spPr>
          <a:xfrm>
            <a:off x="152400" y="305594"/>
            <a:ext cx="4005263" cy="554038"/>
          </a:xfrm>
          <a:prstGeom prst="rect">
            <a:avLst/>
          </a:prstGeom>
        </p:spPr>
        <p:txBody>
          <a:bodyPr lIns="0" tIns="0" rIns="0" bIns="0">
            <a:spAutoFit/>
          </a:bodyPr>
          <a:lstStyle/>
          <a:p>
            <a:pPr marL="12700" eaLnBrk="1" hangingPunct="1">
              <a:lnSpc>
                <a:spcPct val="100000"/>
              </a:lnSpc>
              <a:defRPr/>
            </a:pPr>
            <a:r>
              <a:rPr sz="3600" spc="-5" dirty="0"/>
              <a:t>What </a:t>
            </a:r>
            <a:r>
              <a:rPr sz="3600" dirty="0"/>
              <a:t>is</a:t>
            </a:r>
            <a:r>
              <a:rPr sz="3600" spc="-110" dirty="0"/>
              <a:t> </a:t>
            </a:r>
            <a:r>
              <a:rPr lang="en-US" sz="3600" dirty="0"/>
              <a:t>H</a:t>
            </a:r>
            <a:r>
              <a:rPr sz="3600" dirty="0"/>
              <a:t>ospice?</a:t>
            </a:r>
          </a:p>
        </p:txBody>
      </p:sp>
      <p:pic>
        <p:nvPicPr>
          <p:cNvPr id="3" name="Picture 2">
            <a:extLst>
              <a:ext uri="{FF2B5EF4-FFF2-40B4-BE49-F238E27FC236}">
                <a16:creationId xmlns:a16="http://schemas.microsoft.com/office/drawing/2014/main" id="{09C94DF9-4635-55F6-194B-3DFDCC45EEFE}"/>
              </a:ext>
            </a:extLst>
          </p:cNvPr>
          <p:cNvPicPr>
            <a:picLocks noChangeAspect="1"/>
          </p:cNvPicPr>
          <p:nvPr/>
        </p:nvPicPr>
        <p:blipFill>
          <a:blip r:embed="rId3"/>
          <a:stretch>
            <a:fillRect/>
          </a:stretch>
        </p:blipFill>
        <p:spPr>
          <a:xfrm>
            <a:off x="2774713" y="2076007"/>
            <a:ext cx="3400900" cy="28864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ject 4"/>
          <p:cNvSpPr>
            <a:spLocks/>
          </p:cNvSpPr>
          <p:nvPr/>
        </p:nvSpPr>
        <p:spPr bwMode="auto">
          <a:xfrm>
            <a:off x="0" y="987425"/>
            <a:ext cx="9124950" cy="0"/>
          </a:xfrm>
          <a:custGeom>
            <a:avLst/>
            <a:gdLst>
              <a:gd name="T0" fmla="*/ 0 w 9124950"/>
              <a:gd name="T1" fmla="*/ 9124442 w 9124950"/>
              <a:gd name="T2" fmla="*/ 0 60000 65536"/>
              <a:gd name="T3" fmla="*/ 0 60000 65536"/>
              <a:gd name="T4" fmla="*/ 0 w 9124950"/>
              <a:gd name="T5" fmla="*/ 9124950 w 9124950"/>
            </a:gdLst>
            <a:ahLst/>
            <a:cxnLst>
              <a:cxn ang="T2">
                <a:pos x="T0" y="0"/>
              </a:cxn>
              <a:cxn ang="T3">
                <a:pos x="T1" y="0"/>
              </a:cxn>
            </a:cxnLst>
            <a:rect l="T4" t="0" r="T5" b="0"/>
            <a:pathLst>
              <a:path w="9124950">
                <a:moveTo>
                  <a:pt x="0" y="0"/>
                </a:moveTo>
                <a:lnTo>
                  <a:pt x="9124442" y="0"/>
                </a:lnTo>
              </a:path>
            </a:pathLst>
          </a:custGeom>
          <a:ln>
            <a:headEnd/>
            <a:tailEnd/>
          </a:ln>
        </p:spPr>
        <p:style>
          <a:lnRef idx="1">
            <a:schemeClr val="accent1"/>
          </a:lnRef>
          <a:fillRef idx="0">
            <a:schemeClr val="accent1"/>
          </a:fillRef>
          <a:effectRef idx="0">
            <a:schemeClr val="accent1"/>
          </a:effectRef>
          <a:fontRef idx="minor">
            <a:schemeClr val="tx1"/>
          </a:fontRef>
        </p:style>
        <p:txBody>
          <a:bodyPr lIns="0" tIns="0" rIns="0" bIns="0"/>
          <a:lstStyle/>
          <a:p>
            <a:endParaRPr lang="en-US"/>
          </a:p>
        </p:txBody>
      </p:sp>
      <p:sp>
        <p:nvSpPr>
          <p:cNvPr id="5" name="object 5">
            <a:extLst>
              <a:ext uri="{FF2B5EF4-FFF2-40B4-BE49-F238E27FC236}">
                <a16:creationId xmlns:a16="http://schemas.microsoft.com/office/drawing/2014/main" id="{DDF3DE06-98AA-46F9-AD73-01041220D90A}"/>
              </a:ext>
            </a:extLst>
          </p:cNvPr>
          <p:cNvSpPr txBox="1">
            <a:spLocks noGrp="1"/>
          </p:cNvSpPr>
          <p:nvPr>
            <p:ph type="title" idx="4294967295"/>
          </p:nvPr>
        </p:nvSpPr>
        <p:spPr>
          <a:xfrm>
            <a:off x="0" y="304800"/>
            <a:ext cx="8199438" cy="554038"/>
          </a:xfrm>
          <a:prstGeom prst="rect">
            <a:avLst/>
          </a:prstGeom>
        </p:spPr>
        <p:txBody>
          <a:bodyPr lIns="0" tIns="0" rIns="0" bIns="0">
            <a:spAutoFit/>
          </a:bodyPr>
          <a:lstStyle/>
          <a:p>
            <a:pPr marL="55880" eaLnBrk="1" hangingPunct="1">
              <a:lnSpc>
                <a:spcPct val="100000"/>
              </a:lnSpc>
              <a:defRPr/>
            </a:pPr>
            <a:r>
              <a:rPr lang="en-US" sz="3600" spc="-5" dirty="0"/>
              <a:t>    </a:t>
            </a:r>
            <a:r>
              <a:rPr sz="3600" spc="-5" dirty="0"/>
              <a:t>The Cure - Care</a:t>
            </a:r>
            <a:r>
              <a:rPr sz="3600" spc="15" dirty="0"/>
              <a:t> </a:t>
            </a:r>
            <a:r>
              <a:rPr sz="3600" spc="-5" dirty="0"/>
              <a:t>Model</a:t>
            </a:r>
          </a:p>
        </p:txBody>
      </p:sp>
      <p:sp>
        <p:nvSpPr>
          <p:cNvPr id="22532" name="object 6"/>
          <p:cNvSpPr>
            <a:spLocks/>
          </p:cNvSpPr>
          <p:nvPr/>
        </p:nvSpPr>
        <p:spPr bwMode="auto">
          <a:xfrm>
            <a:off x="7548562" y="2743200"/>
            <a:ext cx="661987" cy="2293938"/>
          </a:xfrm>
          <a:custGeom>
            <a:avLst/>
            <a:gdLst>
              <a:gd name="T0" fmla="*/ 0 w 1139190"/>
              <a:gd name="T1" fmla="*/ 2295083 h 2293620"/>
              <a:gd name="T2" fmla="*/ 1142025 w 1139190"/>
              <a:gd name="T3" fmla="*/ 2295083 h 2293620"/>
              <a:gd name="T4" fmla="*/ 1142025 w 1139190"/>
              <a:gd name="T5" fmla="*/ 0 h 2293620"/>
              <a:gd name="T6" fmla="*/ 0 w 1139190"/>
              <a:gd name="T7" fmla="*/ 0 h 2293620"/>
              <a:gd name="T8" fmla="*/ 0 w 1139190"/>
              <a:gd name="T9" fmla="*/ 2295083 h 2293620"/>
              <a:gd name="T10" fmla="*/ 0 60000 65536"/>
              <a:gd name="T11" fmla="*/ 0 60000 65536"/>
              <a:gd name="T12" fmla="*/ 0 60000 65536"/>
              <a:gd name="T13" fmla="*/ 0 60000 65536"/>
              <a:gd name="T14" fmla="*/ 0 60000 65536"/>
              <a:gd name="T15" fmla="*/ 0 w 1139190"/>
              <a:gd name="T16" fmla="*/ 0 h 2293620"/>
              <a:gd name="T17" fmla="*/ 1139190 w 1139190"/>
              <a:gd name="T18" fmla="*/ 2293620 h 2293620"/>
            </a:gdLst>
            <a:ahLst/>
            <a:cxnLst>
              <a:cxn ang="T10">
                <a:pos x="T0" y="T1"/>
              </a:cxn>
              <a:cxn ang="T11">
                <a:pos x="T2" y="T3"/>
              </a:cxn>
              <a:cxn ang="T12">
                <a:pos x="T4" y="T5"/>
              </a:cxn>
              <a:cxn ang="T13">
                <a:pos x="T6" y="T7"/>
              </a:cxn>
              <a:cxn ang="T14">
                <a:pos x="T8" y="T9"/>
              </a:cxn>
            </a:cxnLst>
            <a:rect l="T15" t="T16" r="T17" b="T18"/>
            <a:pathLst>
              <a:path w="1139190" h="2293620">
                <a:moveTo>
                  <a:pt x="0" y="2293493"/>
                </a:moveTo>
                <a:lnTo>
                  <a:pt x="1138847" y="2293493"/>
                </a:lnTo>
                <a:lnTo>
                  <a:pt x="1138847" y="0"/>
                </a:lnTo>
                <a:lnTo>
                  <a:pt x="0" y="0"/>
                </a:lnTo>
                <a:lnTo>
                  <a:pt x="0" y="2293493"/>
                </a:lnTo>
                <a:close/>
              </a:path>
            </a:pathLst>
          </a:custGeom>
          <a:solidFill>
            <a:srgbClr val="CCFFCC"/>
          </a:solidFill>
          <a:ln w="9525">
            <a:noFill/>
            <a:round/>
            <a:headEnd/>
            <a:tailEnd/>
          </a:ln>
        </p:spPr>
        <p:txBody>
          <a:bodyPr lIns="0" tIns="0" rIns="0" bIns="0"/>
          <a:lstStyle/>
          <a:p>
            <a:endParaRPr lang="en-US"/>
          </a:p>
        </p:txBody>
      </p:sp>
      <p:sp>
        <p:nvSpPr>
          <p:cNvPr id="22533" name="object 7"/>
          <p:cNvSpPr>
            <a:spLocks/>
          </p:cNvSpPr>
          <p:nvPr/>
        </p:nvSpPr>
        <p:spPr bwMode="auto">
          <a:xfrm>
            <a:off x="7070725" y="2743200"/>
            <a:ext cx="1139825" cy="2293938"/>
          </a:xfrm>
          <a:custGeom>
            <a:avLst/>
            <a:gdLst>
              <a:gd name="T0" fmla="*/ 0 w 1139190"/>
              <a:gd name="T1" fmla="*/ 2295083 h 2293620"/>
              <a:gd name="T2" fmla="*/ 1142025 w 1139190"/>
              <a:gd name="T3" fmla="*/ 2295083 h 2293620"/>
              <a:gd name="T4" fmla="*/ 1142025 w 1139190"/>
              <a:gd name="T5" fmla="*/ 0 h 2293620"/>
              <a:gd name="T6" fmla="*/ 0 w 1139190"/>
              <a:gd name="T7" fmla="*/ 0 h 2293620"/>
              <a:gd name="T8" fmla="*/ 0 w 1139190"/>
              <a:gd name="T9" fmla="*/ 2295083 h 2293620"/>
              <a:gd name="T10" fmla="*/ 0 60000 65536"/>
              <a:gd name="T11" fmla="*/ 0 60000 65536"/>
              <a:gd name="T12" fmla="*/ 0 60000 65536"/>
              <a:gd name="T13" fmla="*/ 0 60000 65536"/>
              <a:gd name="T14" fmla="*/ 0 60000 65536"/>
              <a:gd name="T15" fmla="*/ 0 w 1139190"/>
              <a:gd name="T16" fmla="*/ 0 h 2293620"/>
              <a:gd name="T17" fmla="*/ 1139190 w 1139190"/>
              <a:gd name="T18" fmla="*/ 2293620 h 2293620"/>
            </a:gdLst>
            <a:ahLst/>
            <a:cxnLst>
              <a:cxn ang="T10">
                <a:pos x="T0" y="T1"/>
              </a:cxn>
              <a:cxn ang="T11">
                <a:pos x="T2" y="T3"/>
              </a:cxn>
              <a:cxn ang="T12">
                <a:pos x="T4" y="T5"/>
              </a:cxn>
              <a:cxn ang="T13">
                <a:pos x="T6" y="T7"/>
              </a:cxn>
              <a:cxn ang="T14">
                <a:pos x="T8" y="T9"/>
              </a:cxn>
            </a:cxnLst>
            <a:rect l="T15" t="T16" r="T17" b="T18"/>
            <a:pathLst>
              <a:path w="1139190" h="2293620">
                <a:moveTo>
                  <a:pt x="0" y="2293493"/>
                </a:moveTo>
                <a:lnTo>
                  <a:pt x="1138847" y="2293493"/>
                </a:lnTo>
                <a:lnTo>
                  <a:pt x="1138847" y="0"/>
                </a:lnTo>
                <a:lnTo>
                  <a:pt x="0" y="0"/>
                </a:lnTo>
                <a:lnTo>
                  <a:pt x="0" y="2293493"/>
                </a:lnTo>
                <a:close/>
              </a:path>
            </a:pathLst>
          </a:custGeom>
          <a:noFill/>
          <a:ln w="12700">
            <a:solidFill>
              <a:srgbClr val="000000"/>
            </a:solidFill>
            <a:round/>
            <a:headEnd/>
            <a:tailEnd/>
          </a:ln>
        </p:spPr>
        <p:txBody>
          <a:bodyPr lIns="0" tIns="0" rIns="0" bIns="0"/>
          <a:lstStyle/>
          <a:p>
            <a:endParaRPr lang="en-US"/>
          </a:p>
        </p:txBody>
      </p:sp>
      <p:sp>
        <p:nvSpPr>
          <p:cNvPr id="22534" name="object 11"/>
          <p:cNvSpPr>
            <a:spLocks noChangeArrowheads="1"/>
          </p:cNvSpPr>
          <p:nvPr/>
        </p:nvSpPr>
        <p:spPr bwMode="auto">
          <a:xfrm>
            <a:off x="7580313" y="3594100"/>
            <a:ext cx="296862" cy="300038"/>
          </a:xfrm>
          <a:prstGeom prst="rect">
            <a:avLst/>
          </a:prstGeom>
          <a:blipFill dpi="0" rotWithShape="1">
            <a:blip r:embed="rId3" cstate="print"/>
            <a:srcRect/>
            <a:stretch>
              <a:fillRect/>
            </a:stretch>
          </a:blipFill>
          <a:ln w="9525">
            <a:noFill/>
            <a:miter lim="800000"/>
            <a:headEnd/>
            <a:tailEnd/>
          </a:ln>
        </p:spPr>
        <p:txBody>
          <a:bodyPr lIns="0" tIns="0" rIns="0" bIns="0"/>
          <a:lstStyle/>
          <a:p>
            <a:pPr eaLnBrk="1" hangingPunct="1"/>
            <a:endParaRPr lang="en-US" altLang="en-US"/>
          </a:p>
        </p:txBody>
      </p:sp>
      <p:sp>
        <p:nvSpPr>
          <p:cNvPr id="22535" name="object 13"/>
          <p:cNvSpPr>
            <a:spLocks/>
          </p:cNvSpPr>
          <p:nvPr/>
        </p:nvSpPr>
        <p:spPr bwMode="auto">
          <a:xfrm>
            <a:off x="1458913" y="4710113"/>
            <a:ext cx="406400" cy="114300"/>
          </a:xfrm>
          <a:custGeom>
            <a:avLst/>
            <a:gdLst>
              <a:gd name="T0" fmla="*/ 113349 w 407034"/>
              <a:gd name="T1" fmla="*/ 0 h 114300"/>
              <a:gd name="T2" fmla="*/ 0 w 407034"/>
              <a:gd name="T3" fmla="*/ 57150 h 114300"/>
              <a:gd name="T4" fmla="*/ 113349 w 407034"/>
              <a:gd name="T5" fmla="*/ 114300 h 114300"/>
              <a:gd name="T6" fmla="*/ 113349 w 407034"/>
              <a:gd name="T7" fmla="*/ 76200 h 114300"/>
              <a:gd name="T8" fmla="*/ 94447 w 407034"/>
              <a:gd name="T9" fmla="*/ 76200 h 114300"/>
              <a:gd name="T10" fmla="*/ 94447 w 407034"/>
              <a:gd name="T11" fmla="*/ 38100 h 114300"/>
              <a:gd name="T12" fmla="*/ 113349 w 407034"/>
              <a:gd name="T13" fmla="*/ 38100 h 114300"/>
              <a:gd name="T14" fmla="*/ 113349 w 407034"/>
              <a:gd name="T15" fmla="*/ 0 h 114300"/>
              <a:gd name="T16" fmla="*/ 113349 w 407034"/>
              <a:gd name="T17" fmla="*/ 38100 h 114300"/>
              <a:gd name="T18" fmla="*/ 94447 w 407034"/>
              <a:gd name="T19" fmla="*/ 38100 h 114300"/>
              <a:gd name="T20" fmla="*/ 94447 w 407034"/>
              <a:gd name="T21" fmla="*/ 76200 h 114300"/>
              <a:gd name="T22" fmla="*/ 113349 w 407034"/>
              <a:gd name="T23" fmla="*/ 76200 h 114300"/>
              <a:gd name="T24" fmla="*/ 113349 w 407034"/>
              <a:gd name="T25" fmla="*/ 38100 h 114300"/>
              <a:gd name="T26" fmla="*/ 403557 w 407034"/>
              <a:gd name="T27" fmla="*/ 38100 h 114300"/>
              <a:gd name="T28" fmla="*/ 113349 w 407034"/>
              <a:gd name="T29" fmla="*/ 38100 h 114300"/>
              <a:gd name="T30" fmla="*/ 113349 w 407034"/>
              <a:gd name="T31" fmla="*/ 76200 h 114300"/>
              <a:gd name="T32" fmla="*/ 403557 w 407034"/>
              <a:gd name="T33" fmla="*/ 76200 h 114300"/>
              <a:gd name="T34" fmla="*/ 403557 w 407034"/>
              <a:gd name="T35" fmla="*/ 38100 h 1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7034"/>
              <a:gd name="T55" fmla="*/ 0 h 114300"/>
              <a:gd name="T56" fmla="*/ 407034 w 407034"/>
              <a:gd name="T57" fmla="*/ 114300 h 1143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7034" h="114300">
                <a:moveTo>
                  <a:pt x="114236" y="0"/>
                </a:moveTo>
                <a:lnTo>
                  <a:pt x="0" y="57150"/>
                </a:lnTo>
                <a:lnTo>
                  <a:pt x="114236" y="114300"/>
                </a:lnTo>
                <a:lnTo>
                  <a:pt x="114236" y="76200"/>
                </a:lnTo>
                <a:lnTo>
                  <a:pt x="95186" y="76200"/>
                </a:lnTo>
                <a:lnTo>
                  <a:pt x="95186" y="38100"/>
                </a:lnTo>
                <a:lnTo>
                  <a:pt x="114236" y="38100"/>
                </a:lnTo>
                <a:lnTo>
                  <a:pt x="114236" y="0"/>
                </a:lnTo>
                <a:close/>
              </a:path>
              <a:path w="407034" h="114300">
                <a:moveTo>
                  <a:pt x="114236" y="38100"/>
                </a:moveTo>
                <a:lnTo>
                  <a:pt x="95186" y="38100"/>
                </a:lnTo>
                <a:lnTo>
                  <a:pt x="95186" y="76200"/>
                </a:lnTo>
                <a:lnTo>
                  <a:pt x="114236" y="76200"/>
                </a:lnTo>
                <a:lnTo>
                  <a:pt x="114236" y="38100"/>
                </a:lnTo>
                <a:close/>
              </a:path>
              <a:path w="407034" h="114300">
                <a:moveTo>
                  <a:pt x="406717" y="38100"/>
                </a:moveTo>
                <a:lnTo>
                  <a:pt x="114236" y="38100"/>
                </a:lnTo>
                <a:lnTo>
                  <a:pt x="114236" y="76200"/>
                </a:lnTo>
                <a:lnTo>
                  <a:pt x="406717" y="76200"/>
                </a:lnTo>
                <a:lnTo>
                  <a:pt x="406717" y="38100"/>
                </a:lnTo>
                <a:close/>
              </a:path>
            </a:pathLst>
          </a:custGeom>
          <a:solidFill>
            <a:srgbClr val="FFFFFF"/>
          </a:solidFill>
          <a:ln w="9525">
            <a:noFill/>
            <a:round/>
            <a:headEnd/>
            <a:tailEnd/>
          </a:ln>
        </p:spPr>
        <p:txBody>
          <a:bodyPr lIns="0" tIns="0" rIns="0" bIns="0"/>
          <a:lstStyle/>
          <a:p>
            <a:endParaRPr lang="en-US"/>
          </a:p>
        </p:txBody>
      </p:sp>
      <p:sp>
        <p:nvSpPr>
          <p:cNvPr id="22536" name="object 14"/>
          <p:cNvSpPr>
            <a:spLocks/>
          </p:cNvSpPr>
          <p:nvPr/>
        </p:nvSpPr>
        <p:spPr bwMode="auto">
          <a:xfrm>
            <a:off x="1417638" y="4684713"/>
            <a:ext cx="449262" cy="114300"/>
          </a:xfrm>
          <a:custGeom>
            <a:avLst/>
            <a:gdLst>
              <a:gd name="T0" fmla="*/ 118758 w 448944"/>
              <a:gd name="T1" fmla="*/ 0 h 114300"/>
              <a:gd name="T2" fmla="*/ 0 w 448944"/>
              <a:gd name="T3" fmla="*/ 48514 h 114300"/>
              <a:gd name="T4" fmla="*/ 110079 w 448944"/>
              <a:gd name="T5" fmla="*/ 114046 h 114300"/>
              <a:gd name="T6" fmla="*/ 112975 w 448944"/>
              <a:gd name="T7" fmla="*/ 75988 h 114300"/>
              <a:gd name="T8" fmla="*/ 93878 w 448944"/>
              <a:gd name="T9" fmla="*/ 74549 h 114300"/>
              <a:gd name="T10" fmla="*/ 96758 w 448944"/>
              <a:gd name="T11" fmla="*/ 36576 h 114300"/>
              <a:gd name="T12" fmla="*/ 115974 w 448944"/>
              <a:gd name="T13" fmla="*/ 36576 h 114300"/>
              <a:gd name="T14" fmla="*/ 118758 w 448944"/>
              <a:gd name="T15" fmla="*/ 0 h 114300"/>
              <a:gd name="T16" fmla="*/ 115865 w 448944"/>
              <a:gd name="T17" fmla="*/ 38016 h 114300"/>
              <a:gd name="T18" fmla="*/ 112975 w 448944"/>
              <a:gd name="T19" fmla="*/ 75988 h 114300"/>
              <a:gd name="T20" fmla="*/ 447580 w 448944"/>
              <a:gd name="T21" fmla="*/ 101219 h 114300"/>
              <a:gd name="T22" fmla="*/ 450384 w 448944"/>
              <a:gd name="T23" fmla="*/ 63246 h 114300"/>
              <a:gd name="T24" fmla="*/ 115865 w 448944"/>
              <a:gd name="T25" fmla="*/ 38016 h 114300"/>
              <a:gd name="T26" fmla="*/ 96758 w 448944"/>
              <a:gd name="T27" fmla="*/ 36576 h 114300"/>
              <a:gd name="T28" fmla="*/ 93878 w 448944"/>
              <a:gd name="T29" fmla="*/ 74549 h 114300"/>
              <a:gd name="T30" fmla="*/ 112975 w 448944"/>
              <a:gd name="T31" fmla="*/ 75988 h 114300"/>
              <a:gd name="T32" fmla="*/ 115865 w 448944"/>
              <a:gd name="T33" fmla="*/ 38016 h 114300"/>
              <a:gd name="T34" fmla="*/ 96758 w 448944"/>
              <a:gd name="T35" fmla="*/ 36576 h 114300"/>
              <a:gd name="T36" fmla="*/ 115974 w 448944"/>
              <a:gd name="T37" fmla="*/ 36576 h 114300"/>
              <a:gd name="T38" fmla="*/ 96758 w 448944"/>
              <a:gd name="T39" fmla="*/ 36576 h 114300"/>
              <a:gd name="T40" fmla="*/ 115865 w 448944"/>
              <a:gd name="T41" fmla="*/ 38016 h 114300"/>
              <a:gd name="T42" fmla="*/ 115974 w 448944"/>
              <a:gd name="T43" fmla="*/ 36576 h 1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944"/>
              <a:gd name="T67" fmla="*/ 0 h 114300"/>
              <a:gd name="T68" fmla="*/ 448944 w 448944"/>
              <a:gd name="T69" fmla="*/ 114300 h 1143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944" h="114300">
                <a:moveTo>
                  <a:pt x="118338" y="0"/>
                </a:moveTo>
                <a:lnTo>
                  <a:pt x="0" y="48514"/>
                </a:lnTo>
                <a:lnTo>
                  <a:pt x="109689" y="114046"/>
                </a:lnTo>
                <a:lnTo>
                  <a:pt x="112575" y="75988"/>
                </a:lnTo>
                <a:lnTo>
                  <a:pt x="93548" y="74549"/>
                </a:lnTo>
                <a:lnTo>
                  <a:pt x="96418" y="36576"/>
                </a:lnTo>
                <a:lnTo>
                  <a:pt x="115564" y="36576"/>
                </a:lnTo>
                <a:lnTo>
                  <a:pt x="118338" y="0"/>
                </a:lnTo>
                <a:close/>
              </a:path>
              <a:path w="448944" h="114300">
                <a:moveTo>
                  <a:pt x="115455" y="38016"/>
                </a:moveTo>
                <a:lnTo>
                  <a:pt x="112575" y="75988"/>
                </a:lnTo>
                <a:lnTo>
                  <a:pt x="445998" y="101219"/>
                </a:lnTo>
                <a:lnTo>
                  <a:pt x="448792" y="63246"/>
                </a:lnTo>
                <a:lnTo>
                  <a:pt x="115455" y="38016"/>
                </a:lnTo>
                <a:close/>
              </a:path>
              <a:path w="448944" h="114300">
                <a:moveTo>
                  <a:pt x="96418" y="36576"/>
                </a:moveTo>
                <a:lnTo>
                  <a:pt x="93548" y="74549"/>
                </a:lnTo>
                <a:lnTo>
                  <a:pt x="112575" y="75988"/>
                </a:lnTo>
                <a:lnTo>
                  <a:pt x="115455" y="38016"/>
                </a:lnTo>
                <a:lnTo>
                  <a:pt x="96418" y="36576"/>
                </a:lnTo>
                <a:close/>
              </a:path>
              <a:path w="448944" h="114300">
                <a:moveTo>
                  <a:pt x="115564" y="36576"/>
                </a:moveTo>
                <a:lnTo>
                  <a:pt x="96418" y="36576"/>
                </a:lnTo>
                <a:lnTo>
                  <a:pt x="115455" y="38016"/>
                </a:lnTo>
                <a:lnTo>
                  <a:pt x="115564" y="36576"/>
                </a:lnTo>
                <a:close/>
              </a:path>
            </a:pathLst>
          </a:custGeom>
          <a:solidFill>
            <a:srgbClr val="FFFFFF"/>
          </a:solidFill>
          <a:ln w="9525">
            <a:noFill/>
            <a:round/>
            <a:headEnd/>
            <a:tailEnd/>
          </a:ln>
        </p:spPr>
        <p:txBody>
          <a:bodyPr lIns="0" tIns="0" rIns="0" bIns="0"/>
          <a:lstStyle/>
          <a:p>
            <a:endParaRPr lang="en-US"/>
          </a:p>
        </p:txBody>
      </p:sp>
      <p:sp>
        <p:nvSpPr>
          <p:cNvPr id="22537" name="object 15"/>
          <p:cNvSpPr>
            <a:spLocks/>
          </p:cNvSpPr>
          <p:nvPr/>
        </p:nvSpPr>
        <p:spPr bwMode="auto">
          <a:xfrm>
            <a:off x="1295400" y="2743200"/>
            <a:ext cx="6267732" cy="2293938"/>
          </a:xfrm>
          <a:custGeom>
            <a:avLst/>
            <a:gdLst>
              <a:gd name="T0" fmla="*/ 0 w 5775959"/>
              <a:gd name="T1" fmla="*/ 2295083 h 2293620"/>
              <a:gd name="T2" fmla="*/ 5772409 w 5775959"/>
              <a:gd name="T3" fmla="*/ 2295083 h 2293620"/>
              <a:gd name="T4" fmla="*/ 5772409 w 5775959"/>
              <a:gd name="T5" fmla="*/ 0 h 2293620"/>
              <a:gd name="T6" fmla="*/ 0 w 5775959"/>
              <a:gd name="T7" fmla="*/ 0 h 2293620"/>
              <a:gd name="T8" fmla="*/ 0 w 5775959"/>
              <a:gd name="T9" fmla="*/ 2295083 h 2293620"/>
              <a:gd name="T10" fmla="*/ 0 60000 65536"/>
              <a:gd name="T11" fmla="*/ 0 60000 65536"/>
              <a:gd name="T12" fmla="*/ 0 60000 65536"/>
              <a:gd name="T13" fmla="*/ 0 60000 65536"/>
              <a:gd name="T14" fmla="*/ 0 60000 65536"/>
              <a:gd name="T15" fmla="*/ 0 w 5775959"/>
              <a:gd name="T16" fmla="*/ 0 h 2293620"/>
              <a:gd name="T17" fmla="*/ 5775959 w 5775959"/>
              <a:gd name="T18" fmla="*/ 2293620 h 2293620"/>
            </a:gdLst>
            <a:ahLst/>
            <a:cxnLst>
              <a:cxn ang="T10">
                <a:pos x="T0" y="T1"/>
              </a:cxn>
              <a:cxn ang="T11">
                <a:pos x="T2" y="T3"/>
              </a:cxn>
              <a:cxn ang="T12">
                <a:pos x="T4" y="T5"/>
              </a:cxn>
              <a:cxn ang="T13">
                <a:pos x="T6" y="T7"/>
              </a:cxn>
              <a:cxn ang="T14">
                <a:pos x="T8" y="T9"/>
              </a:cxn>
            </a:cxnLst>
            <a:rect l="T15" t="T16" r="T17" b="T18"/>
            <a:pathLst>
              <a:path w="5775959" h="2293620">
                <a:moveTo>
                  <a:pt x="0" y="2293493"/>
                </a:moveTo>
                <a:lnTo>
                  <a:pt x="5775579" y="2293493"/>
                </a:lnTo>
                <a:lnTo>
                  <a:pt x="5775579" y="0"/>
                </a:lnTo>
                <a:lnTo>
                  <a:pt x="0" y="0"/>
                </a:lnTo>
                <a:lnTo>
                  <a:pt x="0" y="2293493"/>
                </a:lnTo>
                <a:close/>
              </a:path>
            </a:pathLst>
          </a:custGeom>
          <a:solidFill>
            <a:srgbClr val="4471C4"/>
          </a:solidFill>
          <a:ln w="9525">
            <a:noFill/>
            <a:round/>
            <a:headEnd/>
            <a:tailEnd/>
          </a:ln>
        </p:spPr>
        <p:txBody>
          <a:bodyPr lIns="0" tIns="0" rIns="0" bIns="0"/>
          <a:lstStyle/>
          <a:p>
            <a:endParaRPr lang="en-US" dirty="0"/>
          </a:p>
        </p:txBody>
      </p:sp>
      <p:sp>
        <p:nvSpPr>
          <p:cNvPr id="22538" name="object 16"/>
          <p:cNvSpPr>
            <a:spLocks/>
          </p:cNvSpPr>
          <p:nvPr/>
        </p:nvSpPr>
        <p:spPr bwMode="auto">
          <a:xfrm>
            <a:off x="1295400" y="2743200"/>
            <a:ext cx="6267732" cy="2293938"/>
          </a:xfrm>
          <a:custGeom>
            <a:avLst/>
            <a:gdLst>
              <a:gd name="T0" fmla="*/ 0 w 5775959"/>
              <a:gd name="T1" fmla="*/ 2295083 h 2293620"/>
              <a:gd name="T2" fmla="*/ 5772409 w 5775959"/>
              <a:gd name="T3" fmla="*/ 2295083 h 2293620"/>
              <a:gd name="T4" fmla="*/ 5772409 w 5775959"/>
              <a:gd name="T5" fmla="*/ 0 h 2293620"/>
              <a:gd name="T6" fmla="*/ 0 w 5775959"/>
              <a:gd name="T7" fmla="*/ 0 h 2293620"/>
              <a:gd name="T8" fmla="*/ 0 w 5775959"/>
              <a:gd name="T9" fmla="*/ 2295083 h 2293620"/>
              <a:gd name="T10" fmla="*/ 0 60000 65536"/>
              <a:gd name="T11" fmla="*/ 0 60000 65536"/>
              <a:gd name="T12" fmla="*/ 0 60000 65536"/>
              <a:gd name="T13" fmla="*/ 0 60000 65536"/>
              <a:gd name="T14" fmla="*/ 0 60000 65536"/>
              <a:gd name="T15" fmla="*/ 0 w 5775959"/>
              <a:gd name="T16" fmla="*/ 0 h 2293620"/>
              <a:gd name="T17" fmla="*/ 5775959 w 5775959"/>
              <a:gd name="T18" fmla="*/ 2293620 h 2293620"/>
            </a:gdLst>
            <a:ahLst/>
            <a:cxnLst>
              <a:cxn ang="T10">
                <a:pos x="T0" y="T1"/>
              </a:cxn>
              <a:cxn ang="T11">
                <a:pos x="T2" y="T3"/>
              </a:cxn>
              <a:cxn ang="T12">
                <a:pos x="T4" y="T5"/>
              </a:cxn>
              <a:cxn ang="T13">
                <a:pos x="T6" y="T7"/>
              </a:cxn>
              <a:cxn ang="T14">
                <a:pos x="T8" y="T9"/>
              </a:cxn>
            </a:cxnLst>
            <a:rect l="T15" t="T16" r="T17" b="T18"/>
            <a:pathLst>
              <a:path w="5775959" h="2293620">
                <a:moveTo>
                  <a:pt x="0" y="2293493"/>
                </a:moveTo>
                <a:lnTo>
                  <a:pt x="5775579" y="2293493"/>
                </a:lnTo>
                <a:lnTo>
                  <a:pt x="5775579" y="0"/>
                </a:lnTo>
                <a:lnTo>
                  <a:pt x="0" y="0"/>
                </a:lnTo>
                <a:lnTo>
                  <a:pt x="0" y="2293493"/>
                </a:lnTo>
                <a:close/>
              </a:path>
            </a:pathLst>
          </a:custGeom>
          <a:noFill/>
          <a:ln w="12700">
            <a:solidFill>
              <a:srgbClr val="000000"/>
            </a:solidFill>
            <a:round/>
            <a:headEnd/>
            <a:tailEnd/>
          </a:ln>
        </p:spPr>
        <p:txBody>
          <a:bodyPr lIns="0" tIns="0" rIns="0" bIns="0"/>
          <a:lstStyle/>
          <a:p>
            <a:endParaRPr lang="en-US"/>
          </a:p>
        </p:txBody>
      </p:sp>
      <p:sp>
        <p:nvSpPr>
          <p:cNvPr id="22539" name="object 17"/>
          <p:cNvSpPr>
            <a:spLocks/>
          </p:cNvSpPr>
          <p:nvPr/>
        </p:nvSpPr>
        <p:spPr bwMode="auto">
          <a:xfrm>
            <a:off x="2409825" y="3592513"/>
            <a:ext cx="3475038" cy="309562"/>
          </a:xfrm>
          <a:custGeom>
            <a:avLst/>
            <a:gdLst>
              <a:gd name="T0" fmla="*/ 0 w 3474720"/>
              <a:gd name="T1" fmla="*/ 310756 h 309245"/>
              <a:gd name="T2" fmla="*/ 3475802 w 3474720"/>
              <a:gd name="T3" fmla="*/ 310756 h 309245"/>
              <a:gd name="T4" fmla="*/ 3475802 w 3474720"/>
              <a:gd name="T5" fmla="*/ 0 h 309245"/>
              <a:gd name="T6" fmla="*/ 0 w 3474720"/>
              <a:gd name="T7" fmla="*/ 0 h 309245"/>
              <a:gd name="T8" fmla="*/ 0 w 3474720"/>
              <a:gd name="T9" fmla="*/ 310756 h 309245"/>
              <a:gd name="T10" fmla="*/ 0 60000 65536"/>
              <a:gd name="T11" fmla="*/ 0 60000 65536"/>
              <a:gd name="T12" fmla="*/ 0 60000 65536"/>
              <a:gd name="T13" fmla="*/ 0 60000 65536"/>
              <a:gd name="T14" fmla="*/ 0 60000 65536"/>
              <a:gd name="T15" fmla="*/ 0 w 3474720"/>
              <a:gd name="T16" fmla="*/ 0 h 309245"/>
              <a:gd name="T17" fmla="*/ 3474720 w 3474720"/>
              <a:gd name="T18" fmla="*/ 309245 h 309245"/>
            </a:gdLst>
            <a:ahLst/>
            <a:cxnLst>
              <a:cxn ang="T10">
                <a:pos x="T0" y="T1"/>
              </a:cxn>
              <a:cxn ang="T11">
                <a:pos x="T2" y="T3"/>
              </a:cxn>
              <a:cxn ang="T12">
                <a:pos x="T4" y="T5"/>
              </a:cxn>
              <a:cxn ang="T13">
                <a:pos x="T6" y="T7"/>
              </a:cxn>
              <a:cxn ang="T14">
                <a:pos x="T8" y="T9"/>
              </a:cxn>
            </a:cxnLst>
            <a:rect l="T15" t="T16" r="T17" b="T18"/>
            <a:pathLst>
              <a:path w="3474720" h="309245">
                <a:moveTo>
                  <a:pt x="0" y="309168"/>
                </a:moveTo>
                <a:lnTo>
                  <a:pt x="3474212" y="309168"/>
                </a:lnTo>
                <a:lnTo>
                  <a:pt x="3474212" y="0"/>
                </a:lnTo>
                <a:lnTo>
                  <a:pt x="0" y="0"/>
                </a:lnTo>
                <a:lnTo>
                  <a:pt x="0" y="309168"/>
                </a:lnTo>
                <a:close/>
              </a:path>
            </a:pathLst>
          </a:custGeom>
          <a:solidFill>
            <a:srgbClr val="4471C4"/>
          </a:solidFill>
          <a:ln w="9525">
            <a:noFill/>
            <a:round/>
            <a:headEnd/>
            <a:tailEnd/>
          </a:ln>
        </p:spPr>
        <p:txBody>
          <a:bodyPr lIns="0" tIns="0" rIns="0" bIns="0"/>
          <a:lstStyle/>
          <a:p>
            <a:endParaRPr lang="en-US"/>
          </a:p>
        </p:txBody>
      </p:sp>
      <p:sp>
        <p:nvSpPr>
          <p:cNvPr id="22540" name="object 19"/>
          <p:cNvSpPr>
            <a:spLocks noChangeArrowheads="1"/>
          </p:cNvSpPr>
          <p:nvPr/>
        </p:nvSpPr>
        <p:spPr bwMode="auto">
          <a:xfrm>
            <a:off x="5033963" y="3579813"/>
            <a:ext cx="296862" cy="300037"/>
          </a:xfrm>
          <a:prstGeom prst="rect">
            <a:avLst/>
          </a:prstGeom>
          <a:blipFill dpi="0" rotWithShape="1">
            <a:blip r:embed="rId3" cstate="print"/>
            <a:srcRect/>
            <a:stretch>
              <a:fillRect/>
            </a:stretch>
          </a:blipFill>
          <a:ln w="9525">
            <a:noFill/>
            <a:miter lim="800000"/>
            <a:headEnd/>
            <a:tailEnd/>
          </a:ln>
        </p:spPr>
        <p:txBody>
          <a:bodyPr lIns="0" tIns="0" rIns="0" bIns="0"/>
          <a:lstStyle/>
          <a:p>
            <a:pPr eaLnBrk="1" hangingPunct="1"/>
            <a:endParaRPr lang="en-US" altLang="en-US"/>
          </a:p>
        </p:txBody>
      </p:sp>
      <p:sp>
        <p:nvSpPr>
          <p:cNvPr id="20" name="object 20">
            <a:extLst>
              <a:ext uri="{FF2B5EF4-FFF2-40B4-BE49-F238E27FC236}">
                <a16:creationId xmlns:a16="http://schemas.microsoft.com/office/drawing/2014/main" id="{CA083FEC-CA9D-49B8-B310-960C2BE05F52}"/>
              </a:ext>
            </a:extLst>
          </p:cNvPr>
          <p:cNvSpPr txBox="1"/>
          <p:nvPr/>
        </p:nvSpPr>
        <p:spPr>
          <a:xfrm>
            <a:off x="2948994" y="3725961"/>
            <a:ext cx="2948640" cy="307777"/>
          </a:xfrm>
          <a:prstGeom prst="rect">
            <a:avLst/>
          </a:prstGeom>
        </p:spPr>
        <p:txBody>
          <a:bodyPr wrap="square" lIns="0" tIns="0" rIns="0" bIns="0">
            <a:spAutoFit/>
          </a:bodyPr>
          <a:lstStyle/>
          <a:p>
            <a:pPr marL="12700" eaLnBrk="1" hangingPunct="1">
              <a:defRPr/>
            </a:pPr>
            <a:r>
              <a:rPr sz="2000" b="1" dirty="0">
                <a:solidFill>
                  <a:srgbClr val="FFFFFF"/>
                </a:solidFill>
                <a:latin typeface="+mn-lt"/>
                <a:cs typeface="Arial"/>
              </a:rPr>
              <a:t>Disease </a:t>
            </a:r>
            <a:r>
              <a:rPr lang="en-US" sz="2000" b="1" spc="-10" dirty="0">
                <a:solidFill>
                  <a:srgbClr val="FFFFFF"/>
                </a:solidFill>
                <a:latin typeface="+mn-lt"/>
                <a:cs typeface="Arial"/>
              </a:rPr>
              <a:t>Directed</a:t>
            </a:r>
            <a:r>
              <a:rPr sz="2000" b="1" spc="-105" dirty="0">
                <a:solidFill>
                  <a:srgbClr val="FFFFFF"/>
                </a:solidFill>
                <a:latin typeface="+mn-lt"/>
                <a:cs typeface="Arial"/>
              </a:rPr>
              <a:t> </a:t>
            </a:r>
            <a:r>
              <a:rPr sz="2000" b="1" spc="-5" dirty="0">
                <a:solidFill>
                  <a:srgbClr val="FFFFFF"/>
                </a:solidFill>
                <a:latin typeface="+mn-lt"/>
                <a:cs typeface="Arial"/>
              </a:rPr>
              <a:t>Care</a:t>
            </a:r>
            <a:endParaRPr sz="2000" dirty="0">
              <a:latin typeface="+mn-lt"/>
              <a:cs typeface="Arial"/>
            </a:endParaRPr>
          </a:p>
        </p:txBody>
      </p:sp>
      <p:sp>
        <p:nvSpPr>
          <p:cNvPr id="22542" name="object 21"/>
          <p:cNvSpPr>
            <a:spLocks/>
          </p:cNvSpPr>
          <p:nvPr/>
        </p:nvSpPr>
        <p:spPr bwMode="auto">
          <a:xfrm>
            <a:off x="5682457" y="3844925"/>
            <a:ext cx="1512888" cy="114300"/>
          </a:xfrm>
          <a:custGeom>
            <a:avLst/>
            <a:gdLst>
              <a:gd name="T0" fmla="*/ 1471023 w 1513840"/>
              <a:gd name="T1" fmla="*/ 38100 h 114300"/>
              <a:gd name="T2" fmla="*/ 1413755 w 1513840"/>
              <a:gd name="T3" fmla="*/ 38100 h 114300"/>
              <a:gd name="T4" fmla="*/ 1413755 w 1513840"/>
              <a:gd name="T5" fmla="*/ 76200 h 114300"/>
              <a:gd name="T6" fmla="*/ 1394807 w 1513840"/>
              <a:gd name="T7" fmla="*/ 76234 h 114300"/>
              <a:gd name="T8" fmla="*/ 1394892 w 1513840"/>
              <a:gd name="T9" fmla="*/ 114300 h 114300"/>
              <a:gd name="T10" fmla="*/ 1508706 w 1513840"/>
              <a:gd name="T11" fmla="*/ 56895 h 114300"/>
              <a:gd name="T12" fmla="*/ 1471023 w 1513840"/>
              <a:gd name="T13" fmla="*/ 38100 h 114300"/>
              <a:gd name="T14" fmla="*/ 1394722 w 1513840"/>
              <a:gd name="T15" fmla="*/ 38134 h 114300"/>
              <a:gd name="T16" fmla="*/ 0 w 1513840"/>
              <a:gd name="T17" fmla="*/ 40639 h 114300"/>
              <a:gd name="T18" fmla="*/ 126 w 1513840"/>
              <a:gd name="T19" fmla="*/ 78739 h 114300"/>
              <a:gd name="T20" fmla="*/ 1394807 w 1513840"/>
              <a:gd name="T21" fmla="*/ 76234 h 114300"/>
              <a:gd name="T22" fmla="*/ 1394722 w 1513840"/>
              <a:gd name="T23" fmla="*/ 38134 h 114300"/>
              <a:gd name="T24" fmla="*/ 1413755 w 1513840"/>
              <a:gd name="T25" fmla="*/ 38100 h 114300"/>
              <a:gd name="T26" fmla="*/ 1394722 w 1513840"/>
              <a:gd name="T27" fmla="*/ 38134 h 114300"/>
              <a:gd name="T28" fmla="*/ 1394807 w 1513840"/>
              <a:gd name="T29" fmla="*/ 76234 h 114300"/>
              <a:gd name="T30" fmla="*/ 1413755 w 1513840"/>
              <a:gd name="T31" fmla="*/ 76200 h 114300"/>
              <a:gd name="T32" fmla="*/ 1413755 w 1513840"/>
              <a:gd name="T33" fmla="*/ 38100 h 114300"/>
              <a:gd name="T34" fmla="*/ 1394638 w 1513840"/>
              <a:gd name="T35" fmla="*/ 0 h 114300"/>
              <a:gd name="T36" fmla="*/ 1394722 w 1513840"/>
              <a:gd name="T37" fmla="*/ 38134 h 114300"/>
              <a:gd name="T38" fmla="*/ 1471023 w 1513840"/>
              <a:gd name="T39" fmla="*/ 38100 h 114300"/>
              <a:gd name="T40" fmla="*/ 1394638 w 1513840"/>
              <a:gd name="T41" fmla="*/ 0 h 1143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3840"/>
              <a:gd name="T64" fmla="*/ 0 h 114300"/>
              <a:gd name="T65" fmla="*/ 1513840 w 1513840"/>
              <a:gd name="T66" fmla="*/ 114300 h 114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3840" h="114300">
                <a:moveTo>
                  <a:pt x="1475657" y="38100"/>
                </a:moveTo>
                <a:lnTo>
                  <a:pt x="1418209" y="38100"/>
                </a:lnTo>
                <a:lnTo>
                  <a:pt x="1418209" y="76200"/>
                </a:lnTo>
                <a:lnTo>
                  <a:pt x="1399201" y="76234"/>
                </a:lnTo>
                <a:lnTo>
                  <a:pt x="1399286" y="114300"/>
                </a:lnTo>
                <a:lnTo>
                  <a:pt x="1513459" y="56895"/>
                </a:lnTo>
                <a:lnTo>
                  <a:pt x="1475657" y="38100"/>
                </a:lnTo>
                <a:close/>
              </a:path>
              <a:path w="1513840" h="114300">
                <a:moveTo>
                  <a:pt x="1399116" y="38134"/>
                </a:moveTo>
                <a:lnTo>
                  <a:pt x="0" y="40639"/>
                </a:lnTo>
                <a:lnTo>
                  <a:pt x="126" y="78739"/>
                </a:lnTo>
                <a:lnTo>
                  <a:pt x="1399201" y="76234"/>
                </a:lnTo>
                <a:lnTo>
                  <a:pt x="1399116" y="38134"/>
                </a:lnTo>
                <a:close/>
              </a:path>
              <a:path w="1513840" h="114300">
                <a:moveTo>
                  <a:pt x="1418209" y="38100"/>
                </a:moveTo>
                <a:lnTo>
                  <a:pt x="1399116" y="38134"/>
                </a:lnTo>
                <a:lnTo>
                  <a:pt x="1399201" y="76234"/>
                </a:lnTo>
                <a:lnTo>
                  <a:pt x="1418209" y="76200"/>
                </a:lnTo>
                <a:lnTo>
                  <a:pt x="1418209" y="38100"/>
                </a:lnTo>
                <a:close/>
              </a:path>
              <a:path w="1513840" h="114300">
                <a:moveTo>
                  <a:pt x="1399032" y="0"/>
                </a:moveTo>
                <a:lnTo>
                  <a:pt x="1399116" y="38134"/>
                </a:lnTo>
                <a:lnTo>
                  <a:pt x="1475657" y="38100"/>
                </a:lnTo>
                <a:lnTo>
                  <a:pt x="1399032" y="0"/>
                </a:lnTo>
                <a:close/>
              </a:path>
            </a:pathLst>
          </a:custGeom>
          <a:solidFill>
            <a:srgbClr val="000099"/>
          </a:solidFill>
          <a:ln w="9525">
            <a:noFill/>
            <a:round/>
            <a:headEnd/>
            <a:tailEnd/>
          </a:ln>
        </p:spPr>
        <p:txBody>
          <a:bodyPr lIns="0" tIns="0" rIns="0" bIns="0"/>
          <a:lstStyle/>
          <a:p>
            <a:endParaRPr lang="en-US"/>
          </a:p>
        </p:txBody>
      </p:sp>
      <p:sp>
        <p:nvSpPr>
          <p:cNvPr id="22543" name="object 22"/>
          <p:cNvSpPr>
            <a:spLocks/>
          </p:cNvSpPr>
          <p:nvPr/>
        </p:nvSpPr>
        <p:spPr bwMode="auto">
          <a:xfrm>
            <a:off x="1417638" y="3835400"/>
            <a:ext cx="1423987" cy="114300"/>
          </a:xfrm>
          <a:custGeom>
            <a:avLst/>
            <a:gdLst>
              <a:gd name="T0" fmla="*/ 114323 w 1423670"/>
              <a:gd name="T1" fmla="*/ 0 h 114300"/>
              <a:gd name="T2" fmla="*/ 0 w 1423670"/>
              <a:gd name="T3" fmla="*/ 57404 h 114300"/>
              <a:gd name="T4" fmla="*/ 114539 w 1423670"/>
              <a:gd name="T5" fmla="*/ 114300 h 114300"/>
              <a:gd name="T6" fmla="*/ 114467 w 1423670"/>
              <a:gd name="T7" fmla="*/ 76327 h 114300"/>
              <a:gd name="T8" fmla="*/ 95393 w 1423670"/>
              <a:gd name="T9" fmla="*/ 76327 h 114300"/>
              <a:gd name="T10" fmla="*/ 95316 w 1423670"/>
              <a:gd name="T11" fmla="*/ 38227 h 114300"/>
              <a:gd name="T12" fmla="*/ 114395 w 1423670"/>
              <a:gd name="T13" fmla="*/ 38188 h 114300"/>
              <a:gd name="T14" fmla="*/ 114323 w 1423670"/>
              <a:gd name="T15" fmla="*/ 0 h 114300"/>
              <a:gd name="T16" fmla="*/ 114395 w 1423670"/>
              <a:gd name="T17" fmla="*/ 38188 h 114300"/>
              <a:gd name="T18" fmla="*/ 95316 w 1423670"/>
              <a:gd name="T19" fmla="*/ 38227 h 114300"/>
              <a:gd name="T20" fmla="*/ 95393 w 1423670"/>
              <a:gd name="T21" fmla="*/ 76327 h 114300"/>
              <a:gd name="T22" fmla="*/ 114467 w 1423670"/>
              <a:gd name="T23" fmla="*/ 76288 h 114300"/>
              <a:gd name="T24" fmla="*/ 114395 w 1423670"/>
              <a:gd name="T25" fmla="*/ 38188 h 114300"/>
              <a:gd name="T26" fmla="*/ 114467 w 1423670"/>
              <a:gd name="T27" fmla="*/ 76288 h 114300"/>
              <a:gd name="T28" fmla="*/ 95393 w 1423670"/>
              <a:gd name="T29" fmla="*/ 76327 h 114300"/>
              <a:gd name="T30" fmla="*/ 114467 w 1423670"/>
              <a:gd name="T31" fmla="*/ 76327 h 114300"/>
              <a:gd name="T32" fmla="*/ 1425102 w 1423670"/>
              <a:gd name="T33" fmla="*/ 35560 h 114300"/>
              <a:gd name="T34" fmla="*/ 114395 w 1423670"/>
              <a:gd name="T35" fmla="*/ 38188 h 114300"/>
              <a:gd name="T36" fmla="*/ 114467 w 1423670"/>
              <a:gd name="T37" fmla="*/ 76288 h 114300"/>
              <a:gd name="T38" fmla="*/ 1425229 w 1423670"/>
              <a:gd name="T39" fmla="*/ 73660 h 114300"/>
              <a:gd name="T40" fmla="*/ 1425102 w 1423670"/>
              <a:gd name="T41" fmla="*/ 35560 h 1143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23670"/>
              <a:gd name="T64" fmla="*/ 0 h 114300"/>
              <a:gd name="T65" fmla="*/ 1423670 w 1423670"/>
              <a:gd name="T66" fmla="*/ 114300 h 114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23670" h="114300">
                <a:moveTo>
                  <a:pt x="114198" y="0"/>
                </a:moveTo>
                <a:lnTo>
                  <a:pt x="0" y="57404"/>
                </a:lnTo>
                <a:lnTo>
                  <a:pt x="114414" y="114300"/>
                </a:lnTo>
                <a:lnTo>
                  <a:pt x="114342" y="76327"/>
                </a:lnTo>
                <a:lnTo>
                  <a:pt x="95288" y="76327"/>
                </a:lnTo>
                <a:lnTo>
                  <a:pt x="95211" y="38227"/>
                </a:lnTo>
                <a:lnTo>
                  <a:pt x="114270" y="38188"/>
                </a:lnTo>
                <a:lnTo>
                  <a:pt x="114198" y="0"/>
                </a:lnTo>
                <a:close/>
              </a:path>
              <a:path w="1423670" h="114300">
                <a:moveTo>
                  <a:pt x="114270" y="38188"/>
                </a:moveTo>
                <a:lnTo>
                  <a:pt x="95211" y="38227"/>
                </a:lnTo>
                <a:lnTo>
                  <a:pt x="95288" y="76327"/>
                </a:lnTo>
                <a:lnTo>
                  <a:pt x="114342" y="76288"/>
                </a:lnTo>
                <a:lnTo>
                  <a:pt x="114270" y="38188"/>
                </a:lnTo>
                <a:close/>
              </a:path>
              <a:path w="1423670" h="114300">
                <a:moveTo>
                  <a:pt x="114342" y="76288"/>
                </a:moveTo>
                <a:lnTo>
                  <a:pt x="95288" y="76327"/>
                </a:lnTo>
                <a:lnTo>
                  <a:pt x="114342" y="76327"/>
                </a:lnTo>
                <a:lnTo>
                  <a:pt x="114342" y="76288"/>
                </a:lnTo>
                <a:close/>
              </a:path>
              <a:path w="1423670" h="114300">
                <a:moveTo>
                  <a:pt x="1423517" y="35560"/>
                </a:moveTo>
                <a:lnTo>
                  <a:pt x="114270" y="38188"/>
                </a:lnTo>
                <a:lnTo>
                  <a:pt x="114342" y="76288"/>
                </a:lnTo>
                <a:lnTo>
                  <a:pt x="1423644" y="73660"/>
                </a:lnTo>
                <a:lnTo>
                  <a:pt x="1423517" y="35560"/>
                </a:lnTo>
                <a:close/>
              </a:path>
            </a:pathLst>
          </a:custGeom>
          <a:solidFill>
            <a:srgbClr val="000099"/>
          </a:solidFill>
          <a:ln w="9525">
            <a:noFill/>
            <a:round/>
            <a:headEnd/>
            <a:tailEnd/>
          </a:ln>
        </p:spPr>
        <p:txBody>
          <a:bodyPr lIns="0" tIns="0" rIns="0" bIns="0"/>
          <a:lstStyle/>
          <a:p>
            <a:endParaRPr lang="en-US"/>
          </a:p>
        </p:txBody>
      </p:sp>
      <p:sp>
        <p:nvSpPr>
          <p:cNvPr id="27" name="TextBox 26">
            <a:extLst>
              <a:ext uri="{FF2B5EF4-FFF2-40B4-BE49-F238E27FC236}">
                <a16:creationId xmlns:a16="http://schemas.microsoft.com/office/drawing/2014/main" id="{77CFFDA5-3059-4F92-B151-FD434D251A11}"/>
              </a:ext>
            </a:extLst>
          </p:cNvPr>
          <p:cNvSpPr txBox="1"/>
          <p:nvPr/>
        </p:nvSpPr>
        <p:spPr>
          <a:xfrm>
            <a:off x="7563132" y="3610531"/>
            <a:ext cx="911225" cy="369332"/>
          </a:xfrm>
          <a:prstGeom prst="rect">
            <a:avLst/>
          </a:prstGeom>
          <a:noFill/>
        </p:spPr>
        <p:txBody>
          <a:bodyPr wrap="square">
            <a:spAutoFit/>
          </a:bodyPr>
          <a:lstStyle/>
          <a:p>
            <a:pPr eaLnBrk="1" hangingPunct="1">
              <a:defRPr/>
            </a:pPr>
            <a:r>
              <a:rPr lang="en-US" dirty="0">
                <a:solidFill>
                  <a:schemeClr val="bg1"/>
                </a:solidFill>
                <a:latin typeface="+mn-lt"/>
              </a:rPr>
              <a:t>MHB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032" y="200177"/>
            <a:ext cx="8912967" cy="775778"/>
          </a:xfrm>
        </p:spPr>
        <p:txBody>
          <a:bodyPr/>
          <a:lstStyle/>
          <a:p>
            <a:r>
              <a:rPr lang="en-US" dirty="0"/>
              <a:t>Levels of Care</a:t>
            </a:r>
          </a:p>
        </p:txBody>
      </p:sp>
      <p:sp>
        <p:nvSpPr>
          <p:cNvPr id="54" name="TextBox 53">
            <a:extLst>
              <a:ext uri="{FF2B5EF4-FFF2-40B4-BE49-F238E27FC236}">
                <a16:creationId xmlns:a16="http://schemas.microsoft.com/office/drawing/2014/main" id="{B86476EE-9FD2-4CEA-A6D9-0AD39ADF3D03}"/>
              </a:ext>
            </a:extLst>
          </p:cNvPr>
          <p:cNvSpPr txBox="1"/>
          <p:nvPr/>
        </p:nvSpPr>
        <p:spPr>
          <a:xfrm>
            <a:off x="-29531" y="6116851"/>
            <a:ext cx="9144000" cy="207749"/>
          </a:xfrm>
          <a:prstGeom prst="rect">
            <a:avLst/>
          </a:prstGeom>
          <a:noFill/>
        </p:spPr>
        <p:txBody>
          <a:bodyPr wrap="square" rtlCol="0">
            <a:spAutoFit/>
          </a:bodyPr>
          <a:lstStyle/>
          <a:p>
            <a:pPr algn="ctr"/>
            <a:endParaRPr lang="ko-KR" altLang="en-US" sz="750" dirty="0">
              <a:solidFill>
                <a:schemeClr val="bg1"/>
              </a:solidFill>
            </a:endParaRPr>
          </a:p>
        </p:txBody>
      </p:sp>
      <p:grpSp>
        <p:nvGrpSpPr>
          <p:cNvPr id="5" name="Group 97">
            <a:extLst>
              <a:ext uri="{FF2B5EF4-FFF2-40B4-BE49-F238E27FC236}">
                <a16:creationId xmlns:a16="http://schemas.microsoft.com/office/drawing/2014/main" id="{B4026DDA-98C8-442A-AC11-F7588548AF58}"/>
              </a:ext>
            </a:extLst>
          </p:cNvPr>
          <p:cNvGrpSpPr/>
          <p:nvPr/>
        </p:nvGrpSpPr>
        <p:grpSpPr>
          <a:xfrm>
            <a:off x="6042301" y="880167"/>
            <a:ext cx="2324425" cy="1441556"/>
            <a:chOff x="302738" y="4309334"/>
            <a:chExt cx="3227649" cy="1922074"/>
          </a:xfrm>
        </p:grpSpPr>
        <p:sp>
          <p:nvSpPr>
            <p:cNvPr id="6" name="TextBox 5">
              <a:extLst>
                <a:ext uri="{FF2B5EF4-FFF2-40B4-BE49-F238E27FC236}">
                  <a16:creationId xmlns:a16="http://schemas.microsoft.com/office/drawing/2014/main" id="{AFA0F3EC-C982-4408-8319-EBA2A892A9EE}"/>
                </a:ext>
              </a:extLst>
            </p:cNvPr>
            <p:cNvSpPr txBox="1"/>
            <p:nvPr/>
          </p:nvSpPr>
          <p:spPr>
            <a:xfrm>
              <a:off x="302738" y="4309334"/>
              <a:ext cx="3227649" cy="492442"/>
            </a:xfrm>
            <a:prstGeom prst="rect">
              <a:avLst/>
            </a:prstGeom>
            <a:noFill/>
          </p:spPr>
          <p:txBody>
            <a:bodyPr wrap="square" lIns="0" rtlCol="0" anchor="ctr">
              <a:spAutoFit/>
            </a:bodyPr>
            <a:lstStyle/>
            <a:p>
              <a:r>
                <a:rPr lang="en-US" altLang="ko-KR" b="1" dirty="0">
                  <a:cs typeface="Arial" pitchFamily="34" charset="0"/>
                </a:rPr>
                <a:t>Routine Home Care</a:t>
              </a:r>
              <a:endParaRPr lang="ko-KR" altLang="en-US" b="1" dirty="0">
                <a:cs typeface="Arial" pitchFamily="34" charset="0"/>
              </a:endParaRPr>
            </a:p>
          </p:txBody>
        </p:sp>
        <p:sp>
          <p:nvSpPr>
            <p:cNvPr id="7" name="TextBox 6">
              <a:extLst>
                <a:ext uri="{FF2B5EF4-FFF2-40B4-BE49-F238E27FC236}">
                  <a16:creationId xmlns:a16="http://schemas.microsoft.com/office/drawing/2014/main" id="{A25C5611-B7F9-41DE-911A-5692304AB495}"/>
                </a:ext>
              </a:extLst>
            </p:cNvPr>
            <p:cNvSpPr txBox="1"/>
            <p:nvPr/>
          </p:nvSpPr>
          <p:spPr>
            <a:xfrm>
              <a:off x="302738" y="4672007"/>
              <a:ext cx="3227649" cy="1559401"/>
            </a:xfrm>
            <a:prstGeom prst="rect">
              <a:avLst/>
            </a:prstGeom>
            <a:noFill/>
          </p:spPr>
          <p:txBody>
            <a:bodyPr wrap="square" lIns="0" rtlCol="0">
              <a:spAutoFit/>
            </a:bodyPr>
            <a:lstStyle/>
            <a:p>
              <a:r>
                <a:rPr lang="en-US" sz="1400" dirty="0">
                  <a:latin typeface="Montserrat" panose="00000500000000000000" pitchFamily="2" charset="0"/>
                </a:rPr>
                <a:t>Interdisciplinary palliative care provided intermittently based on patient need, wherever patient calls home. </a:t>
              </a:r>
              <a:endParaRPr lang="ko-KR" altLang="en-US" sz="1400" dirty="0">
                <a:cs typeface="Arial" pitchFamily="34" charset="0"/>
              </a:endParaRPr>
            </a:p>
          </p:txBody>
        </p:sp>
      </p:grpSp>
      <p:grpSp>
        <p:nvGrpSpPr>
          <p:cNvPr id="8" name="Group 100">
            <a:extLst>
              <a:ext uri="{FF2B5EF4-FFF2-40B4-BE49-F238E27FC236}">
                <a16:creationId xmlns:a16="http://schemas.microsoft.com/office/drawing/2014/main" id="{43DACB13-DABF-4FAD-BE07-2B75671B7CA8}"/>
              </a:ext>
            </a:extLst>
          </p:cNvPr>
          <p:cNvGrpSpPr/>
          <p:nvPr/>
        </p:nvGrpSpPr>
        <p:grpSpPr>
          <a:xfrm>
            <a:off x="-120563" y="4503563"/>
            <a:ext cx="2430396" cy="1700343"/>
            <a:chOff x="161281" y="3217406"/>
            <a:chExt cx="2851594" cy="2267127"/>
          </a:xfrm>
        </p:grpSpPr>
        <p:sp>
          <p:nvSpPr>
            <p:cNvPr id="9" name="TextBox 8">
              <a:extLst>
                <a:ext uri="{FF2B5EF4-FFF2-40B4-BE49-F238E27FC236}">
                  <a16:creationId xmlns:a16="http://schemas.microsoft.com/office/drawing/2014/main" id="{1951F2DD-18D1-45CB-9BFB-A5CEC8ADB573}"/>
                </a:ext>
              </a:extLst>
            </p:cNvPr>
            <p:cNvSpPr txBox="1"/>
            <p:nvPr/>
          </p:nvSpPr>
          <p:spPr>
            <a:xfrm>
              <a:off x="161281" y="3217406"/>
              <a:ext cx="2851594" cy="492443"/>
            </a:xfrm>
            <a:prstGeom prst="rect">
              <a:avLst/>
            </a:prstGeom>
            <a:noFill/>
          </p:spPr>
          <p:txBody>
            <a:bodyPr wrap="square" lIns="0" rtlCol="0" anchor="ctr">
              <a:spAutoFit/>
            </a:bodyPr>
            <a:lstStyle/>
            <a:p>
              <a:pPr algn="r"/>
              <a:r>
                <a:rPr lang="en-US" altLang="ko-KR" b="1" dirty="0">
                  <a:solidFill>
                    <a:schemeClr val="tx1">
                      <a:lumMod val="75000"/>
                      <a:lumOff val="25000"/>
                    </a:schemeClr>
                  </a:solidFill>
                  <a:cs typeface="Arial" pitchFamily="34" charset="0"/>
                </a:rPr>
                <a:t>General Inpatient</a:t>
              </a:r>
              <a:endParaRPr lang="ko-KR" altLang="en-US" b="1"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E6A729EE-952A-41BC-B263-B8E4EDCABDB1}"/>
                </a:ext>
              </a:extLst>
            </p:cNvPr>
            <p:cNvSpPr txBox="1"/>
            <p:nvPr/>
          </p:nvSpPr>
          <p:spPr>
            <a:xfrm>
              <a:off x="337387" y="3637871"/>
              <a:ext cx="2665861" cy="1846662"/>
            </a:xfrm>
            <a:prstGeom prst="rect">
              <a:avLst/>
            </a:prstGeom>
            <a:noFill/>
          </p:spPr>
          <p:txBody>
            <a:bodyPr wrap="square" lIns="0" rtlCol="0">
              <a:spAutoFit/>
            </a:bodyPr>
            <a:lstStyle/>
            <a:p>
              <a:pPr algn="r"/>
              <a:r>
                <a:rPr lang="en-US" sz="1400" b="0" i="0" dirty="0">
                  <a:effectLst/>
                  <a:latin typeface="Montserrat" panose="00000500000000000000" pitchFamily="2" charset="0"/>
                </a:rPr>
                <a:t>Crisis-like level of care for short-term management of uncontrolled symptoms, provided in an inpatient setting </a:t>
              </a:r>
              <a:endParaRPr lang="ko-KR" altLang="en-US" sz="1400" dirty="0">
                <a:latin typeface="Montserrat" panose="00000500000000000000" pitchFamily="2" charset="0"/>
                <a:cs typeface="Arial" pitchFamily="34" charset="0"/>
              </a:endParaRPr>
            </a:p>
          </p:txBody>
        </p:sp>
      </p:grpSp>
      <p:grpSp>
        <p:nvGrpSpPr>
          <p:cNvPr id="11" name="Group 103">
            <a:extLst>
              <a:ext uri="{FF2B5EF4-FFF2-40B4-BE49-F238E27FC236}">
                <a16:creationId xmlns:a16="http://schemas.microsoft.com/office/drawing/2014/main" id="{7439FBD8-E3B6-4046-8DDC-6DE87319C00C}"/>
              </a:ext>
            </a:extLst>
          </p:cNvPr>
          <p:cNvGrpSpPr/>
          <p:nvPr/>
        </p:nvGrpSpPr>
        <p:grpSpPr>
          <a:xfrm>
            <a:off x="153092" y="1100724"/>
            <a:ext cx="2121438" cy="1865676"/>
            <a:chOff x="-109208" y="3896528"/>
            <a:chExt cx="2945786" cy="1771450"/>
          </a:xfrm>
        </p:grpSpPr>
        <p:sp>
          <p:nvSpPr>
            <p:cNvPr id="12" name="TextBox 11">
              <a:extLst>
                <a:ext uri="{FF2B5EF4-FFF2-40B4-BE49-F238E27FC236}">
                  <a16:creationId xmlns:a16="http://schemas.microsoft.com/office/drawing/2014/main" id="{79BA1A43-44E9-426B-AD20-26DB575281E2}"/>
                </a:ext>
              </a:extLst>
            </p:cNvPr>
            <p:cNvSpPr txBox="1"/>
            <p:nvPr/>
          </p:nvSpPr>
          <p:spPr>
            <a:xfrm>
              <a:off x="-15016" y="3896528"/>
              <a:ext cx="2851594" cy="492443"/>
            </a:xfrm>
            <a:prstGeom prst="rect">
              <a:avLst/>
            </a:prstGeom>
            <a:noFill/>
          </p:spPr>
          <p:txBody>
            <a:bodyPr wrap="square" lIns="0" rtlCol="0" anchor="ctr">
              <a:spAutoFit/>
            </a:bodyPr>
            <a:lstStyle/>
            <a:p>
              <a:pPr algn="r"/>
              <a:r>
                <a:rPr lang="en-US" altLang="ko-KR" b="1" dirty="0">
                  <a:cs typeface="Arial" pitchFamily="34" charset="0"/>
                </a:rPr>
                <a:t>Respite</a:t>
              </a:r>
              <a:endParaRPr lang="ko-KR" altLang="en-US" b="1" dirty="0">
                <a:cs typeface="Arial" pitchFamily="34" charset="0"/>
              </a:endParaRPr>
            </a:p>
          </p:txBody>
        </p:sp>
        <p:sp>
          <p:nvSpPr>
            <p:cNvPr id="13" name="TextBox 12">
              <a:extLst>
                <a:ext uri="{FF2B5EF4-FFF2-40B4-BE49-F238E27FC236}">
                  <a16:creationId xmlns:a16="http://schemas.microsoft.com/office/drawing/2014/main" id="{04934CFE-72E1-4385-B780-9E3F6360255A}"/>
                </a:ext>
              </a:extLst>
            </p:cNvPr>
            <p:cNvSpPr txBox="1"/>
            <p:nvPr/>
          </p:nvSpPr>
          <p:spPr>
            <a:xfrm>
              <a:off x="-109208" y="4352934"/>
              <a:ext cx="2851594" cy="1315044"/>
            </a:xfrm>
            <a:prstGeom prst="rect">
              <a:avLst/>
            </a:prstGeom>
            <a:noFill/>
          </p:spPr>
          <p:txBody>
            <a:bodyPr wrap="square" lIns="0" rtlCol="0">
              <a:spAutoFit/>
            </a:bodyPr>
            <a:lstStyle/>
            <a:p>
              <a:pPr algn="r"/>
              <a:r>
                <a:rPr lang="en-US" sz="1400" dirty="0">
                  <a:latin typeface="Montserrat" panose="00000500000000000000" pitchFamily="2" charset="0"/>
                </a:rPr>
                <a:t>Short-term care provided outside of the home to enable the patient's caregiver to take some time off</a:t>
              </a:r>
              <a:r>
                <a:rPr lang="en-US" sz="1200" dirty="0">
                  <a:latin typeface="Montserrat" panose="00000500000000000000" pitchFamily="2" charset="0"/>
                </a:rPr>
                <a:t>. </a:t>
              </a:r>
              <a:endParaRPr lang="ko-KR" altLang="en-US" sz="1200" dirty="0">
                <a:latin typeface="Montserrat" panose="00000500000000000000" pitchFamily="2" charset="0"/>
                <a:cs typeface="Arial" pitchFamily="34" charset="0"/>
              </a:endParaRPr>
            </a:p>
          </p:txBody>
        </p:sp>
      </p:grpSp>
      <p:grpSp>
        <p:nvGrpSpPr>
          <p:cNvPr id="14" name="Group 106">
            <a:extLst>
              <a:ext uri="{FF2B5EF4-FFF2-40B4-BE49-F238E27FC236}">
                <a16:creationId xmlns:a16="http://schemas.microsoft.com/office/drawing/2014/main" id="{56CBC603-70F4-4FBC-8221-6BC923A89FB5}"/>
              </a:ext>
            </a:extLst>
          </p:cNvPr>
          <p:cNvGrpSpPr/>
          <p:nvPr/>
        </p:nvGrpSpPr>
        <p:grpSpPr>
          <a:xfrm>
            <a:off x="6722982" y="4155714"/>
            <a:ext cx="2053605" cy="549003"/>
            <a:chOff x="302738" y="4309335"/>
            <a:chExt cx="2851594" cy="732004"/>
          </a:xfrm>
        </p:grpSpPr>
        <p:sp>
          <p:nvSpPr>
            <p:cNvPr id="15" name="TextBox 14">
              <a:extLst>
                <a:ext uri="{FF2B5EF4-FFF2-40B4-BE49-F238E27FC236}">
                  <a16:creationId xmlns:a16="http://schemas.microsoft.com/office/drawing/2014/main" id="{10936BF3-DC41-4B28-9CB3-F55276CEE333}"/>
                </a:ext>
              </a:extLst>
            </p:cNvPr>
            <p:cNvSpPr txBox="1"/>
            <p:nvPr/>
          </p:nvSpPr>
          <p:spPr>
            <a:xfrm>
              <a:off x="302738" y="4309335"/>
              <a:ext cx="2851594" cy="492442"/>
            </a:xfrm>
            <a:prstGeom prst="rect">
              <a:avLst/>
            </a:prstGeom>
            <a:noFill/>
          </p:spPr>
          <p:txBody>
            <a:bodyPr wrap="square" lIns="0" rtlCol="0" anchor="ctr">
              <a:spAutoFit/>
            </a:bodyPr>
            <a:lstStyle/>
            <a:p>
              <a:r>
                <a:rPr lang="en-US" altLang="ko-KR" b="1" dirty="0">
                  <a:cs typeface="Arial" pitchFamily="34" charset="0"/>
                </a:rPr>
                <a:t>Continuous Care</a:t>
              </a:r>
              <a:endParaRPr lang="ko-KR" altLang="en-US" b="1" dirty="0">
                <a:cs typeface="Arial" pitchFamily="34" charset="0"/>
              </a:endParaRPr>
            </a:p>
          </p:txBody>
        </p:sp>
        <p:sp>
          <p:nvSpPr>
            <p:cNvPr id="16" name="TextBox 15">
              <a:extLst>
                <a:ext uri="{FF2B5EF4-FFF2-40B4-BE49-F238E27FC236}">
                  <a16:creationId xmlns:a16="http://schemas.microsoft.com/office/drawing/2014/main" id="{257C4F28-2445-4B9E-8CA1-A38D3D604425}"/>
                </a:ext>
              </a:extLst>
            </p:cNvPr>
            <p:cNvSpPr txBox="1"/>
            <p:nvPr/>
          </p:nvSpPr>
          <p:spPr>
            <a:xfrm>
              <a:off x="302738" y="4672007"/>
              <a:ext cx="2851594" cy="369332"/>
            </a:xfrm>
            <a:prstGeom prst="rect">
              <a:avLst/>
            </a:prstGeom>
            <a:noFill/>
          </p:spPr>
          <p:txBody>
            <a:bodyPr wrap="square" lIns="0" rtlCol="0">
              <a:spAutoFit/>
            </a:bodyPr>
            <a:lstStyle/>
            <a:p>
              <a:endParaRPr lang="ko-KR" altLang="en-US" sz="1200" dirty="0">
                <a:cs typeface="Arial" pitchFamily="34" charset="0"/>
              </a:endParaRPr>
            </a:p>
          </p:txBody>
        </p:sp>
      </p:grpSp>
      <p:cxnSp>
        <p:nvCxnSpPr>
          <p:cNvPr id="17" name="Elbow Connector 10">
            <a:extLst>
              <a:ext uri="{FF2B5EF4-FFF2-40B4-BE49-F238E27FC236}">
                <a16:creationId xmlns:a16="http://schemas.microsoft.com/office/drawing/2014/main" id="{ECBB15E7-58E2-44EB-B806-3E9D6241298B}"/>
              </a:ext>
            </a:extLst>
          </p:cNvPr>
          <p:cNvCxnSpPr>
            <a:cxnSpLocks/>
          </p:cNvCxnSpPr>
          <p:nvPr/>
        </p:nvCxnSpPr>
        <p:spPr>
          <a:xfrm flipV="1">
            <a:off x="4620291" y="1081884"/>
            <a:ext cx="1335124" cy="999047"/>
          </a:xfrm>
          <a:prstGeom prst="bentConnector3">
            <a:avLst>
              <a:gd name="adj1" fmla="val -274"/>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Elbow Connector 124">
            <a:extLst>
              <a:ext uri="{FF2B5EF4-FFF2-40B4-BE49-F238E27FC236}">
                <a16:creationId xmlns:a16="http://schemas.microsoft.com/office/drawing/2014/main" id="{99146871-A21E-43A6-ACCF-FECFA665848A}"/>
              </a:ext>
            </a:extLst>
          </p:cNvPr>
          <p:cNvCxnSpPr>
            <a:cxnSpLocks/>
          </p:cNvCxnSpPr>
          <p:nvPr/>
        </p:nvCxnSpPr>
        <p:spPr>
          <a:xfrm rot="16200000" flipV="1">
            <a:off x="7808179" y="3335996"/>
            <a:ext cx="965708" cy="738240"/>
          </a:xfrm>
          <a:prstGeom prst="bentConnector3">
            <a:avLst>
              <a:gd name="adj1" fmla="val 98050"/>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Elbow Connector 132">
            <a:extLst>
              <a:ext uri="{FF2B5EF4-FFF2-40B4-BE49-F238E27FC236}">
                <a16:creationId xmlns:a16="http://schemas.microsoft.com/office/drawing/2014/main" id="{83EF29A2-F48E-4BEE-B45A-F7FB082F9278}"/>
              </a:ext>
            </a:extLst>
          </p:cNvPr>
          <p:cNvCxnSpPr>
            <a:cxnSpLocks/>
          </p:cNvCxnSpPr>
          <p:nvPr/>
        </p:nvCxnSpPr>
        <p:spPr>
          <a:xfrm flipV="1">
            <a:off x="1103243" y="4034321"/>
            <a:ext cx="1198385" cy="396876"/>
          </a:xfrm>
          <a:prstGeom prst="bentConnector3">
            <a:avLst>
              <a:gd name="adj1" fmla="val -530"/>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Elbow Connector 138">
            <a:extLst>
              <a:ext uri="{FF2B5EF4-FFF2-40B4-BE49-F238E27FC236}">
                <a16:creationId xmlns:a16="http://schemas.microsoft.com/office/drawing/2014/main" id="{FCDD56C6-5151-433F-B529-D34A8248BE6D}"/>
              </a:ext>
            </a:extLst>
          </p:cNvPr>
          <p:cNvCxnSpPr>
            <a:cxnSpLocks/>
          </p:cNvCxnSpPr>
          <p:nvPr/>
        </p:nvCxnSpPr>
        <p:spPr>
          <a:xfrm flipV="1">
            <a:off x="1919029" y="911003"/>
            <a:ext cx="975258" cy="199770"/>
          </a:xfrm>
          <a:prstGeom prst="bentConnector3">
            <a:avLst>
              <a:gd name="adj1" fmla="val 1021"/>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1" name="그룹 20">
            <a:extLst>
              <a:ext uri="{FF2B5EF4-FFF2-40B4-BE49-F238E27FC236}">
                <a16:creationId xmlns:a16="http://schemas.microsoft.com/office/drawing/2014/main" id="{42317D8F-1952-4E84-8C5C-2C78D66769CD}"/>
              </a:ext>
            </a:extLst>
          </p:cNvPr>
          <p:cNvGrpSpPr/>
          <p:nvPr/>
        </p:nvGrpSpPr>
        <p:grpSpPr>
          <a:xfrm>
            <a:off x="2264069" y="995950"/>
            <a:ext cx="5729206" cy="4369861"/>
            <a:chOff x="4708647" y="2271244"/>
            <a:chExt cx="3462733" cy="2938275"/>
          </a:xfrm>
        </p:grpSpPr>
        <p:sp>
          <p:nvSpPr>
            <p:cNvPr id="22" name="자유형: 도형 21">
              <a:extLst>
                <a:ext uri="{FF2B5EF4-FFF2-40B4-BE49-F238E27FC236}">
                  <a16:creationId xmlns:a16="http://schemas.microsoft.com/office/drawing/2014/main" id="{1CD3A318-39C5-4B91-8774-8BBF833E02CA}"/>
                </a:ext>
              </a:extLst>
            </p:cNvPr>
            <p:cNvSpPr/>
            <p:nvPr/>
          </p:nvSpPr>
          <p:spPr>
            <a:xfrm>
              <a:off x="5424880" y="2949383"/>
              <a:ext cx="1627206" cy="1631046"/>
            </a:xfrm>
            <a:custGeom>
              <a:avLst/>
              <a:gdLst>
                <a:gd name="connsiteX0" fmla="*/ 1702614 w 1792010"/>
                <a:gd name="connsiteY0" fmla="*/ 878442 h 1796239"/>
                <a:gd name="connsiteX1" fmla="*/ 1710060 w 1792010"/>
                <a:gd name="connsiteY1" fmla="*/ 883022 h 1796239"/>
                <a:gd name="connsiteX2" fmla="*/ 1702614 w 1792010"/>
                <a:gd name="connsiteY2" fmla="*/ 881183 h 1796239"/>
                <a:gd name="connsiteX3" fmla="*/ 896004 w 1792010"/>
                <a:gd name="connsiteY3" fmla="*/ 384279 h 1796239"/>
                <a:gd name="connsiteX4" fmla="*/ 379479 w 1792010"/>
                <a:gd name="connsiteY4" fmla="*/ 900804 h 1796239"/>
                <a:gd name="connsiteX5" fmla="*/ 896004 w 1792010"/>
                <a:gd name="connsiteY5" fmla="*/ 1417329 h 1796239"/>
                <a:gd name="connsiteX6" fmla="*/ 1412529 w 1792010"/>
                <a:gd name="connsiteY6" fmla="*/ 900804 h 1796239"/>
                <a:gd name="connsiteX7" fmla="*/ 896004 w 1792010"/>
                <a:gd name="connsiteY7" fmla="*/ 384279 h 1796239"/>
                <a:gd name="connsiteX8" fmla="*/ 998892 w 1792010"/>
                <a:gd name="connsiteY8" fmla="*/ 0 h 1796239"/>
                <a:gd name="connsiteX9" fmla="*/ 1263685 w 1792010"/>
                <a:gd name="connsiteY9" fmla="*/ 70112 h 1796239"/>
                <a:gd name="connsiteX10" fmla="*/ 1259890 w 1792010"/>
                <a:gd name="connsiteY10" fmla="*/ 292970 h 1796239"/>
                <a:gd name="connsiteX11" fmla="*/ 1252964 w 1792010"/>
                <a:gd name="connsiteY11" fmla="*/ 291136 h 1796239"/>
                <a:gd name="connsiteX12" fmla="*/ 1403555 w 1792010"/>
                <a:gd name="connsiteY12" fmla="*/ 406648 h 1796239"/>
                <a:gd name="connsiteX13" fmla="*/ 1604328 w 1792010"/>
                <a:gd name="connsiteY13" fmla="*/ 357315 h 1796239"/>
                <a:gd name="connsiteX14" fmla="*/ 1733027 w 1792010"/>
                <a:gd name="connsiteY14" fmla="*/ 596499 h 1796239"/>
                <a:gd name="connsiteX15" fmla="*/ 1589970 w 1792010"/>
                <a:gd name="connsiteY15" fmla="*/ 723947 h 1796239"/>
                <a:gd name="connsiteX16" fmla="*/ 1613321 w 1792010"/>
                <a:gd name="connsiteY16" fmla="*/ 924788 h 1796239"/>
                <a:gd name="connsiteX17" fmla="*/ 1792010 w 1792010"/>
                <a:gd name="connsiteY17" fmla="*/ 1022811 h 1796239"/>
                <a:gd name="connsiteX18" fmla="*/ 1721058 w 1792010"/>
                <a:gd name="connsiteY18" fmla="*/ 1284473 h 1796239"/>
                <a:gd name="connsiteX19" fmla="*/ 1504230 w 1792010"/>
                <a:gd name="connsiteY19" fmla="*/ 1280870 h 1796239"/>
                <a:gd name="connsiteX20" fmla="*/ 1406384 w 1792010"/>
                <a:gd name="connsiteY20" fmla="*/ 1403402 h 1796239"/>
                <a:gd name="connsiteX21" fmla="*/ 1477592 w 1792010"/>
                <a:gd name="connsiteY21" fmla="*/ 1587057 h 1796239"/>
                <a:gd name="connsiteX22" fmla="*/ 1253035 w 1792010"/>
                <a:gd name="connsiteY22" fmla="*/ 1742435 h 1796239"/>
                <a:gd name="connsiteX23" fmla="*/ 1163834 w 1792010"/>
                <a:gd name="connsiteY23" fmla="*/ 1665910 h 1796239"/>
                <a:gd name="connsiteX24" fmla="*/ 1163667 w 1792010"/>
                <a:gd name="connsiteY24" fmla="*/ 1666097 h 1796239"/>
                <a:gd name="connsiteX25" fmla="*/ 1144343 w 1792010"/>
                <a:gd name="connsiteY25" fmla="*/ 1649188 h 1796239"/>
                <a:gd name="connsiteX26" fmla="*/ 1082710 w 1792010"/>
                <a:gd name="connsiteY26" fmla="*/ 1596313 h 1796239"/>
                <a:gd name="connsiteX27" fmla="*/ 1083384 w 1792010"/>
                <a:gd name="connsiteY27" fmla="*/ 1595846 h 1796239"/>
                <a:gd name="connsiteX28" fmla="*/ 1076108 w 1792010"/>
                <a:gd name="connsiteY28" fmla="*/ 1589478 h 1796239"/>
                <a:gd name="connsiteX29" fmla="*/ 898869 w 1792010"/>
                <a:gd name="connsiteY29" fmla="*/ 1612479 h 1796239"/>
                <a:gd name="connsiteX30" fmla="*/ 795635 w 1792010"/>
                <a:gd name="connsiteY30" fmla="*/ 1796239 h 1796239"/>
                <a:gd name="connsiteX31" fmla="*/ 530840 w 1792010"/>
                <a:gd name="connsiteY31" fmla="*/ 1726127 h 1796239"/>
                <a:gd name="connsiteX32" fmla="*/ 534419 w 1792010"/>
                <a:gd name="connsiteY32" fmla="*/ 1515981 h 1796239"/>
                <a:gd name="connsiteX33" fmla="*/ 384791 w 1792010"/>
                <a:gd name="connsiteY33" fmla="*/ 1400008 h 1796239"/>
                <a:gd name="connsiteX34" fmla="*/ 388223 w 1792010"/>
                <a:gd name="connsiteY34" fmla="*/ 1407281 h 1796239"/>
                <a:gd name="connsiteX35" fmla="*/ 166784 w 1792010"/>
                <a:gd name="connsiteY35" fmla="*/ 1449671 h 1796239"/>
                <a:gd name="connsiteX36" fmla="*/ 50929 w 1792010"/>
                <a:gd name="connsiteY36" fmla="*/ 1204159 h 1796239"/>
                <a:gd name="connsiteX37" fmla="*/ 200689 w 1792010"/>
                <a:gd name="connsiteY37" fmla="*/ 1084166 h 1796239"/>
                <a:gd name="connsiteX38" fmla="*/ 176341 w 1792010"/>
                <a:gd name="connsiteY38" fmla="*/ 904529 h 1796239"/>
                <a:gd name="connsiteX39" fmla="*/ 0 w 1792010"/>
                <a:gd name="connsiteY39" fmla="*/ 807794 h 1796239"/>
                <a:gd name="connsiteX40" fmla="*/ 70951 w 1792010"/>
                <a:gd name="connsiteY40" fmla="*/ 546132 h 1796239"/>
                <a:gd name="connsiteX41" fmla="*/ 273028 w 1792010"/>
                <a:gd name="connsiteY41" fmla="*/ 549491 h 1796239"/>
                <a:gd name="connsiteX42" fmla="*/ 370996 w 1792010"/>
                <a:gd name="connsiteY42" fmla="*/ 419078 h 1796239"/>
                <a:gd name="connsiteX43" fmla="*/ 303314 w 1792010"/>
                <a:gd name="connsiteY43" fmla="*/ 212794 h 1796239"/>
                <a:gd name="connsiteX44" fmla="*/ 535794 w 1792010"/>
                <a:gd name="connsiteY44" fmla="*/ 69242 h 1796239"/>
                <a:gd name="connsiteX45" fmla="*/ 698144 w 1792010"/>
                <a:gd name="connsiteY45" fmla="*/ 223973 h 1796239"/>
                <a:gd name="connsiteX46" fmla="*/ 696512 w 1792010"/>
                <a:gd name="connsiteY46" fmla="*/ 224981 h 1796239"/>
                <a:gd name="connsiteX47" fmla="*/ 896341 w 1792010"/>
                <a:gd name="connsiteY47" fmla="*/ 196709 h 1796239"/>
                <a:gd name="connsiteX48" fmla="*/ 889414 w 1792010"/>
                <a:gd name="connsiteY48" fmla="*/ 194876 h 17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92010" h="1796239">
                  <a:moveTo>
                    <a:pt x="1702614" y="878442"/>
                  </a:moveTo>
                  <a:lnTo>
                    <a:pt x="1710060" y="883022"/>
                  </a:lnTo>
                  <a:lnTo>
                    <a:pt x="1702614" y="881183"/>
                  </a:lnTo>
                  <a:close/>
                  <a:moveTo>
                    <a:pt x="896004" y="384279"/>
                  </a:moveTo>
                  <a:cubicBezTo>
                    <a:pt x="610735" y="384279"/>
                    <a:pt x="379479" y="615535"/>
                    <a:pt x="379479" y="900804"/>
                  </a:cubicBezTo>
                  <a:cubicBezTo>
                    <a:pt x="379479" y="1186073"/>
                    <a:pt x="610735" y="1417329"/>
                    <a:pt x="896004" y="1417329"/>
                  </a:cubicBezTo>
                  <a:cubicBezTo>
                    <a:pt x="1181273" y="1417329"/>
                    <a:pt x="1412529" y="1186073"/>
                    <a:pt x="1412529" y="900804"/>
                  </a:cubicBezTo>
                  <a:cubicBezTo>
                    <a:pt x="1412529" y="615535"/>
                    <a:pt x="1181273" y="384279"/>
                    <a:pt x="896004" y="384279"/>
                  </a:cubicBezTo>
                  <a:close/>
                  <a:moveTo>
                    <a:pt x="998892" y="0"/>
                  </a:moveTo>
                  <a:lnTo>
                    <a:pt x="1263685" y="70112"/>
                  </a:lnTo>
                  <a:lnTo>
                    <a:pt x="1259890" y="292970"/>
                  </a:lnTo>
                  <a:lnTo>
                    <a:pt x="1252964" y="291136"/>
                  </a:lnTo>
                  <a:cubicBezTo>
                    <a:pt x="1309401" y="322522"/>
                    <a:pt x="1360410" y="361009"/>
                    <a:pt x="1403555" y="406648"/>
                  </a:cubicBezTo>
                  <a:lnTo>
                    <a:pt x="1604328" y="357315"/>
                  </a:lnTo>
                  <a:lnTo>
                    <a:pt x="1733027" y="596499"/>
                  </a:lnTo>
                  <a:lnTo>
                    <a:pt x="1589970" y="723947"/>
                  </a:lnTo>
                  <a:cubicBezTo>
                    <a:pt x="1607903" y="788494"/>
                    <a:pt x="1616355" y="856084"/>
                    <a:pt x="1613321" y="924788"/>
                  </a:cubicBezTo>
                  <a:lnTo>
                    <a:pt x="1792010" y="1022811"/>
                  </a:lnTo>
                  <a:lnTo>
                    <a:pt x="1721058" y="1284473"/>
                  </a:lnTo>
                  <a:lnTo>
                    <a:pt x="1504230" y="1280870"/>
                  </a:lnTo>
                  <a:cubicBezTo>
                    <a:pt x="1476815" y="1326134"/>
                    <a:pt x="1443601" y="1366958"/>
                    <a:pt x="1406384" y="1403402"/>
                  </a:cubicBezTo>
                  <a:lnTo>
                    <a:pt x="1477592" y="1587057"/>
                  </a:lnTo>
                  <a:lnTo>
                    <a:pt x="1253035" y="1742435"/>
                  </a:lnTo>
                  <a:lnTo>
                    <a:pt x="1163834" y="1665910"/>
                  </a:lnTo>
                  <a:lnTo>
                    <a:pt x="1163667" y="1666097"/>
                  </a:lnTo>
                  <a:lnTo>
                    <a:pt x="1144343" y="1649188"/>
                  </a:lnTo>
                  <a:lnTo>
                    <a:pt x="1082710" y="1596313"/>
                  </a:lnTo>
                  <a:lnTo>
                    <a:pt x="1083384" y="1595846"/>
                  </a:lnTo>
                  <a:lnTo>
                    <a:pt x="1076108" y="1589478"/>
                  </a:lnTo>
                  <a:cubicBezTo>
                    <a:pt x="1019150" y="1605403"/>
                    <a:pt x="959511" y="1612813"/>
                    <a:pt x="898869" y="1612479"/>
                  </a:cubicBezTo>
                  <a:lnTo>
                    <a:pt x="795635" y="1796239"/>
                  </a:lnTo>
                  <a:lnTo>
                    <a:pt x="530840" y="1726127"/>
                  </a:lnTo>
                  <a:lnTo>
                    <a:pt x="534419" y="1515981"/>
                  </a:lnTo>
                  <a:cubicBezTo>
                    <a:pt x="478307" y="1484379"/>
                    <a:pt x="427627" y="1445732"/>
                    <a:pt x="384791" y="1400008"/>
                  </a:cubicBezTo>
                  <a:lnTo>
                    <a:pt x="388223" y="1407281"/>
                  </a:lnTo>
                  <a:lnTo>
                    <a:pt x="166784" y="1449671"/>
                  </a:lnTo>
                  <a:lnTo>
                    <a:pt x="50929" y="1204159"/>
                  </a:lnTo>
                  <a:lnTo>
                    <a:pt x="200689" y="1084166"/>
                  </a:lnTo>
                  <a:cubicBezTo>
                    <a:pt x="184704" y="1026270"/>
                    <a:pt x="176353" y="965934"/>
                    <a:pt x="176341" y="904529"/>
                  </a:cubicBezTo>
                  <a:lnTo>
                    <a:pt x="0" y="807794"/>
                  </a:lnTo>
                  <a:lnTo>
                    <a:pt x="70951" y="546132"/>
                  </a:lnTo>
                  <a:lnTo>
                    <a:pt x="273028" y="549491"/>
                  </a:lnTo>
                  <a:cubicBezTo>
                    <a:pt x="300443" y="501683"/>
                    <a:pt x="333547" y="458094"/>
                    <a:pt x="370996" y="419078"/>
                  </a:cubicBezTo>
                  <a:lnTo>
                    <a:pt x="303314" y="212794"/>
                  </a:lnTo>
                  <a:lnTo>
                    <a:pt x="535794" y="69242"/>
                  </a:lnTo>
                  <a:lnTo>
                    <a:pt x="698144" y="223973"/>
                  </a:lnTo>
                  <a:lnTo>
                    <a:pt x="696512" y="224981"/>
                  </a:lnTo>
                  <a:cubicBezTo>
                    <a:pt x="760334" y="205136"/>
                    <a:pt x="827716" y="195964"/>
                    <a:pt x="896341" y="196709"/>
                  </a:cubicBezTo>
                  <a:lnTo>
                    <a:pt x="889414" y="1948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23" name="자유형: 도형 22">
              <a:extLst>
                <a:ext uri="{FF2B5EF4-FFF2-40B4-BE49-F238E27FC236}">
                  <a16:creationId xmlns:a16="http://schemas.microsoft.com/office/drawing/2014/main" id="{DD08570C-153B-4DED-8573-C23069FB014E}"/>
                </a:ext>
              </a:extLst>
            </p:cNvPr>
            <p:cNvSpPr/>
            <p:nvPr/>
          </p:nvSpPr>
          <p:spPr>
            <a:xfrm>
              <a:off x="7043973" y="3247219"/>
              <a:ext cx="1127407" cy="1130068"/>
            </a:xfrm>
            <a:custGeom>
              <a:avLst/>
              <a:gdLst>
                <a:gd name="connsiteX0" fmla="*/ 1702614 w 1792010"/>
                <a:gd name="connsiteY0" fmla="*/ 878442 h 1796239"/>
                <a:gd name="connsiteX1" fmla="*/ 1710060 w 1792010"/>
                <a:gd name="connsiteY1" fmla="*/ 883022 h 1796239"/>
                <a:gd name="connsiteX2" fmla="*/ 1702614 w 1792010"/>
                <a:gd name="connsiteY2" fmla="*/ 881183 h 1796239"/>
                <a:gd name="connsiteX3" fmla="*/ 896004 w 1792010"/>
                <a:gd name="connsiteY3" fmla="*/ 384279 h 1796239"/>
                <a:gd name="connsiteX4" fmla="*/ 379479 w 1792010"/>
                <a:gd name="connsiteY4" fmla="*/ 900804 h 1796239"/>
                <a:gd name="connsiteX5" fmla="*/ 896004 w 1792010"/>
                <a:gd name="connsiteY5" fmla="*/ 1417329 h 1796239"/>
                <a:gd name="connsiteX6" fmla="*/ 1412529 w 1792010"/>
                <a:gd name="connsiteY6" fmla="*/ 900804 h 1796239"/>
                <a:gd name="connsiteX7" fmla="*/ 896004 w 1792010"/>
                <a:gd name="connsiteY7" fmla="*/ 384279 h 1796239"/>
                <a:gd name="connsiteX8" fmla="*/ 998892 w 1792010"/>
                <a:gd name="connsiteY8" fmla="*/ 0 h 1796239"/>
                <a:gd name="connsiteX9" fmla="*/ 1263685 w 1792010"/>
                <a:gd name="connsiteY9" fmla="*/ 70112 h 1796239"/>
                <a:gd name="connsiteX10" fmla="*/ 1259890 w 1792010"/>
                <a:gd name="connsiteY10" fmla="*/ 292970 h 1796239"/>
                <a:gd name="connsiteX11" fmla="*/ 1252964 w 1792010"/>
                <a:gd name="connsiteY11" fmla="*/ 291136 h 1796239"/>
                <a:gd name="connsiteX12" fmla="*/ 1403555 w 1792010"/>
                <a:gd name="connsiteY12" fmla="*/ 406648 h 1796239"/>
                <a:gd name="connsiteX13" fmla="*/ 1604328 w 1792010"/>
                <a:gd name="connsiteY13" fmla="*/ 357315 h 1796239"/>
                <a:gd name="connsiteX14" fmla="*/ 1733027 w 1792010"/>
                <a:gd name="connsiteY14" fmla="*/ 596499 h 1796239"/>
                <a:gd name="connsiteX15" fmla="*/ 1589970 w 1792010"/>
                <a:gd name="connsiteY15" fmla="*/ 723947 h 1796239"/>
                <a:gd name="connsiteX16" fmla="*/ 1613321 w 1792010"/>
                <a:gd name="connsiteY16" fmla="*/ 924788 h 1796239"/>
                <a:gd name="connsiteX17" fmla="*/ 1792010 w 1792010"/>
                <a:gd name="connsiteY17" fmla="*/ 1022811 h 1796239"/>
                <a:gd name="connsiteX18" fmla="*/ 1721058 w 1792010"/>
                <a:gd name="connsiteY18" fmla="*/ 1284473 h 1796239"/>
                <a:gd name="connsiteX19" fmla="*/ 1504230 w 1792010"/>
                <a:gd name="connsiteY19" fmla="*/ 1280870 h 1796239"/>
                <a:gd name="connsiteX20" fmla="*/ 1406384 w 1792010"/>
                <a:gd name="connsiteY20" fmla="*/ 1403402 h 1796239"/>
                <a:gd name="connsiteX21" fmla="*/ 1477592 w 1792010"/>
                <a:gd name="connsiteY21" fmla="*/ 1587057 h 1796239"/>
                <a:gd name="connsiteX22" fmla="*/ 1253035 w 1792010"/>
                <a:gd name="connsiteY22" fmla="*/ 1742435 h 1796239"/>
                <a:gd name="connsiteX23" fmla="*/ 1163834 w 1792010"/>
                <a:gd name="connsiteY23" fmla="*/ 1665910 h 1796239"/>
                <a:gd name="connsiteX24" fmla="*/ 1163667 w 1792010"/>
                <a:gd name="connsiteY24" fmla="*/ 1666097 h 1796239"/>
                <a:gd name="connsiteX25" fmla="*/ 1144343 w 1792010"/>
                <a:gd name="connsiteY25" fmla="*/ 1649188 h 1796239"/>
                <a:gd name="connsiteX26" fmla="*/ 1082710 w 1792010"/>
                <a:gd name="connsiteY26" fmla="*/ 1596313 h 1796239"/>
                <a:gd name="connsiteX27" fmla="*/ 1083384 w 1792010"/>
                <a:gd name="connsiteY27" fmla="*/ 1595846 h 1796239"/>
                <a:gd name="connsiteX28" fmla="*/ 1076108 w 1792010"/>
                <a:gd name="connsiteY28" fmla="*/ 1589478 h 1796239"/>
                <a:gd name="connsiteX29" fmla="*/ 898869 w 1792010"/>
                <a:gd name="connsiteY29" fmla="*/ 1612479 h 1796239"/>
                <a:gd name="connsiteX30" fmla="*/ 795635 w 1792010"/>
                <a:gd name="connsiteY30" fmla="*/ 1796239 h 1796239"/>
                <a:gd name="connsiteX31" fmla="*/ 530840 w 1792010"/>
                <a:gd name="connsiteY31" fmla="*/ 1726127 h 1796239"/>
                <a:gd name="connsiteX32" fmla="*/ 534419 w 1792010"/>
                <a:gd name="connsiteY32" fmla="*/ 1515981 h 1796239"/>
                <a:gd name="connsiteX33" fmla="*/ 384791 w 1792010"/>
                <a:gd name="connsiteY33" fmla="*/ 1400008 h 1796239"/>
                <a:gd name="connsiteX34" fmla="*/ 388223 w 1792010"/>
                <a:gd name="connsiteY34" fmla="*/ 1407281 h 1796239"/>
                <a:gd name="connsiteX35" fmla="*/ 166784 w 1792010"/>
                <a:gd name="connsiteY35" fmla="*/ 1449671 h 1796239"/>
                <a:gd name="connsiteX36" fmla="*/ 50929 w 1792010"/>
                <a:gd name="connsiteY36" fmla="*/ 1204159 h 1796239"/>
                <a:gd name="connsiteX37" fmla="*/ 200689 w 1792010"/>
                <a:gd name="connsiteY37" fmla="*/ 1084166 h 1796239"/>
                <a:gd name="connsiteX38" fmla="*/ 176341 w 1792010"/>
                <a:gd name="connsiteY38" fmla="*/ 904529 h 1796239"/>
                <a:gd name="connsiteX39" fmla="*/ 0 w 1792010"/>
                <a:gd name="connsiteY39" fmla="*/ 807794 h 1796239"/>
                <a:gd name="connsiteX40" fmla="*/ 70951 w 1792010"/>
                <a:gd name="connsiteY40" fmla="*/ 546132 h 1796239"/>
                <a:gd name="connsiteX41" fmla="*/ 273028 w 1792010"/>
                <a:gd name="connsiteY41" fmla="*/ 549491 h 1796239"/>
                <a:gd name="connsiteX42" fmla="*/ 370996 w 1792010"/>
                <a:gd name="connsiteY42" fmla="*/ 419078 h 1796239"/>
                <a:gd name="connsiteX43" fmla="*/ 303314 w 1792010"/>
                <a:gd name="connsiteY43" fmla="*/ 212794 h 1796239"/>
                <a:gd name="connsiteX44" fmla="*/ 535794 w 1792010"/>
                <a:gd name="connsiteY44" fmla="*/ 69242 h 1796239"/>
                <a:gd name="connsiteX45" fmla="*/ 698144 w 1792010"/>
                <a:gd name="connsiteY45" fmla="*/ 223973 h 1796239"/>
                <a:gd name="connsiteX46" fmla="*/ 696512 w 1792010"/>
                <a:gd name="connsiteY46" fmla="*/ 224981 h 1796239"/>
                <a:gd name="connsiteX47" fmla="*/ 896341 w 1792010"/>
                <a:gd name="connsiteY47" fmla="*/ 196709 h 1796239"/>
                <a:gd name="connsiteX48" fmla="*/ 889414 w 1792010"/>
                <a:gd name="connsiteY48" fmla="*/ 194876 h 17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92010" h="1796239">
                  <a:moveTo>
                    <a:pt x="1702614" y="878442"/>
                  </a:moveTo>
                  <a:lnTo>
                    <a:pt x="1710060" y="883022"/>
                  </a:lnTo>
                  <a:lnTo>
                    <a:pt x="1702614" y="881183"/>
                  </a:lnTo>
                  <a:close/>
                  <a:moveTo>
                    <a:pt x="896004" y="384279"/>
                  </a:moveTo>
                  <a:cubicBezTo>
                    <a:pt x="610735" y="384279"/>
                    <a:pt x="379479" y="615535"/>
                    <a:pt x="379479" y="900804"/>
                  </a:cubicBezTo>
                  <a:cubicBezTo>
                    <a:pt x="379479" y="1186073"/>
                    <a:pt x="610735" y="1417329"/>
                    <a:pt x="896004" y="1417329"/>
                  </a:cubicBezTo>
                  <a:cubicBezTo>
                    <a:pt x="1181273" y="1417329"/>
                    <a:pt x="1412529" y="1186073"/>
                    <a:pt x="1412529" y="900804"/>
                  </a:cubicBezTo>
                  <a:cubicBezTo>
                    <a:pt x="1412529" y="615535"/>
                    <a:pt x="1181273" y="384279"/>
                    <a:pt x="896004" y="384279"/>
                  </a:cubicBezTo>
                  <a:close/>
                  <a:moveTo>
                    <a:pt x="998892" y="0"/>
                  </a:moveTo>
                  <a:lnTo>
                    <a:pt x="1263685" y="70112"/>
                  </a:lnTo>
                  <a:lnTo>
                    <a:pt x="1259890" y="292970"/>
                  </a:lnTo>
                  <a:lnTo>
                    <a:pt x="1252964" y="291136"/>
                  </a:lnTo>
                  <a:cubicBezTo>
                    <a:pt x="1309401" y="322522"/>
                    <a:pt x="1360410" y="361009"/>
                    <a:pt x="1403555" y="406648"/>
                  </a:cubicBezTo>
                  <a:lnTo>
                    <a:pt x="1604328" y="357315"/>
                  </a:lnTo>
                  <a:lnTo>
                    <a:pt x="1733027" y="596499"/>
                  </a:lnTo>
                  <a:lnTo>
                    <a:pt x="1589970" y="723947"/>
                  </a:lnTo>
                  <a:cubicBezTo>
                    <a:pt x="1607903" y="788494"/>
                    <a:pt x="1616355" y="856084"/>
                    <a:pt x="1613321" y="924788"/>
                  </a:cubicBezTo>
                  <a:lnTo>
                    <a:pt x="1792010" y="1022811"/>
                  </a:lnTo>
                  <a:lnTo>
                    <a:pt x="1721058" y="1284473"/>
                  </a:lnTo>
                  <a:lnTo>
                    <a:pt x="1504230" y="1280870"/>
                  </a:lnTo>
                  <a:cubicBezTo>
                    <a:pt x="1476815" y="1326134"/>
                    <a:pt x="1443601" y="1366958"/>
                    <a:pt x="1406384" y="1403402"/>
                  </a:cubicBezTo>
                  <a:lnTo>
                    <a:pt x="1477592" y="1587057"/>
                  </a:lnTo>
                  <a:lnTo>
                    <a:pt x="1253035" y="1742435"/>
                  </a:lnTo>
                  <a:lnTo>
                    <a:pt x="1163834" y="1665910"/>
                  </a:lnTo>
                  <a:lnTo>
                    <a:pt x="1163667" y="1666097"/>
                  </a:lnTo>
                  <a:lnTo>
                    <a:pt x="1144343" y="1649188"/>
                  </a:lnTo>
                  <a:lnTo>
                    <a:pt x="1082710" y="1596313"/>
                  </a:lnTo>
                  <a:lnTo>
                    <a:pt x="1083384" y="1595846"/>
                  </a:lnTo>
                  <a:lnTo>
                    <a:pt x="1076108" y="1589478"/>
                  </a:lnTo>
                  <a:cubicBezTo>
                    <a:pt x="1019150" y="1605403"/>
                    <a:pt x="959511" y="1612813"/>
                    <a:pt x="898869" y="1612479"/>
                  </a:cubicBezTo>
                  <a:lnTo>
                    <a:pt x="795635" y="1796239"/>
                  </a:lnTo>
                  <a:lnTo>
                    <a:pt x="530840" y="1726127"/>
                  </a:lnTo>
                  <a:lnTo>
                    <a:pt x="534419" y="1515981"/>
                  </a:lnTo>
                  <a:cubicBezTo>
                    <a:pt x="478307" y="1484379"/>
                    <a:pt x="427627" y="1445732"/>
                    <a:pt x="384791" y="1400008"/>
                  </a:cubicBezTo>
                  <a:lnTo>
                    <a:pt x="388223" y="1407281"/>
                  </a:lnTo>
                  <a:lnTo>
                    <a:pt x="166784" y="1449671"/>
                  </a:lnTo>
                  <a:lnTo>
                    <a:pt x="50929" y="1204159"/>
                  </a:lnTo>
                  <a:lnTo>
                    <a:pt x="200689" y="1084166"/>
                  </a:lnTo>
                  <a:cubicBezTo>
                    <a:pt x="184704" y="1026270"/>
                    <a:pt x="176353" y="965934"/>
                    <a:pt x="176341" y="904529"/>
                  </a:cubicBezTo>
                  <a:lnTo>
                    <a:pt x="0" y="807794"/>
                  </a:lnTo>
                  <a:lnTo>
                    <a:pt x="70951" y="546132"/>
                  </a:lnTo>
                  <a:lnTo>
                    <a:pt x="273028" y="549491"/>
                  </a:lnTo>
                  <a:cubicBezTo>
                    <a:pt x="300443" y="501683"/>
                    <a:pt x="333547" y="458094"/>
                    <a:pt x="370996" y="419078"/>
                  </a:cubicBezTo>
                  <a:lnTo>
                    <a:pt x="303314" y="212794"/>
                  </a:lnTo>
                  <a:lnTo>
                    <a:pt x="535794" y="69242"/>
                  </a:lnTo>
                  <a:lnTo>
                    <a:pt x="698144" y="223973"/>
                  </a:lnTo>
                  <a:lnTo>
                    <a:pt x="696512" y="224981"/>
                  </a:lnTo>
                  <a:cubicBezTo>
                    <a:pt x="760334" y="205136"/>
                    <a:pt x="827716" y="195964"/>
                    <a:pt x="896341" y="196709"/>
                  </a:cubicBezTo>
                  <a:lnTo>
                    <a:pt x="889414" y="19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24" name="자유형: 도형 23">
              <a:extLst>
                <a:ext uri="{FF2B5EF4-FFF2-40B4-BE49-F238E27FC236}">
                  <a16:creationId xmlns:a16="http://schemas.microsoft.com/office/drawing/2014/main" id="{8C8EF0A5-DCD2-48BA-9A4F-A807816954DE}"/>
                </a:ext>
              </a:extLst>
            </p:cNvPr>
            <p:cNvSpPr/>
            <p:nvPr/>
          </p:nvSpPr>
          <p:spPr>
            <a:xfrm>
              <a:off x="4755968" y="2271244"/>
              <a:ext cx="1127407" cy="1130068"/>
            </a:xfrm>
            <a:custGeom>
              <a:avLst/>
              <a:gdLst>
                <a:gd name="connsiteX0" fmla="*/ 1702614 w 1792010"/>
                <a:gd name="connsiteY0" fmla="*/ 878442 h 1796239"/>
                <a:gd name="connsiteX1" fmla="*/ 1710060 w 1792010"/>
                <a:gd name="connsiteY1" fmla="*/ 883022 h 1796239"/>
                <a:gd name="connsiteX2" fmla="*/ 1702614 w 1792010"/>
                <a:gd name="connsiteY2" fmla="*/ 881183 h 1796239"/>
                <a:gd name="connsiteX3" fmla="*/ 896004 w 1792010"/>
                <a:gd name="connsiteY3" fmla="*/ 384279 h 1796239"/>
                <a:gd name="connsiteX4" fmla="*/ 379479 w 1792010"/>
                <a:gd name="connsiteY4" fmla="*/ 900804 h 1796239"/>
                <a:gd name="connsiteX5" fmla="*/ 896004 w 1792010"/>
                <a:gd name="connsiteY5" fmla="*/ 1417329 h 1796239"/>
                <a:gd name="connsiteX6" fmla="*/ 1412529 w 1792010"/>
                <a:gd name="connsiteY6" fmla="*/ 900804 h 1796239"/>
                <a:gd name="connsiteX7" fmla="*/ 896004 w 1792010"/>
                <a:gd name="connsiteY7" fmla="*/ 384279 h 1796239"/>
                <a:gd name="connsiteX8" fmla="*/ 998892 w 1792010"/>
                <a:gd name="connsiteY8" fmla="*/ 0 h 1796239"/>
                <a:gd name="connsiteX9" fmla="*/ 1263685 w 1792010"/>
                <a:gd name="connsiteY9" fmla="*/ 70112 h 1796239"/>
                <a:gd name="connsiteX10" fmla="*/ 1259890 w 1792010"/>
                <a:gd name="connsiteY10" fmla="*/ 292970 h 1796239"/>
                <a:gd name="connsiteX11" fmla="*/ 1252964 w 1792010"/>
                <a:gd name="connsiteY11" fmla="*/ 291136 h 1796239"/>
                <a:gd name="connsiteX12" fmla="*/ 1403555 w 1792010"/>
                <a:gd name="connsiteY12" fmla="*/ 406648 h 1796239"/>
                <a:gd name="connsiteX13" fmla="*/ 1604328 w 1792010"/>
                <a:gd name="connsiteY13" fmla="*/ 357315 h 1796239"/>
                <a:gd name="connsiteX14" fmla="*/ 1733027 w 1792010"/>
                <a:gd name="connsiteY14" fmla="*/ 596499 h 1796239"/>
                <a:gd name="connsiteX15" fmla="*/ 1589970 w 1792010"/>
                <a:gd name="connsiteY15" fmla="*/ 723947 h 1796239"/>
                <a:gd name="connsiteX16" fmla="*/ 1613321 w 1792010"/>
                <a:gd name="connsiteY16" fmla="*/ 924788 h 1796239"/>
                <a:gd name="connsiteX17" fmla="*/ 1792010 w 1792010"/>
                <a:gd name="connsiteY17" fmla="*/ 1022811 h 1796239"/>
                <a:gd name="connsiteX18" fmla="*/ 1721058 w 1792010"/>
                <a:gd name="connsiteY18" fmla="*/ 1284473 h 1796239"/>
                <a:gd name="connsiteX19" fmla="*/ 1504230 w 1792010"/>
                <a:gd name="connsiteY19" fmla="*/ 1280870 h 1796239"/>
                <a:gd name="connsiteX20" fmla="*/ 1406384 w 1792010"/>
                <a:gd name="connsiteY20" fmla="*/ 1403402 h 1796239"/>
                <a:gd name="connsiteX21" fmla="*/ 1477592 w 1792010"/>
                <a:gd name="connsiteY21" fmla="*/ 1587057 h 1796239"/>
                <a:gd name="connsiteX22" fmla="*/ 1253035 w 1792010"/>
                <a:gd name="connsiteY22" fmla="*/ 1742435 h 1796239"/>
                <a:gd name="connsiteX23" fmla="*/ 1163834 w 1792010"/>
                <a:gd name="connsiteY23" fmla="*/ 1665910 h 1796239"/>
                <a:gd name="connsiteX24" fmla="*/ 1163667 w 1792010"/>
                <a:gd name="connsiteY24" fmla="*/ 1666097 h 1796239"/>
                <a:gd name="connsiteX25" fmla="*/ 1144343 w 1792010"/>
                <a:gd name="connsiteY25" fmla="*/ 1649188 h 1796239"/>
                <a:gd name="connsiteX26" fmla="*/ 1082710 w 1792010"/>
                <a:gd name="connsiteY26" fmla="*/ 1596313 h 1796239"/>
                <a:gd name="connsiteX27" fmla="*/ 1083384 w 1792010"/>
                <a:gd name="connsiteY27" fmla="*/ 1595846 h 1796239"/>
                <a:gd name="connsiteX28" fmla="*/ 1076108 w 1792010"/>
                <a:gd name="connsiteY28" fmla="*/ 1589478 h 1796239"/>
                <a:gd name="connsiteX29" fmla="*/ 898869 w 1792010"/>
                <a:gd name="connsiteY29" fmla="*/ 1612479 h 1796239"/>
                <a:gd name="connsiteX30" fmla="*/ 795635 w 1792010"/>
                <a:gd name="connsiteY30" fmla="*/ 1796239 h 1796239"/>
                <a:gd name="connsiteX31" fmla="*/ 530840 w 1792010"/>
                <a:gd name="connsiteY31" fmla="*/ 1726127 h 1796239"/>
                <a:gd name="connsiteX32" fmla="*/ 534419 w 1792010"/>
                <a:gd name="connsiteY32" fmla="*/ 1515981 h 1796239"/>
                <a:gd name="connsiteX33" fmla="*/ 384791 w 1792010"/>
                <a:gd name="connsiteY33" fmla="*/ 1400008 h 1796239"/>
                <a:gd name="connsiteX34" fmla="*/ 388223 w 1792010"/>
                <a:gd name="connsiteY34" fmla="*/ 1407281 h 1796239"/>
                <a:gd name="connsiteX35" fmla="*/ 166784 w 1792010"/>
                <a:gd name="connsiteY35" fmla="*/ 1449671 h 1796239"/>
                <a:gd name="connsiteX36" fmla="*/ 50929 w 1792010"/>
                <a:gd name="connsiteY36" fmla="*/ 1204159 h 1796239"/>
                <a:gd name="connsiteX37" fmla="*/ 200689 w 1792010"/>
                <a:gd name="connsiteY37" fmla="*/ 1084166 h 1796239"/>
                <a:gd name="connsiteX38" fmla="*/ 176341 w 1792010"/>
                <a:gd name="connsiteY38" fmla="*/ 904529 h 1796239"/>
                <a:gd name="connsiteX39" fmla="*/ 0 w 1792010"/>
                <a:gd name="connsiteY39" fmla="*/ 807794 h 1796239"/>
                <a:gd name="connsiteX40" fmla="*/ 70951 w 1792010"/>
                <a:gd name="connsiteY40" fmla="*/ 546132 h 1796239"/>
                <a:gd name="connsiteX41" fmla="*/ 273028 w 1792010"/>
                <a:gd name="connsiteY41" fmla="*/ 549491 h 1796239"/>
                <a:gd name="connsiteX42" fmla="*/ 370996 w 1792010"/>
                <a:gd name="connsiteY42" fmla="*/ 419078 h 1796239"/>
                <a:gd name="connsiteX43" fmla="*/ 303314 w 1792010"/>
                <a:gd name="connsiteY43" fmla="*/ 212794 h 1796239"/>
                <a:gd name="connsiteX44" fmla="*/ 535794 w 1792010"/>
                <a:gd name="connsiteY44" fmla="*/ 69242 h 1796239"/>
                <a:gd name="connsiteX45" fmla="*/ 698144 w 1792010"/>
                <a:gd name="connsiteY45" fmla="*/ 223973 h 1796239"/>
                <a:gd name="connsiteX46" fmla="*/ 696512 w 1792010"/>
                <a:gd name="connsiteY46" fmla="*/ 224981 h 1796239"/>
                <a:gd name="connsiteX47" fmla="*/ 896341 w 1792010"/>
                <a:gd name="connsiteY47" fmla="*/ 196709 h 1796239"/>
                <a:gd name="connsiteX48" fmla="*/ 889414 w 1792010"/>
                <a:gd name="connsiteY48" fmla="*/ 194876 h 17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92010" h="1796239">
                  <a:moveTo>
                    <a:pt x="1702614" y="878442"/>
                  </a:moveTo>
                  <a:lnTo>
                    <a:pt x="1710060" y="883022"/>
                  </a:lnTo>
                  <a:lnTo>
                    <a:pt x="1702614" y="881183"/>
                  </a:lnTo>
                  <a:close/>
                  <a:moveTo>
                    <a:pt x="896004" y="384279"/>
                  </a:moveTo>
                  <a:cubicBezTo>
                    <a:pt x="610735" y="384279"/>
                    <a:pt x="379479" y="615535"/>
                    <a:pt x="379479" y="900804"/>
                  </a:cubicBezTo>
                  <a:cubicBezTo>
                    <a:pt x="379479" y="1186073"/>
                    <a:pt x="610735" y="1417329"/>
                    <a:pt x="896004" y="1417329"/>
                  </a:cubicBezTo>
                  <a:cubicBezTo>
                    <a:pt x="1181273" y="1417329"/>
                    <a:pt x="1412529" y="1186073"/>
                    <a:pt x="1412529" y="900804"/>
                  </a:cubicBezTo>
                  <a:cubicBezTo>
                    <a:pt x="1412529" y="615535"/>
                    <a:pt x="1181273" y="384279"/>
                    <a:pt x="896004" y="384279"/>
                  </a:cubicBezTo>
                  <a:close/>
                  <a:moveTo>
                    <a:pt x="998892" y="0"/>
                  </a:moveTo>
                  <a:lnTo>
                    <a:pt x="1263685" y="70112"/>
                  </a:lnTo>
                  <a:lnTo>
                    <a:pt x="1259890" y="292970"/>
                  </a:lnTo>
                  <a:lnTo>
                    <a:pt x="1252964" y="291136"/>
                  </a:lnTo>
                  <a:cubicBezTo>
                    <a:pt x="1309401" y="322522"/>
                    <a:pt x="1360410" y="361009"/>
                    <a:pt x="1403555" y="406648"/>
                  </a:cubicBezTo>
                  <a:lnTo>
                    <a:pt x="1604328" y="357315"/>
                  </a:lnTo>
                  <a:lnTo>
                    <a:pt x="1733027" y="596499"/>
                  </a:lnTo>
                  <a:lnTo>
                    <a:pt x="1589970" y="723947"/>
                  </a:lnTo>
                  <a:cubicBezTo>
                    <a:pt x="1607903" y="788494"/>
                    <a:pt x="1616355" y="856084"/>
                    <a:pt x="1613321" y="924788"/>
                  </a:cubicBezTo>
                  <a:lnTo>
                    <a:pt x="1792010" y="1022811"/>
                  </a:lnTo>
                  <a:lnTo>
                    <a:pt x="1721058" y="1284473"/>
                  </a:lnTo>
                  <a:lnTo>
                    <a:pt x="1504230" y="1280870"/>
                  </a:lnTo>
                  <a:cubicBezTo>
                    <a:pt x="1476815" y="1326134"/>
                    <a:pt x="1443601" y="1366958"/>
                    <a:pt x="1406384" y="1403402"/>
                  </a:cubicBezTo>
                  <a:lnTo>
                    <a:pt x="1477592" y="1587057"/>
                  </a:lnTo>
                  <a:lnTo>
                    <a:pt x="1253035" y="1742435"/>
                  </a:lnTo>
                  <a:lnTo>
                    <a:pt x="1163834" y="1665910"/>
                  </a:lnTo>
                  <a:lnTo>
                    <a:pt x="1163667" y="1666097"/>
                  </a:lnTo>
                  <a:lnTo>
                    <a:pt x="1144343" y="1649188"/>
                  </a:lnTo>
                  <a:lnTo>
                    <a:pt x="1082710" y="1596313"/>
                  </a:lnTo>
                  <a:lnTo>
                    <a:pt x="1083384" y="1595846"/>
                  </a:lnTo>
                  <a:lnTo>
                    <a:pt x="1076108" y="1589478"/>
                  </a:lnTo>
                  <a:cubicBezTo>
                    <a:pt x="1019150" y="1605403"/>
                    <a:pt x="959511" y="1612813"/>
                    <a:pt x="898869" y="1612479"/>
                  </a:cubicBezTo>
                  <a:lnTo>
                    <a:pt x="795635" y="1796239"/>
                  </a:lnTo>
                  <a:lnTo>
                    <a:pt x="530840" y="1726127"/>
                  </a:lnTo>
                  <a:lnTo>
                    <a:pt x="534419" y="1515981"/>
                  </a:lnTo>
                  <a:cubicBezTo>
                    <a:pt x="478307" y="1484379"/>
                    <a:pt x="427627" y="1445732"/>
                    <a:pt x="384791" y="1400008"/>
                  </a:cubicBezTo>
                  <a:lnTo>
                    <a:pt x="388223" y="1407281"/>
                  </a:lnTo>
                  <a:lnTo>
                    <a:pt x="166784" y="1449671"/>
                  </a:lnTo>
                  <a:lnTo>
                    <a:pt x="50929" y="1204159"/>
                  </a:lnTo>
                  <a:lnTo>
                    <a:pt x="200689" y="1084166"/>
                  </a:lnTo>
                  <a:cubicBezTo>
                    <a:pt x="184704" y="1026270"/>
                    <a:pt x="176353" y="965934"/>
                    <a:pt x="176341" y="904529"/>
                  </a:cubicBezTo>
                  <a:lnTo>
                    <a:pt x="0" y="807794"/>
                  </a:lnTo>
                  <a:lnTo>
                    <a:pt x="70951" y="546132"/>
                  </a:lnTo>
                  <a:lnTo>
                    <a:pt x="273028" y="549491"/>
                  </a:lnTo>
                  <a:cubicBezTo>
                    <a:pt x="300443" y="501683"/>
                    <a:pt x="333547" y="458094"/>
                    <a:pt x="370996" y="419078"/>
                  </a:cubicBezTo>
                  <a:lnTo>
                    <a:pt x="303314" y="212794"/>
                  </a:lnTo>
                  <a:lnTo>
                    <a:pt x="535794" y="69242"/>
                  </a:lnTo>
                  <a:lnTo>
                    <a:pt x="698144" y="223973"/>
                  </a:lnTo>
                  <a:lnTo>
                    <a:pt x="696512" y="224981"/>
                  </a:lnTo>
                  <a:cubicBezTo>
                    <a:pt x="760334" y="205136"/>
                    <a:pt x="827716" y="195964"/>
                    <a:pt x="896341" y="196709"/>
                  </a:cubicBezTo>
                  <a:lnTo>
                    <a:pt x="889414" y="19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25" name="자유형: 도형 24">
              <a:extLst>
                <a:ext uri="{FF2B5EF4-FFF2-40B4-BE49-F238E27FC236}">
                  <a16:creationId xmlns:a16="http://schemas.microsoft.com/office/drawing/2014/main" id="{69AD6A0B-0893-4B2D-BDE9-9093CAC3E878}"/>
                </a:ext>
              </a:extLst>
            </p:cNvPr>
            <p:cNvSpPr/>
            <p:nvPr/>
          </p:nvSpPr>
          <p:spPr>
            <a:xfrm>
              <a:off x="4708647" y="4079451"/>
              <a:ext cx="1127407" cy="1130068"/>
            </a:xfrm>
            <a:custGeom>
              <a:avLst/>
              <a:gdLst>
                <a:gd name="connsiteX0" fmla="*/ 1702614 w 1792010"/>
                <a:gd name="connsiteY0" fmla="*/ 878442 h 1796239"/>
                <a:gd name="connsiteX1" fmla="*/ 1710060 w 1792010"/>
                <a:gd name="connsiteY1" fmla="*/ 883022 h 1796239"/>
                <a:gd name="connsiteX2" fmla="*/ 1702614 w 1792010"/>
                <a:gd name="connsiteY2" fmla="*/ 881183 h 1796239"/>
                <a:gd name="connsiteX3" fmla="*/ 896004 w 1792010"/>
                <a:gd name="connsiteY3" fmla="*/ 384279 h 1796239"/>
                <a:gd name="connsiteX4" fmla="*/ 379479 w 1792010"/>
                <a:gd name="connsiteY4" fmla="*/ 900804 h 1796239"/>
                <a:gd name="connsiteX5" fmla="*/ 896004 w 1792010"/>
                <a:gd name="connsiteY5" fmla="*/ 1417329 h 1796239"/>
                <a:gd name="connsiteX6" fmla="*/ 1412529 w 1792010"/>
                <a:gd name="connsiteY6" fmla="*/ 900804 h 1796239"/>
                <a:gd name="connsiteX7" fmla="*/ 896004 w 1792010"/>
                <a:gd name="connsiteY7" fmla="*/ 384279 h 1796239"/>
                <a:gd name="connsiteX8" fmla="*/ 998892 w 1792010"/>
                <a:gd name="connsiteY8" fmla="*/ 0 h 1796239"/>
                <a:gd name="connsiteX9" fmla="*/ 1263685 w 1792010"/>
                <a:gd name="connsiteY9" fmla="*/ 70112 h 1796239"/>
                <a:gd name="connsiteX10" fmla="*/ 1259890 w 1792010"/>
                <a:gd name="connsiteY10" fmla="*/ 292970 h 1796239"/>
                <a:gd name="connsiteX11" fmla="*/ 1252964 w 1792010"/>
                <a:gd name="connsiteY11" fmla="*/ 291136 h 1796239"/>
                <a:gd name="connsiteX12" fmla="*/ 1403555 w 1792010"/>
                <a:gd name="connsiteY12" fmla="*/ 406648 h 1796239"/>
                <a:gd name="connsiteX13" fmla="*/ 1604328 w 1792010"/>
                <a:gd name="connsiteY13" fmla="*/ 357315 h 1796239"/>
                <a:gd name="connsiteX14" fmla="*/ 1733027 w 1792010"/>
                <a:gd name="connsiteY14" fmla="*/ 596499 h 1796239"/>
                <a:gd name="connsiteX15" fmla="*/ 1589970 w 1792010"/>
                <a:gd name="connsiteY15" fmla="*/ 723947 h 1796239"/>
                <a:gd name="connsiteX16" fmla="*/ 1613321 w 1792010"/>
                <a:gd name="connsiteY16" fmla="*/ 924788 h 1796239"/>
                <a:gd name="connsiteX17" fmla="*/ 1792010 w 1792010"/>
                <a:gd name="connsiteY17" fmla="*/ 1022811 h 1796239"/>
                <a:gd name="connsiteX18" fmla="*/ 1721058 w 1792010"/>
                <a:gd name="connsiteY18" fmla="*/ 1284473 h 1796239"/>
                <a:gd name="connsiteX19" fmla="*/ 1504230 w 1792010"/>
                <a:gd name="connsiteY19" fmla="*/ 1280870 h 1796239"/>
                <a:gd name="connsiteX20" fmla="*/ 1406384 w 1792010"/>
                <a:gd name="connsiteY20" fmla="*/ 1403402 h 1796239"/>
                <a:gd name="connsiteX21" fmla="*/ 1477592 w 1792010"/>
                <a:gd name="connsiteY21" fmla="*/ 1587057 h 1796239"/>
                <a:gd name="connsiteX22" fmla="*/ 1253035 w 1792010"/>
                <a:gd name="connsiteY22" fmla="*/ 1742435 h 1796239"/>
                <a:gd name="connsiteX23" fmla="*/ 1163834 w 1792010"/>
                <a:gd name="connsiteY23" fmla="*/ 1665910 h 1796239"/>
                <a:gd name="connsiteX24" fmla="*/ 1163667 w 1792010"/>
                <a:gd name="connsiteY24" fmla="*/ 1666097 h 1796239"/>
                <a:gd name="connsiteX25" fmla="*/ 1144343 w 1792010"/>
                <a:gd name="connsiteY25" fmla="*/ 1649188 h 1796239"/>
                <a:gd name="connsiteX26" fmla="*/ 1082710 w 1792010"/>
                <a:gd name="connsiteY26" fmla="*/ 1596313 h 1796239"/>
                <a:gd name="connsiteX27" fmla="*/ 1083384 w 1792010"/>
                <a:gd name="connsiteY27" fmla="*/ 1595846 h 1796239"/>
                <a:gd name="connsiteX28" fmla="*/ 1076108 w 1792010"/>
                <a:gd name="connsiteY28" fmla="*/ 1589478 h 1796239"/>
                <a:gd name="connsiteX29" fmla="*/ 898869 w 1792010"/>
                <a:gd name="connsiteY29" fmla="*/ 1612479 h 1796239"/>
                <a:gd name="connsiteX30" fmla="*/ 795635 w 1792010"/>
                <a:gd name="connsiteY30" fmla="*/ 1796239 h 1796239"/>
                <a:gd name="connsiteX31" fmla="*/ 530840 w 1792010"/>
                <a:gd name="connsiteY31" fmla="*/ 1726127 h 1796239"/>
                <a:gd name="connsiteX32" fmla="*/ 534419 w 1792010"/>
                <a:gd name="connsiteY32" fmla="*/ 1515981 h 1796239"/>
                <a:gd name="connsiteX33" fmla="*/ 384791 w 1792010"/>
                <a:gd name="connsiteY33" fmla="*/ 1400008 h 1796239"/>
                <a:gd name="connsiteX34" fmla="*/ 388223 w 1792010"/>
                <a:gd name="connsiteY34" fmla="*/ 1407281 h 1796239"/>
                <a:gd name="connsiteX35" fmla="*/ 166784 w 1792010"/>
                <a:gd name="connsiteY35" fmla="*/ 1449671 h 1796239"/>
                <a:gd name="connsiteX36" fmla="*/ 50929 w 1792010"/>
                <a:gd name="connsiteY36" fmla="*/ 1204159 h 1796239"/>
                <a:gd name="connsiteX37" fmla="*/ 200689 w 1792010"/>
                <a:gd name="connsiteY37" fmla="*/ 1084166 h 1796239"/>
                <a:gd name="connsiteX38" fmla="*/ 176341 w 1792010"/>
                <a:gd name="connsiteY38" fmla="*/ 904529 h 1796239"/>
                <a:gd name="connsiteX39" fmla="*/ 0 w 1792010"/>
                <a:gd name="connsiteY39" fmla="*/ 807794 h 1796239"/>
                <a:gd name="connsiteX40" fmla="*/ 70951 w 1792010"/>
                <a:gd name="connsiteY40" fmla="*/ 546132 h 1796239"/>
                <a:gd name="connsiteX41" fmla="*/ 273028 w 1792010"/>
                <a:gd name="connsiteY41" fmla="*/ 549491 h 1796239"/>
                <a:gd name="connsiteX42" fmla="*/ 370996 w 1792010"/>
                <a:gd name="connsiteY42" fmla="*/ 419078 h 1796239"/>
                <a:gd name="connsiteX43" fmla="*/ 303314 w 1792010"/>
                <a:gd name="connsiteY43" fmla="*/ 212794 h 1796239"/>
                <a:gd name="connsiteX44" fmla="*/ 535794 w 1792010"/>
                <a:gd name="connsiteY44" fmla="*/ 69242 h 1796239"/>
                <a:gd name="connsiteX45" fmla="*/ 698144 w 1792010"/>
                <a:gd name="connsiteY45" fmla="*/ 223973 h 1796239"/>
                <a:gd name="connsiteX46" fmla="*/ 696512 w 1792010"/>
                <a:gd name="connsiteY46" fmla="*/ 224981 h 1796239"/>
                <a:gd name="connsiteX47" fmla="*/ 896341 w 1792010"/>
                <a:gd name="connsiteY47" fmla="*/ 196709 h 1796239"/>
                <a:gd name="connsiteX48" fmla="*/ 889414 w 1792010"/>
                <a:gd name="connsiteY48" fmla="*/ 194876 h 179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92010" h="1796239">
                  <a:moveTo>
                    <a:pt x="1702614" y="878442"/>
                  </a:moveTo>
                  <a:lnTo>
                    <a:pt x="1710060" y="883022"/>
                  </a:lnTo>
                  <a:lnTo>
                    <a:pt x="1702614" y="881183"/>
                  </a:lnTo>
                  <a:close/>
                  <a:moveTo>
                    <a:pt x="896004" y="384279"/>
                  </a:moveTo>
                  <a:cubicBezTo>
                    <a:pt x="610735" y="384279"/>
                    <a:pt x="379479" y="615535"/>
                    <a:pt x="379479" y="900804"/>
                  </a:cubicBezTo>
                  <a:cubicBezTo>
                    <a:pt x="379479" y="1186073"/>
                    <a:pt x="610735" y="1417329"/>
                    <a:pt x="896004" y="1417329"/>
                  </a:cubicBezTo>
                  <a:cubicBezTo>
                    <a:pt x="1181273" y="1417329"/>
                    <a:pt x="1412529" y="1186073"/>
                    <a:pt x="1412529" y="900804"/>
                  </a:cubicBezTo>
                  <a:cubicBezTo>
                    <a:pt x="1412529" y="615535"/>
                    <a:pt x="1181273" y="384279"/>
                    <a:pt x="896004" y="384279"/>
                  </a:cubicBezTo>
                  <a:close/>
                  <a:moveTo>
                    <a:pt x="998892" y="0"/>
                  </a:moveTo>
                  <a:lnTo>
                    <a:pt x="1263685" y="70112"/>
                  </a:lnTo>
                  <a:lnTo>
                    <a:pt x="1259890" y="292970"/>
                  </a:lnTo>
                  <a:lnTo>
                    <a:pt x="1252964" y="291136"/>
                  </a:lnTo>
                  <a:cubicBezTo>
                    <a:pt x="1309401" y="322522"/>
                    <a:pt x="1360410" y="361009"/>
                    <a:pt x="1403555" y="406648"/>
                  </a:cubicBezTo>
                  <a:lnTo>
                    <a:pt x="1604328" y="357315"/>
                  </a:lnTo>
                  <a:lnTo>
                    <a:pt x="1733027" y="596499"/>
                  </a:lnTo>
                  <a:lnTo>
                    <a:pt x="1589970" y="723947"/>
                  </a:lnTo>
                  <a:cubicBezTo>
                    <a:pt x="1607903" y="788494"/>
                    <a:pt x="1616355" y="856084"/>
                    <a:pt x="1613321" y="924788"/>
                  </a:cubicBezTo>
                  <a:lnTo>
                    <a:pt x="1792010" y="1022811"/>
                  </a:lnTo>
                  <a:lnTo>
                    <a:pt x="1721058" y="1284473"/>
                  </a:lnTo>
                  <a:lnTo>
                    <a:pt x="1504230" y="1280870"/>
                  </a:lnTo>
                  <a:cubicBezTo>
                    <a:pt x="1476815" y="1326134"/>
                    <a:pt x="1443601" y="1366958"/>
                    <a:pt x="1406384" y="1403402"/>
                  </a:cubicBezTo>
                  <a:lnTo>
                    <a:pt x="1477592" y="1587057"/>
                  </a:lnTo>
                  <a:lnTo>
                    <a:pt x="1253035" y="1742435"/>
                  </a:lnTo>
                  <a:lnTo>
                    <a:pt x="1163834" y="1665910"/>
                  </a:lnTo>
                  <a:lnTo>
                    <a:pt x="1163667" y="1666097"/>
                  </a:lnTo>
                  <a:lnTo>
                    <a:pt x="1144343" y="1649188"/>
                  </a:lnTo>
                  <a:lnTo>
                    <a:pt x="1082710" y="1596313"/>
                  </a:lnTo>
                  <a:lnTo>
                    <a:pt x="1083384" y="1595846"/>
                  </a:lnTo>
                  <a:lnTo>
                    <a:pt x="1076108" y="1589478"/>
                  </a:lnTo>
                  <a:cubicBezTo>
                    <a:pt x="1019150" y="1605403"/>
                    <a:pt x="959511" y="1612813"/>
                    <a:pt x="898869" y="1612479"/>
                  </a:cubicBezTo>
                  <a:lnTo>
                    <a:pt x="795635" y="1796239"/>
                  </a:lnTo>
                  <a:lnTo>
                    <a:pt x="530840" y="1726127"/>
                  </a:lnTo>
                  <a:lnTo>
                    <a:pt x="534419" y="1515981"/>
                  </a:lnTo>
                  <a:cubicBezTo>
                    <a:pt x="478307" y="1484379"/>
                    <a:pt x="427627" y="1445732"/>
                    <a:pt x="384791" y="1400008"/>
                  </a:cubicBezTo>
                  <a:lnTo>
                    <a:pt x="388223" y="1407281"/>
                  </a:lnTo>
                  <a:lnTo>
                    <a:pt x="166784" y="1449671"/>
                  </a:lnTo>
                  <a:lnTo>
                    <a:pt x="50929" y="1204159"/>
                  </a:lnTo>
                  <a:lnTo>
                    <a:pt x="200689" y="1084166"/>
                  </a:lnTo>
                  <a:cubicBezTo>
                    <a:pt x="184704" y="1026270"/>
                    <a:pt x="176353" y="965934"/>
                    <a:pt x="176341" y="904529"/>
                  </a:cubicBezTo>
                  <a:lnTo>
                    <a:pt x="0" y="807794"/>
                  </a:lnTo>
                  <a:lnTo>
                    <a:pt x="70951" y="546132"/>
                  </a:lnTo>
                  <a:lnTo>
                    <a:pt x="273028" y="549491"/>
                  </a:lnTo>
                  <a:cubicBezTo>
                    <a:pt x="300443" y="501683"/>
                    <a:pt x="333547" y="458094"/>
                    <a:pt x="370996" y="419078"/>
                  </a:cubicBezTo>
                  <a:lnTo>
                    <a:pt x="303314" y="212794"/>
                  </a:lnTo>
                  <a:lnTo>
                    <a:pt x="535794" y="69242"/>
                  </a:lnTo>
                  <a:lnTo>
                    <a:pt x="698144" y="223973"/>
                  </a:lnTo>
                  <a:lnTo>
                    <a:pt x="696512" y="224981"/>
                  </a:lnTo>
                  <a:cubicBezTo>
                    <a:pt x="760334" y="205136"/>
                    <a:pt x="827716" y="195964"/>
                    <a:pt x="896341" y="196709"/>
                  </a:cubicBezTo>
                  <a:lnTo>
                    <a:pt x="889414" y="19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grpSp>
      <p:sp>
        <p:nvSpPr>
          <p:cNvPr id="31" name="TextBox 30">
            <a:extLst>
              <a:ext uri="{FF2B5EF4-FFF2-40B4-BE49-F238E27FC236}">
                <a16:creationId xmlns:a16="http://schemas.microsoft.com/office/drawing/2014/main" id="{FE60732C-7BF6-11BE-7056-D8D5B7F0CD18}"/>
              </a:ext>
            </a:extLst>
          </p:cNvPr>
          <p:cNvSpPr txBox="1"/>
          <p:nvPr/>
        </p:nvSpPr>
        <p:spPr>
          <a:xfrm>
            <a:off x="6707226" y="4535440"/>
            <a:ext cx="2640793" cy="1384995"/>
          </a:xfrm>
          <a:prstGeom prst="rect">
            <a:avLst/>
          </a:prstGeom>
          <a:noFill/>
        </p:spPr>
        <p:txBody>
          <a:bodyPr wrap="square">
            <a:spAutoFit/>
          </a:bodyPr>
          <a:lstStyle/>
          <a:p>
            <a:r>
              <a:rPr lang="en-US" sz="1200" dirty="0">
                <a:latin typeface="Montserrat" panose="00000500000000000000" pitchFamily="2" charset="0"/>
              </a:rPr>
              <a:t>“</a:t>
            </a:r>
            <a:r>
              <a:rPr lang="en-US" sz="1400" dirty="0">
                <a:latin typeface="Montserrat" panose="00000500000000000000" pitchFamily="2" charset="0"/>
              </a:rPr>
              <a:t>Continuous” bedside nursing in the home setting, provided for short periods of time when symptoms require more intensive management. </a:t>
            </a:r>
            <a:endParaRPr lang="en-US" sz="1400" dirty="0"/>
          </a:p>
        </p:txBody>
      </p:sp>
      <p:pic>
        <p:nvPicPr>
          <p:cNvPr id="33" name="Graphic 32" descr="Hospital with solid fill">
            <a:extLst>
              <a:ext uri="{FF2B5EF4-FFF2-40B4-BE49-F238E27FC236}">
                <a16:creationId xmlns:a16="http://schemas.microsoft.com/office/drawing/2014/main" id="{96F30885-C4B4-9C85-7A8F-194A14A62E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8520" y="4060008"/>
            <a:ext cx="834535" cy="834535"/>
          </a:xfrm>
          <a:prstGeom prst="rect">
            <a:avLst/>
          </a:prstGeom>
        </p:spPr>
      </p:pic>
      <p:pic>
        <p:nvPicPr>
          <p:cNvPr id="1026" name="Picture 2" descr="Caregiver Icons - Free SVG &amp; PNG Caregiver Images - Noun Project">
            <a:extLst>
              <a:ext uri="{FF2B5EF4-FFF2-40B4-BE49-F238E27FC236}">
                <a16:creationId xmlns:a16="http://schemas.microsoft.com/office/drawing/2014/main" id="{812C8BEB-2A2E-2335-3889-609343763C9C}"/>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22835" y="3156417"/>
            <a:ext cx="548730" cy="548730"/>
          </a:xfrm>
          <a:prstGeom prst="rect">
            <a:avLst/>
          </a:prstGeom>
          <a:noFill/>
          <a:extLst>
            <a:ext uri="{909E8E84-426E-40DD-AFC4-6F175D3DCCD1}">
              <a14:hiddenFill xmlns:a14="http://schemas.microsoft.com/office/drawing/2010/main">
                <a:solidFill>
                  <a:srgbClr val="FFFFFF"/>
                </a:solidFill>
              </a14:hiddenFill>
            </a:ext>
          </a:extLst>
        </p:spPr>
      </p:pic>
      <p:pic>
        <p:nvPicPr>
          <p:cNvPr id="35" name="Graphic 34" descr="Care outline">
            <a:extLst>
              <a:ext uri="{FF2B5EF4-FFF2-40B4-BE49-F238E27FC236}">
                <a16:creationId xmlns:a16="http://schemas.microsoft.com/office/drawing/2014/main" id="{21BA7AC4-4DB5-8D42-9D8A-7518986EB9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94287" y="1428471"/>
            <a:ext cx="730671" cy="730671"/>
          </a:xfrm>
          <a:prstGeom prst="rect">
            <a:avLst/>
          </a:prstGeom>
        </p:spPr>
      </p:pic>
      <p:pic>
        <p:nvPicPr>
          <p:cNvPr id="37" name="Graphic 36" descr="Inpatient outline">
            <a:extLst>
              <a:ext uri="{FF2B5EF4-FFF2-40B4-BE49-F238E27FC236}">
                <a16:creationId xmlns:a16="http://schemas.microsoft.com/office/drawing/2014/main" id="{1892CBE9-302B-9A47-60ED-0CD800DC3D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28231" y="2958394"/>
            <a:ext cx="633718" cy="633718"/>
          </a:xfrm>
          <a:prstGeom prst="rect">
            <a:avLst/>
          </a:prstGeom>
        </p:spPr>
      </p:pic>
      <p:pic>
        <p:nvPicPr>
          <p:cNvPr id="40" name="Picture 2" descr="Caregiver Icons - Free SVG &amp; PNG Caregiver Images - Noun Project">
            <a:extLst>
              <a:ext uri="{FF2B5EF4-FFF2-40B4-BE49-F238E27FC236}">
                <a16:creationId xmlns:a16="http://schemas.microsoft.com/office/drawing/2014/main" id="{0F7B641A-AED5-1F7C-0C8F-0B59E74AA357}"/>
              </a:ext>
            </a:extLst>
          </p:cNvPr>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6467" y="3265306"/>
            <a:ext cx="411480" cy="4114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aregiver Icons - Free SVG &amp; PNG Caregiver Images - Noun Project">
            <a:extLst>
              <a:ext uri="{FF2B5EF4-FFF2-40B4-BE49-F238E27FC236}">
                <a16:creationId xmlns:a16="http://schemas.microsoft.com/office/drawing/2014/main" id="{49A2834F-046C-E11B-22AC-3BDC95A25818}"/>
              </a:ext>
            </a:extLst>
          </p:cNvPr>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92482" y="2707490"/>
            <a:ext cx="411480" cy="41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95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29DF-E906-16A0-5396-A292E7F919D8}"/>
              </a:ext>
            </a:extLst>
          </p:cNvPr>
          <p:cNvSpPr>
            <a:spLocks noGrp="1"/>
          </p:cNvSpPr>
          <p:nvPr>
            <p:ph type="title"/>
          </p:nvPr>
        </p:nvSpPr>
        <p:spPr/>
        <p:txBody>
          <a:bodyPr/>
          <a:lstStyle/>
          <a:p>
            <a:r>
              <a:rPr lang="en-US" dirty="0"/>
              <a:t>Eligibility </a:t>
            </a:r>
            <a:r>
              <a:rPr lang="en-US" b="1" dirty="0">
                <a:solidFill>
                  <a:srgbClr val="FF0000"/>
                </a:solidFill>
              </a:rPr>
              <a:t>Guidelines</a:t>
            </a:r>
          </a:p>
        </p:txBody>
      </p:sp>
      <p:sp>
        <p:nvSpPr>
          <p:cNvPr id="8" name="Content Placeholder 7">
            <a:extLst>
              <a:ext uri="{FF2B5EF4-FFF2-40B4-BE49-F238E27FC236}">
                <a16:creationId xmlns:a16="http://schemas.microsoft.com/office/drawing/2014/main" id="{651C0BAF-4ED7-F579-DD72-132202B1F95F}"/>
              </a:ext>
            </a:extLst>
          </p:cNvPr>
          <p:cNvSpPr>
            <a:spLocks noGrp="1"/>
          </p:cNvSpPr>
          <p:nvPr>
            <p:ph idx="1"/>
          </p:nvPr>
        </p:nvSpPr>
        <p:spPr>
          <a:xfrm>
            <a:off x="990600" y="1524000"/>
            <a:ext cx="7467600" cy="4525963"/>
          </a:xfrm>
        </p:spPr>
        <p:txBody>
          <a:bodyPr/>
          <a:lstStyle/>
          <a:p>
            <a:pPr marL="36576" indent="0" algn="ctr">
              <a:buNone/>
            </a:pPr>
            <a:r>
              <a:rPr lang="en-US" dirty="0"/>
              <a:t>Prognosis estimated at </a:t>
            </a:r>
            <a:r>
              <a:rPr lang="en-US" u="sng" dirty="0"/>
              <a:t>&lt;</a:t>
            </a:r>
            <a:r>
              <a:rPr lang="en-US" dirty="0"/>
              <a:t> 6 months IF the disease runs its expected course</a:t>
            </a:r>
          </a:p>
          <a:p>
            <a:r>
              <a:rPr lang="en-US" dirty="0"/>
              <a:t>Declining functional status</a:t>
            </a:r>
          </a:p>
          <a:p>
            <a:r>
              <a:rPr lang="en-US" dirty="0"/>
              <a:t>Altered nutritional status</a:t>
            </a:r>
          </a:p>
          <a:p>
            <a:r>
              <a:rPr lang="en-US" dirty="0"/>
              <a:t>Clinical decline</a:t>
            </a:r>
          </a:p>
          <a:p>
            <a:pPr marL="36576" indent="0">
              <a:buNone/>
            </a:pPr>
            <a:endParaRPr lang="en-US" dirty="0"/>
          </a:p>
          <a:p>
            <a:pPr marL="36576" marR="0" lvl="0" indent="0" algn="ctr" defTabSz="914400" rtl="0" eaLnBrk="1" fontAlgn="auto" latinLnBrk="0" hangingPunct="1">
              <a:lnSpc>
                <a:spcPct val="100000"/>
              </a:lnSpc>
              <a:spcBef>
                <a:spcPct val="20000"/>
              </a:spcBef>
              <a:spcAft>
                <a:spcPts val="0"/>
              </a:spcAft>
              <a:buClr>
                <a:srgbClr val="6EA0B0"/>
              </a:buClr>
              <a:buSzPct val="80000"/>
              <a:buNone/>
              <a:tabLst/>
              <a:defRPr/>
            </a:pPr>
            <a:r>
              <a:rPr kumimoji="0" lang="en-US" sz="3000" b="0" i="0" u="none" strike="noStrike" kern="1200" cap="none" spc="0" normalizeH="0" baseline="0" noProof="0" dirty="0">
                <a:ln>
                  <a:noFill/>
                </a:ln>
                <a:solidFill>
                  <a:prstClr val="white"/>
                </a:solidFill>
                <a:effectLst/>
                <a:uLnTx/>
                <a:uFillTx/>
                <a:latin typeface="Arial"/>
                <a:ea typeface="+mn-ea"/>
                <a:cs typeface="+mn-cs"/>
              </a:rPr>
              <a:t>Patient elects a palliative plan of care</a:t>
            </a:r>
          </a:p>
          <a:p>
            <a:endParaRPr lang="en-US" dirty="0"/>
          </a:p>
        </p:txBody>
      </p:sp>
    </p:spTree>
    <p:extLst>
      <p:ext uri="{BB962C8B-B14F-4D97-AF65-F5344CB8AC3E}">
        <p14:creationId xmlns:p14="http://schemas.microsoft.com/office/powerpoint/2010/main" val="310538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7550-F31D-0E50-D3EA-D7005ED6292E}"/>
              </a:ext>
            </a:extLst>
          </p:cNvPr>
          <p:cNvSpPr>
            <a:spLocks noGrp="1"/>
          </p:cNvSpPr>
          <p:nvPr>
            <p:ph type="title"/>
          </p:nvPr>
        </p:nvSpPr>
        <p:spPr/>
        <p:txBody>
          <a:bodyPr/>
          <a:lstStyle/>
          <a:p>
            <a:r>
              <a:rPr lang="en-US" dirty="0"/>
              <a:t>Mr. D</a:t>
            </a:r>
          </a:p>
        </p:txBody>
      </p:sp>
      <p:sp>
        <p:nvSpPr>
          <p:cNvPr id="3" name="Content Placeholder 2">
            <a:extLst>
              <a:ext uri="{FF2B5EF4-FFF2-40B4-BE49-F238E27FC236}">
                <a16:creationId xmlns:a16="http://schemas.microsoft.com/office/drawing/2014/main" id="{90027389-694F-5629-C0F6-DBFFD44F08FF}"/>
              </a:ext>
            </a:extLst>
          </p:cNvPr>
          <p:cNvSpPr>
            <a:spLocks noGrp="1"/>
          </p:cNvSpPr>
          <p:nvPr>
            <p:ph idx="1"/>
          </p:nvPr>
        </p:nvSpPr>
        <p:spPr>
          <a:xfrm>
            <a:off x="457200" y="1600200"/>
            <a:ext cx="8153400" cy="4525963"/>
          </a:xfrm>
        </p:spPr>
        <p:txBody>
          <a:bodyPr>
            <a:normAutofit fontScale="92500"/>
          </a:bodyPr>
          <a:lstStyle/>
          <a:p>
            <a:r>
              <a:rPr lang="en-US" dirty="0"/>
              <a:t>72 </a:t>
            </a:r>
            <a:r>
              <a:rPr lang="en-US" dirty="0" err="1"/>
              <a:t>yo</a:t>
            </a:r>
            <a:r>
              <a:rPr lang="en-US" dirty="0"/>
              <a:t> man with advanced lung cancer.  He has lost more than 40 pounds since diagnosis, 5 months ago. Nausea has improved since discontinuing chemotherapy. He tolerates moderate oral intake.  He is independent with his ADLs but with increasing shortness of breath and requiring significant rest.  He spends more than half the day in a chair or bed. but still enjoys visits with his grandchildren and watching baseball on tv.  </a:t>
            </a:r>
          </a:p>
          <a:p>
            <a:endParaRPr lang="en-US" dirty="0"/>
          </a:p>
        </p:txBody>
      </p:sp>
    </p:spTree>
    <p:extLst>
      <p:ext uri="{BB962C8B-B14F-4D97-AF65-F5344CB8AC3E}">
        <p14:creationId xmlns:p14="http://schemas.microsoft.com/office/powerpoint/2010/main" val="107309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8946-976A-DCFE-91B1-93A242137074}"/>
              </a:ext>
            </a:extLst>
          </p:cNvPr>
          <p:cNvSpPr>
            <a:spLocks noGrp="1"/>
          </p:cNvSpPr>
          <p:nvPr>
            <p:ph type="title"/>
          </p:nvPr>
        </p:nvSpPr>
        <p:spPr/>
        <p:txBody>
          <a:bodyPr/>
          <a:lstStyle/>
          <a:p>
            <a:r>
              <a:rPr lang="en-US" dirty="0"/>
              <a:t>Hospice In It’s Youth</a:t>
            </a:r>
          </a:p>
        </p:txBody>
      </p:sp>
      <p:sp>
        <p:nvSpPr>
          <p:cNvPr id="3" name="Content Placeholder 2">
            <a:extLst>
              <a:ext uri="{FF2B5EF4-FFF2-40B4-BE49-F238E27FC236}">
                <a16:creationId xmlns:a16="http://schemas.microsoft.com/office/drawing/2014/main" id="{D866740A-9EED-DBEB-08AC-C673EBC71301}"/>
              </a:ext>
            </a:extLst>
          </p:cNvPr>
          <p:cNvSpPr>
            <a:spLocks noGrp="1"/>
          </p:cNvSpPr>
          <p:nvPr>
            <p:ph idx="1"/>
          </p:nvPr>
        </p:nvSpPr>
        <p:spPr/>
        <p:txBody>
          <a:bodyPr/>
          <a:lstStyle/>
          <a:p>
            <a:r>
              <a:rPr lang="en-US" dirty="0"/>
              <a:t>89% of hospice’s were not-for-profit</a:t>
            </a:r>
          </a:p>
          <a:p>
            <a:r>
              <a:rPr lang="en-US" dirty="0"/>
              <a:t>Hospice recipients: </a:t>
            </a:r>
          </a:p>
          <a:p>
            <a:pPr lvl="1"/>
            <a:r>
              <a:rPr lang="en-US" dirty="0"/>
              <a:t>MLOS was 39 days</a:t>
            </a:r>
          </a:p>
          <a:p>
            <a:pPr lvl="1"/>
            <a:r>
              <a:rPr lang="en-US" dirty="0"/>
              <a:t>79% had a cancer diagnosis</a:t>
            </a:r>
          </a:p>
          <a:p>
            <a:pPr lvl="1"/>
            <a:r>
              <a:rPr lang="en-US" dirty="0"/>
              <a:t>83% were non-Hispanic white</a:t>
            </a:r>
          </a:p>
          <a:p>
            <a:pPr marL="36576" indent="0">
              <a:buNone/>
            </a:pPr>
            <a:endParaRPr lang="en-US" dirty="0"/>
          </a:p>
        </p:txBody>
      </p:sp>
      <p:cxnSp>
        <p:nvCxnSpPr>
          <p:cNvPr id="5" name="Straight Connector 4">
            <a:extLst>
              <a:ext uri="{FF2B5EF4-FFF2-40B4-BE49-F238E27FC236}">
                <a16:creationId xmlns:a16="http://schemas.microsoft.com/office/drawing/2014/main" id="{9D706139-8F67-DF63-7761-9EA4CD7751FB}"/>
              </a:ext>
            </a:extLst>
          </p:cNvPr>
          <p:cNvCxnSpPr>
            <a:cxnSpLocks/>
          </p:cNvCxnSpPr>
          <p:nvPr/>
        </p:nvCxnSpPr>
        <p:spPr>
          <a:xfrm>
            <a:off x="0" y="12954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975825"/>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7917</TotalTime>
  <Words>3325</Words>
  <Application>Microsoft Office PowerPoint</Application>
  <PresentationFormat>On-screen Show (4:3)</PresentationFormat>
  <Paragraphs>291</Paragraphs>
  <Slides>23</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Arial</vt:lpstr>
      <vt:lpstr>Calibri</vt:lpstr>
      <vt:lpstr>Franklin Gothic Book</vt:lpstr>
      <vt:lpstr>Gill Sans MT</vt:lpstr>
      <vt:lpstr>inherit</vt:lpstr>
      <vt:lpstr>Merriweather</vt:lpstr>
      <vt:lpstr>Montserrat</vt:lpstr>
      <vt:lpstr>Noto Sans</vt:lpstr>
      <vt:lpstr>Open Sans</vt:lpstr>
      <vt:lpstr>Roboto</vt:lpstr>
      <vt:lpstr>Times New Roman</vt:lpstr>
      <vt:lpstr>var(--nova-font-family-sans-serif)</vt:lpstr>
      <vt:lpstr>Wingdings 2</vt:lpstr>
      <vt:lpstr>Technic</vt:lpstr>
      <vt:lpstr>PowerPoint Presentation</vt:lpstr>
      <vt:lpstr>Objectives</vt:lpstr>
      <vt:lpstr>The birth of hospice</vt:lpstr>
      <vt:lpstr>What is Hospice?</vt:lpstr>
      <vt:lpstr>    The Cure - Care Model</vt:lpstr>
      <vt:lpstr>Levels of Care</vt:lpstr>
      <vt:lpstr>Eligibility Guidelines</vt:lpstr>
      <vt:lpstr>Mr. D</vt:lpstr>
      <vt:lpstr>Hospice In It’s Youth</vt:lpstr>
      <vt:lpstr>From Childhood to Adolescence</vt:lpstr>
      <vt:lpstr>Hospice Care Today By the Numbers</vt:lpstr>
      <vt:lpstr>ABCs</vt:lpstr>
      <vt:lpstr>Integration of Palliative Care</vt:lpstr>
      <vt:lpstr>Hospice Length of Stay  A Double-Edged Sword</vt:lpstr>
      <vt:lpstr>Turning Up The Heat</vt:lpstr>
      <vt:lpstr>Joan</vt:lpstr>
      <vt:lpstr>Open Access</vt:lpstr>
      <vt:lpstr>Francis</vt:lpstr>
      <vt:lpstr>PowerPoint Presentation</vt:lpstr>
      <vt:lpstr>PowerPoint Presentation</vt:lpstr>
      <vt:lpstr>What about VBID?</vt:lpstr>
      <vt:lpstr>Florida Hospice CON</vt:lpstr>
      <vt:lpstr>Q &amp; A</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Your Mama’s Hospice:  The Past, Present and Future of Hospice in the United States</dc:title>
  <dc:creator>Owner</dc:creator>
  <cp:lastModifiedBy>Tara Friedman</cp:lastModifiedBy>
  <cp:revision>37</cp:revision>
  <dcterms:created xsi:type="dcterms:W3CDTF">2022-11-13T16:45:06Z</dcterms:created>
  <dcterms:modified xsi:type="dcterms:W3CDTF">2023-09-12T23:37:12Z</dcterms:modified>
</cp:coreProperties>
</file>