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58" r:id="rId4"/>
    <p:sldId id="283" r:id="rId5"/>
    <p:sldId id="259" r:id="rId6"/>
    <p:sldId id="275" r:id="rId7"/>
    <p:sldId id="260" r:id="rId8"/>
    <p:sldId id="281" r:id="rId9"/>
    <p:sldId id="278" r:id="rId10"/>
    <p:sldId id="262" r:id="rId11"/>
    <p:sldId id="284" r:id="rId12"/>
    <p:sldId id="285" r:id="rId13"/>
    <p:sldId id="286" r:id="rId14"/>
    <p:sldId id="266" r:id="rId15"/>
    <p:sldId id="280" r:id="rId16"/>
    <p:sldId id="265"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863" autoAdjust="0"/>
  </p:normalViewPr>
  <p:slideViewPr>
    <p:cSldViewPr snapToGrid="0">
      <p:cViewPr varScale="1">
        <p:scale>
          <a:sx n="37" d="100"/>
          <a:sy n="37" d="100"/>
        </p:scale>
        <p:origin x="17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Jahr Svendsen" userId="e09a5836-88ef-4856-924f-5faf7fc00b97" providerId="ADAL" clId="{0C929CE0-7C34-496C-A356-DE15CA37AD4F}"/>
    <pc:docChg chg="modSld">
      <pc:chgData name="Sandra Jahr Svendsen" userId="e09a5836-88ef-4856-924f-5faf7fc00b97" providerId="ADAL" clId="{0C929CE0-7C34-496C-A356-DE15CA37AD4F}" dt="2024-12-11T15:41:50.520" v="12" actId="6549"/>
      <pc:docMkLst>
        <pc:docMk/>
      </pc:docMkLst>
      <pc:sldChg chg="modNotesTx">
        <pc:chgData name="Sandra Jahr Svendsen" userId="e09a5836-88ef-4856-924f-5faf7fc00b97" providerId="ADAL" clId="{0C929CE0-7C34-496C-A356-DE15CA37AD4F}" dt="2024-12-11T15:40:54.903" v="0" actId="6549"/>
        <pc:sldMkLst>
          <pc:docMk/>
          <pc:sldMk cId="3159175523" sldId="256"/>
        </pc:sldMkLst>
      </pc:sldChg>
      <pc:sldChg chg="modNotesTx">
        <pc:chgData name="Sandra Jahr Svendsen" userId="e09a5836-88ef-4856-924f-5faf7fc00b97" providerId="ADAL" clId="{0C929CE0-7C34-496C-A356-DE15CA37AD4F}" dt="2024-12-11T15:41:01.901" v="2" actId="20577"/>
        <pc:sldMkLst>
          <pc:docMk/>
          <pc:sldMk cId="672186829" sldId="258"/>
        </pc:sldMkLst>
      </pc:sldChg>
      <pc:sldChg chg="modNotesTx">
        <pc:chgData name="Sandra Jahr Svendsen" userId="e09a5836-88ef-4856-924f-5faf7fc00b97" providerId="ADAL" clId="{0C929CE0-7C34-496C-A356-DE15CA37AD4F}" dt="2024-12-11T15:41:11.103" v="4" actId="6549"/>
        <pc:sldMkLst>
          <pc:docMk/>
          <pc:sldMk cId="1692520816" sldId="259"/>
        </pc:sldMkLst>
      </pc:sldChg>
      <pc:sldChg chg="modNotesTx">
        <pc:chgData name="Sandra Jahr Svendsen" userId="e09a5836-88ef-4856-924f-5faf7fc00b97" providerId="ADAL" clId="{0C929CE0-7C34-496C-A356-DE15CA37AD4F}" dt="2024-12-11T15:41:23.140" v="6" actId="6549"/>
        <pc:sldMkLst>
          <pc:docMk/>
          <pc:sldMk cId="1407484278" sldId="260"/>
        </pc:sldMkLst>
      </pc:sldChg>
      <pc:sldChg chg="modNotesTx">
        <pc:chgData name="Sandra Jahr Svendsen" userId="e09a5836-88ef-4856-924f-5faf7fc00b97" providerId="ADAL" clId="{0C929CE0-7C34-496C-A356-DE15CA37AD4F}" dt="2024-12-11T15:41:32.412" v="8" actId="6549"/>
        <pc:sldMkLst>
          <pc:docMk/>
          <pc:sldMk cId="930378442" sldId="262"/>
        </pc:sldMkLst>
      </pc:sldChg>
      <pc:sldChg chg="modNotesTx">
        <pc:chgData name="Sandra Jahr Svendsen" userId="e09a5836-88ef-4856-924f-5faf7fc00b97" providerId="ADAL" clId="{0C929CE0-7C34-496C-A356-DE15CA37AD4F}" dt="2024-12-11T15:41:50.520" v="12" actId="6549"/>
        <pc:sldMkLst>
          <pc:docMk/>
          <pc:sldMk cId="1700137546" sldId="266"/>
        </pc:sldMkLst>
      </pc:sldChg>
      <pc:sldChg chg="modNotesTx">
        <pc:chgData name="Sandra Jahr Svendsen" userId="e09a5836-88ef-4856-924f-5faf7fc00b97" providerId="ADAL" clId="{0C929CE0-7C34-496C-A356-DE15CA37AD4F}" dt="2024-12-11T15:41:19.146" v="5" actId="20577"/>
        <pc:sldMkLst>
          <pc:docMk/>
          <pc:sldMk cId="2848306510" sldId="275"/>
        </pc:sldMkLst>
      </pc:sldChg>
      <pc:sldChg chg="modNotesTx">
        <pc:chgData name="Sandra Jahr Svendsen" userId="e09a5836-88ef-4856-924f-5faf7fc00b97" providerId="ADAL" clId="{0C929CE0-7C34-496C-A356-DE15CA37AD4F}" dt="2024-12-11T15:41:29.078" v="7" actId="6549"/>
        <pc:sldMkLst>
          <pc:docMk/>
          <pc:sldMk cId="3500087384" sldId="278"/>
        </pc:sldMkLst>
      </pc:sldChg>
      <pc:sldChg chg="modNotesTx">
        <pc:chgData name="Sandra Jahr Svendsen" userId="e09a5836-88ef-4856-924f-5faf7fc00b97" providerId="ADAL" clId="{0C929CE0-7C34-496C-A356-DE15CA37AD4F}" dt="2024-12-11T15:40:58.189" v="1" actId="6549"/>
        <pc:sldMkLst>
          <pc:docMk/>
          <pc:sldMk cId="214286203" sldId="282"/>
        </pc:sldMkLst>
      </pc:sldChg>
      <pc:sldChg chg="modNotesTx">
        <pc:chgData name="Sandra Jahr Svendsen" userId="e09a5836-88ef-4856-924f-5faf7fc00b97" providerId="ADAL" clId="{0C929CE0-7C34-496C-A356-DE15CA37AD4F}" dt="2024-12-11T15:41:07.736" v="3" actId="6549"/>
        <pc:sldMkLst>
          <pc:docMk/>
          <pc:sldMk cId="3460126079" sldId="283"/>
        </pc:sldMkLst>
      </pc:sldChg>
      <pc:sldChg chg="modNotesTx">
        <pc:chgData name="Sandra Jahr Svendsen" userId="e09a5836-88ef-4856-924f-5faf7fc00b97" providerId="ADAL" clId="{0C929CE0-7C34-496C-A356-DE15CA37AD4F}" dt="2024-12-11T15:41:39.231" v="9" actId="6549"/>
        <pc:sldMkLst>
          <pc:docMk/>
          <pc:sldMk cId="649661800" sldId="284"/>
        </pc:sldMkLst>
      </pc:sldChg>
      <pc:sldChg chg="modNotesTx">
        <pc:chgData name="Sandra Jahr Svendsen" userId="e09a5836-88ef-4856-924f-5faf7fc00b97" providerId="ADAL" clId="{0C929CE0-7C34-496C-A356-DE15CA37AD4F}" dt="2024-12-11T15:41:42.668" v="10" actId="6549"/>
        <pc:sldMkLst>
          <pc:docMk/>
          <pc:sldMk cId="1664374129" sldId="285"/>
        </pc:sldMkLst>
      </pc:sldChg>
      <pc:sldChg chg="modNotesTx">
        <pc:chgData name="Sandra Jahr Svendsen" userId="e09a5836-88ef-4856-924f-5faf7fc00b97" providerId="ADAL" clId="{0C929CE0-7C34-496C-A356-DE15CA37AD4F}" dt="2024-12-11T15:41:46.981" v="11" actId="6549"/>
        <pc:sldMkLst>
          <pc:docMk/>
          <pc:sldMk cId="3995840420" sldId="2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78D35-740F-4205-976F-E7C77790576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AA46B6A-9D95-41A5-93C1-AC21EBCE6D69}">
      <dgm:prSet phldrT="[Tekst]" custT="1"/>
      <dgm:spPr>
        <a:noFill/>
        <a:ln>
          <a:solidFill>
            <a:srgbClr val="000000"/>
          </a:solidFill>
        </a:ln>
      </dgm:spPr>
      <dgm:t>
        <a:bodyPr/>
        <a:lstStyle/>
        <a:p>
          <a:r>
            <a:rPr lang="nb-NO" sz="3600" dirty="0">
              <a:solidFill>
                <a:schemeClr val="tx1"/>
              </a:solidFill>
            </a:rPr>
            <a:t>Navigating to reach </a:t>
          </a:r>
          <a:r>
            <a:rPr lang="nb-NO" sz="3600" dirty="0" err="1">
              <a:solidFill>
                <a:schemeClr val="tx1"/>
              </a:solidFill>
            </a:rPr>
            <a:t>own</a:t>
          </a:r>
          <a:r>
            <a:rPr lang="nb-NO" sz="3600" dirty="0">
              <a:solidFill>
                <a:schemeClr val="tx1"/>
              </a:solidFill>
            </a:rPr>
            <a:t> </a:t>
          </a:r>
          <a:r>
            <a:rPr lang="nb-NO" sz="3600" dirty="0" err="1">
              <a:solidFill>
                <a:schemeClr val="tx1"/>
              </a:solidFill>
            </a:rPr>
            <a:t>decisions</a:t>
          </a:r>
          <a:endParaRPr lang="en-US" sz="3600" dirty="0">
            <a:solidFill>
              <a:schemeClr val="tx1"/>
            </a:solidFill>
          </a:endParaRPr>
        </a:p>
      </dgm:t>
    </dgm:pt>
    <dgm:pt modelId="{381E68A3-E0EC-49B7-97B9-BB8B66EBB5C7}" type="parTrans" cxnId="{4BF83A1B-26CC-42FF-8A3F-8EF86038A04B}">
      <dgm:prSet/>
      <dgm:spPr/>
      <dgm:t>
        <a:bodyPr/>
        <a:lstStyle/>
        <a:p>
          <a:endParaRPr lang="en-US"/>
        </a:p>
      </dgm:t>
    </dgm:pt>
    <dgm:pt modelId="{0A6D362F-9CD5-42D9-BD44-258A0F225756}" type="sibTrans" cxnId="{4BF83A1B-26CC-42FF-8A3F-8EF86038A04B}">
      <dgm:prSet/>
      <dgm:spPr/>
      <dgm:t>
        <a:bodyPr/>
        <a:lstStyle/>
        <a:p>
          <a:endParaRPr lang="en-US"/>
        </a:p>
      </dgm:t>
    </dgm:pt>
    <dgm:pt modelId="{C795EE24-B1CE-4690-A57B-A58D9CA1D341}">
      <dgm:prSet phldrT="[Tekst]"/>
      <dgm:spPr>
        <a:noFill/>
        <a:ln>
          <a:solidFill>
            <a:srgbClr val="000000"/>
          </a:solidFill>
        </a:ln>
      </dgm:spPr>
      <dgm:t>
        <a:bodyPr/>
        <a:lstStyle/>
        <a:p>
          <a:r>
            <a:rPr lang="en-US" dirty="0">
              <a:solidFill>
                <a:schemeClr val="tx1"/>
              </a:solidFill>
            </a:rPr>
            <a:t>To be trapped in life without decisions to act on</a:t>
          </a:r>
          <a:endParaRPr lang="en-US" b="0" dirty="0">
            <a:solidFill>
              <a:schemeClr val="tx1"/>
            </a:solidFill>
          </a:endParaRPr>
        </a:p>
      </dgm:t>
    </dgm:pt>
    <dgm:pt modelId="{E0B6D024-1EA4-41CA-92BB-126332C72EB2}" type="parTrans" cxnId="{60655CE4-A9CB-4F49-8C16-92A6A33D533D}">
      <dgm:prSet/>
      <dgm:spPr>
        <a:ln>
          <a:solidFill>
            <a:srgbClr val="000000"/>
          </a:solidFill>
        </a:ln>
      </dgm:spPr>
      <dgm:t>
        <a:bodyPr/>
        <a:lstStyle/>
        <a:p>
          <a:endParaRPr lang="en-US"/>
        </a:p>
      </dgm:t>
    </dgm:pt>
    <dgm:pt modelId="{E533F535-D054-4DAC-85D0-640F69676791}" type="sibTrans" cxnId="{60655CE4-A9CB-4F49-8C16-92A6A33D533D}">
      <dgm:prSet/>
      <dgm:spPr/>
      <dgm:t>
        <a:bodyPr/>
        <a:lstStyle/>
        <a:p>
          <a:endParaRPr lang="en-US"/>
        </a:p>
      </dgm:t>
    </dgm:pt>
    <dgm:pt modelId="{B4F2E910-5918-4B4C-994E-5CAF77DD0C52}">
      <dgm:prSet phldrT="[Tekst]"/>
      <dgm:spPr>
        <a:noFill/>
        <a:ln>
          <a:solidFill>
            <a:srgbClr val="000000"/>
          </a:solidFill>
        </a:ln>
      </dgm:spPr>
      <dgm:t>
        <a:bodyPr/>
        <a:lstStyle/>
        <a:p>
          <a:r>
            <a:rPr lang="en-US" dirty="0">
              <a:solidFill>
                <a:schemeClr val="tx1"/>
              </a:solidFill>
            </a:rPr>
            <a:t>To surrender to others and let others deal with decisions</a:t>
          </a:r>
          <a:endParaRPr lang="en-US" b="0" dirty="0">
            <a:solidFill>
              <a:schemeClr val="tx1"/>
            </a:solidFill>
          </a:endParaRPr>
        </a:p>
      </dgm:t>
    </dgm:pt>
    <dgm:pt modelId="{44591015-ABBD-4C6C-BA2E-0301D5EFE053}" type="parTrans" cxnId="{B55728D8-D0DC-42AE-95F7-F12CF2CF983D}">
      <dgm:prSet/>
      <dgm:spPr>
        <a:ln>
          <a:solidFill>
            <a:srgbClr val="000000"/>
          </a:solidFill>
        </a:ln>
      </dgm:spPr>
      <dgm:t>
        <a:bodyPr/>
        <a:lstStyle/>
        <a:p>
          <a:endParaRPr lang="en-US"/>
        </a:p>
      </dgm:t>
    </dgm:pt>
    <dgm:pt modelId="{0663959F-2EF2-4896-9C64-78A65CB6B9D2}" type="sibTrans" cxnId="{B55728D8-D0DC-42AE-95F7-F12CF2CF983D}">
      <dgm:prSet/>
      <dgm:spPr/>
      <dgm:t>
        <a:bodyPr/>
        <a:lstStyle/>
        <a:p>
          <a:endParaRPr lang="en-US"/>
        </a:p>
      </dgm:t>
    </dgm:pt>
    <dgm:pt modelId="{26540146-9C6B-4108-AC6C-D167414386CB}">
      <dgm:prSet phldrT="[Tekst]"/>
      <dgm:spPr>
        <a:noFill/>
        <a:ln>
          <a:solidFill>
            <a:srgbClr val="000000"/>
          </a:solidFill>
        </a:ln>
      </dgm:spPr>
      <dgm:t>
        <a:bodyPr/>
        <a:lstStyle/>
        <a:p>
          <a:pPr>
            <a:buFont typeface="+mj-lt"/>
            <a:buAutoNum type="arabicPeriod"/>
          </a:pPr>
          <a:r>
            <a:rPr lang="en-US" dirty="0">
              <a:solidFill>
                <a:schemeClr val="tx1"/>
              </a:solidFill>
            </a:rPr>
            <a:t>To continue to be oneself without focus on disease and decision-making</a:t>
          </a:r>
          <a:endParaRPr lang="en-US" b="0" dirty="0">
            <a:solidFill>
              <a:schemeClr val="tx1"/>
            </a:solidFill>
          </a:endParaRPr>
        </a:p>
      </dgm:t>
    </dgm:pt>
    <dgm:pt modelId="{CC94CD43-C6FC-4134-81F3-527A06332EF5}" type="parTrans" cxnId="{B8A97E61-CCBA-4DA8-9F1A-751CB591BE57}">
      <dgm:prSet/>
      <dgm:spPr>
        <a:ln>
          <a:solidFill>
            <a:srgbClr val="000000"/>
          </a:solidFill>
        </a:ln>
      </dgm:spPr>
      <dgm:t>
        <a:bodyPr/>
        <a:lstStyle/>
        <a:p>
          <a:endParaRPr lang="en-US"/>
        </a:p>
      </dgm:t>
    </dgm:pt>
    <dgm:pt modelId="{88B82A57-E646-4E0E-90EF-90087754BE05}" type="sibTrans" cxnId="{B8A97E61-CCBA-4DA8-9F1A-751CB591BE57}">
      <dgm:prSet/>
      <dgm:spPr/>
      <dgm:t>
        <a:bodyPr/>
        <a:lstStyle/>
        <a:p>
          <a:endParaRPr lang="en-US"/>
        </a:p>
      </dgm:t>
    </dgm:pt>
    <dgm:pt modelId="{6E1731CE-D7AD-4452-A645-52AC7BE01EC6}" type="pres">
      <dgm:prSet presAssocID="{8DD78D35-740F-4205-976F-E7C777905761}" presName="hierChild1" presStyleCnt="0">
        <dgm:presLayoutVars>
          <dgm:orgChart val="1"/>
          <dgm:chPref val="1"/>
          <dgm:dir/>
          <dgm:animOne val="branch"/>
          <dgm:animLvl val="lvl"/>
          <dgm:resizeHandles/>
        </dgm:presLayoutVars>
      </dgm:prSet>
      <dgm:spPr/>
    </dgm:pt>
    <dgm:pt modelId="{E5753F0F-6754-4C0E-B6BD-F70BA1850EB0}" type="pres">
      <dgm:prSet presAssocID="{FAA46B6A-9D95-41A5-93C1-AC21EBCE6D69}" presName="hierRoot1" presStyleCnt="0">
        <dgm:presLayoutVars>
          <dgm:hierBranch val="init"/>
        </dgm:presLayoutVars>
      </dgm:prSet>
      <dgm:spPr/>
    </dgm:pt>
    <dgm:pt modelId="{98D87ADD-147F-4373-9F52-35F43B9A0C3D}" type="pres">
      <dgm:prSet presAssocID="{FAA46B6A-9D95-41A5-93C1-AC21EBCE6D69}" presName="rootComposite1" presStyleCnt="0"/>
      <dgm:spPr/>
    </dgm:pt>
    <dgm:pt modelId="{4D91D315-9DA8-4D45-9850-73A12E6D1B8B}" type="pres">
      <dgm:prSet presAssocID="{FAA46B6A-9D95-41A5-93C1-AC21EBCE6D69}" presName="rootText1" presStyleLbl="node0" presStyleIdx="0" presStyleCnt="1" custScaleX="341462">
        <dgm:presLayoutVars>
          <dgm:chPref val="3"/>
        </dgm:presLayoutVars>
      </dgm:prSet>
      <dgm:spPr/>
    </dgm:pt>
    <dgm:pt modelId="{8FAF2E9D-E375-4355-B420-7BBD56263EF6}" type="pres">
      <dgm:prSet presAssocID="{FAA46B6A-9D95-41A5-93C1-AC21EBCE6D69}" presName="rootConnector1" presStyleLbl="node1" presStyleIdx="0" presStyleCnt="0"/>
      <dgm:spPr/>
    </dgm:pt>
    <dgm:pt modelId="{75ACA19F-5FFD-4209-A841-FAA08A5DEBA5}" type="pres">
      <dgm:prSet presAssocID="{FAA46B6A-9D95-41A5-93C1-AC21EBCE6D69}" presName="hierChild2" presStyleCnt="0"/>
      <dgm:spPr/>
    </dgm:pt>
    <dgm:pt modelId="{FD24A813-4DAD-481A-AD0E-294546883D27}" type="pres">
      <dgm:prSet presAssocID="{E0B6D024-1EA4-41CA-92BB-126332C72EB2}" presName="Name37" presStyleLbl="parChTrans1D2" presStyleIdx="0" presStyleCnt="3"/>
      <dgm:spPr/>
    </dgm:pt>
    <dgm:pt modelId="{5433EAE9-AD06-4997-BB56-F66416343ED6}" type="pres">
      <dgm:prSet presAssocID="{C795EE24-B1CE-4690-A57B-A58D9CA1D341}" presName="hierRoot2" presStyleCnt="0">
        <dgm:presLayoutVars>
          <dgm:hierBranch val="init"/>
        </dgm:presLayoutVars>
      </dgm:prSet>
      <dgm:spPr/>
    </dgm:pt>
    <dgm:pt modelId="{BC976297-2E93-4963-A224-E82FF01A80E5}" type="pres">
      <dgm:prSet presAssocID="{C795EE24-B1CE-4690-A57B-A58D9CA1D341}" presName="rootComposite" presStyleCnt="0"/>
      <dgm:spPr/>
    </dgm:pt>
    <dgm:pt modelId="{A4849D6C-01DF-4384-990D-85339CC21AAD}" type="pres">
      <dgm:prSet presAssocID="{C795EE24-B1CE-4690-A57B-A58D9CA1D341}" presName="rootText" presStyleLbl="node2" presStyleIdx="0" presStyleCnt="3">
        <dgm:presLayoutVars>
          <dgm:chPref val="3"/>
        </dgm:presLayoutVars>
      </dgm:prSet>
      <dgm:spPr/>
    </dgm:pt>
    <dgm:pt modelId="{7005251F-E3BD-4931-B0BF-BBB1ABE56EC6}" type="pres">
      <dgm:prSet presAssocID="{C795EE24-B1CE-4690-A57B-A58D9CA1D341}" presName="rootConnector" presStyleLbl="node2" presStyleIdx="0" presStyleCnt="3"/>
      <dgm:spPr/>
    </dgm:pt>
    <dgm:pt modelId="{ECADD3D2-F425-4B8A-BA20-081A18B0CDC6}" type="pres">
      <dgm:prSet presAssocID="{C795EE24-B1CE-4690-A57B-A58D9CA1D341}" presName="hierChild4" presStyleCnt="0"/>
      <dgm:spPr/>
    </dgm:pt>
    <dgm:pt modelId="{840501F3-EA3F-41AB-A190-A2A833DF072E}" type="pres">
      <dgm:prSet presAssocID="{C795EE24-B1CE-4690-A57B-A58D9CA1D341}" presName="hierChild5" presStyleCnt="0"/>
      <dgm:spPr/>
    </dgm:pt>
    <dgm:pt modelId="{B15E17D2-CBF5-465E-8B0E-D21D87CF38C3}" type="pres">
      <dgm:prSet presAssocID="{44591015-ABBD-4C6C-BA2E-0301D5EFE053}" presName="Name37" presStyleLbl="parChTrans1D2" presStyleIdx="1" presStyleCnt="3"/>
      <dgm:spPr/>
    </dgm:pt>
    <dgm:pt modelId="{BF8321F5-484E-44F8-A263-8DAE1469E7AE}" type="pres">
      <dgm:prSet presAssocID="{B4F2E910-5918-4B4C-994E-5CAF77DD0C52}" presName="hierRoot2" presStyleCnt="0">
        <dgm:presLayoutVars>
          <dgm:hierBranch val="init"/>
        </dgm:presLayoutVars>
      </dgm:prSet>
      <dgm:spPr/>
    </dgm:pt>
    <dgm:pt modelId="{D5625810-2088-4603-83A4-E49D1EA90DB0}" type="pres">
      <dgm:prSet presAssocID="{B4F2E910-5918-4B4C-994E-5CAF77DD0C52}" presName="rootComposite" presStyleCnt="0"/>
      <dgm:spPr/>
    </dgm:pt>
    <dgm:pt modelId="{A05DBD29-B117-49E8-AB78-08801B1844C2}" type="pres">
      <dgm:prSet presAssocID="{B4F2E910-5918-4B4C-994E-5CAF77DD0C52}" presName="rootText" presStyleLbl="node2" presStyleIdx="1" presStyleCnt="3">
        <dgm:presLayoutVars>
          <dgm:chPref val="3"/>
        </dgm:presLayoutVars>
      </dgm:prSet>
      <dgm:spPr/>
    </dgm:pt>
    <dgm:pt modelId="{847AD282-AE06-4505-9932-B433BEE74DBD}" type="pres">
      <dgm:prSet presAssocID="{B4F2E910-5918-4B4C-994E-5CAF77DD0C52}" presName="rootConnector" presStyleLbl="node2" presStyleIdx="1" presStyleCnt="3"/>
      <dgm:spPr/>
    </dgm:pt>
    <dgm:pt modelId="{5D4BA396-B357-44BC-80F0-5F5A8DBED557}" type="pres">
      <dgm:prSet presAssocID="{B4F2E910-5918-4B4C-994E-5CAF77DD0C52}" presName="hierChild4" presStyleCnt="0"/>
      <dgm:spPr/>
    </dgm:pt>
    <dgm:pt modelId="{56251581-619D-4C28-88F3-B40BD4287EEA}" type="pres">
      <dgm:prSet presAssocID="{B4F2E910-5918-4B4C-994E-5CAF77DD0C52}" presName="hierChild5" presStyleCnt="0"/>
      <dgm:spPr/>
    </dgm:pt>
    <dgm:pt modelId="{6DE610FE-7DB1-4BCB-AE14-A8E5C0BD9DC2}" type="pres">
      <dgm:prSet presAssocID="{CC94CD43-C6FC-4134-81F3-527A06332EF5}" presName="Name37" presStyleLbl="parChTrans1D2" presStyleIdx="2" presStyleCnt="3"/>
      <dgm:spPr/>
    </dgm:pt>
    <dgm:pt modelId="{5FE40DB2-8377-4EAE-BDF0-7923279B3294}" type="pres">
      <dgm:prSet presAssocID="{26540146-9C6B-4108-AC6C-D167414386CB}" presName="hierRoot2" presStyleCnt="0">
        <dgm:presLayoutVars>
          <dgm:hierBranch val="init"/>
        </dgm:presLayoutVars>
      </dgm:prSet>
      <dgm:spPr/>
    </dgm:pt>
    <dgm:pt modelId="{C2770D43-465B-4B09-A1ED-0D85294E9657}" type="pres">
      <dgm:prSet presAssocID="{26540146-9C6B-4108-AC6C-D167414386CB}" presName="rootComposite" presStyleCnt="0"/>
      <dgm:spPr/>
    </dgm:pt>
    <dgm:pt modelId="{220F146B-AACE-4E1D-8E1E-616FCF719DB8}" type="pres">
      <dgm:prSet presAssocID="{26540146-9C6B-4108-AC6C-D167414386CB}" presName="rootText" presStyleLbl="node2" presStyleIdx="2" presStyleCnt="3">
        <dgm:presLayoutVars>
          <dgm:chPref val="3"/>
        </dgm:presLayoutVars>
      </dgm:prSet>
      <dgm:spPr/>
    </dgm:pt>
    <dgm:pt modelId="{9FF5E902-D50D-48C2-8D01-EB14924A1193}" type="pres">
      <dgm:prSet presAssocID="{26540146-9C6B-4108-AC6C-D167414386CB}" presName="rootConnector" presStyleLbl="node2" presStyleIdx="2" presStyleCnt="3"/>
      <dgm:spPr/>
    </dgm:pt>
    <dgm:pt modelId="{E335067F-A8F6-454F-BF14-3954D10CE176}" type="pres">
      <dgm:prSet presAssocID="{26540146-9C6B-4108-AC6C-D167414386CB}" presName="hierChild4" presStyleCnt="0"/>
      <dgm:spPr/>
    </dgm:pt>
    <dgm:pt modelId="{78430E63-0FD9-4B30-A437-8A03678C677F}" type="pres">
      <dgm:prSet presAssocID="{26540146-9C6B-4108-AC6C-D167414386CB}" presName="hierChild5" presStyleCnt="0"/>
      <dgm:spPr/>
    </dgm:pt>
    <dgm:pt modelId="{616D466E-71C9-478D-92CF-C7D33D254F7E}" type="pres">
      <dgm:prSet presAssocID="{FAA46B6A-9D95-41A5-93C1-AC21EBCE6D69}" presName="hierChild3" presStyleCnt="0"/>
      <dgm:spPr/>
    </dgm:pt>
  </dgm:ptLst>
  <dgm:cxnLst>
    <dgm:cxn modelId="{E302FA19-00B9-402A-BDFA-1EDDCEFAA7E5}" type="presOf" srcId="{E0B6D024-1EA4-41CA-92BB-126332C72EB2}" destId="{FD24A813-4DAD-481A-AD0E-294546883D27}" srcOrd="0" destOrd="0" presId="urn:microsoft.com/office/officeart/2005/8/layout/orgChart1"/>
    <dgm:cxn modelId="{4BF83A1B-26CC-42FF-8A3F-8EF86038A04B}" srcId="{8DD78D35-740F-4205-976F-E7C777905761}" destId="{FAA46B6A-9D95-41A5-93C1-AC21EBCE6D69}" srcOrd="0" destOrd="0" parTransId="{381E68A3-E0EC-49B7-97B9-BB8B66EBB5C7}" sibTransId="{0A6D362F-9CD5-42D9-BD44-258A0F225756}"/>
    <dgm:cxn modelId="{6CC5A71C-4945-4C0D-9540-EC895AF51DEB}" type="presOf" srcId="{B4F2E910-5918-4B4C-994E-5CAF77DD0C52}" destId="{A05DBD29-B117-49E8-AB78-08801B1844C2}" srcOrd="0" destOrd="0" presId="urn:microsoft.com/office/officeart/2005/8/layout/orgChart1"/>
    <dgm:cxn modelId="{7C90C72C-8A8C-4FAA-A5AA-3F4A23F9CC30}" type="presOf" srcId="{26540146-9C6B-4108-AC6C-D167414386CB}" destId="{220F146B-AACE-4E1D-8E1E-616FCF719DB8}" srcOrd="0" destOrd="0" presId="urn:microsoft.com/office/officeart/2005/8/layout/orgChart1"/>
    <dgm:cxn modelId="{774D3935-53CF-40C8-A34D-3A878F09B72F}" type="presOf" srcId="{44591015-ABBD-4C6C-BA2E-0301D5EFE053}" destId="{B15E17D2-CBF5-465E-8B0E-D21D87CF38C3}" srcOrd="0" destOrd="0" presId="urn:microsoft.com/office/officeart/2005/8/layout/orgChart1"/>
    <dgm:cxn modelId="{F8F5A95B-4842-46CA-A91A-743DC207B478}" type="presOf" srcId="{FAA46B6A-9D95-41A5-93C1-AC21EBCE6D69}" destId="{8FAF2E9D-E375-4355-B420-7BBD56263EF6}" srcOrd="1" destOrd="0" presId="urn:microsoft.com/office/officeart/2005/8/layout/orgChart1"/>
    <dgm:cxn modelId="{B8A97E61-CCBA-4DA8-9F1A-751CB591BE57}" srcId="{FAA46B6A-9D95-41A5-93C1-AC21EBCE6D69}" destId="{26540146-9C6B-4108-AC6C-D167414386CB}" srcOrd="2" destOrd="0" parTransId="{CC94CD43-C6FC-4134-81F3-527A06332EF5}" sibTransId="{88B82A57-E646-4E0E-90EF-90087754BE05}"/>
    <dgm:cxn modelId="{35FC914F-6899-4A43-A8C9-2A042376D53D}" type="presOf" srcId="{8DD78D35-740F-4205-976F-E7C777905761}" destId="{6E1731CE-D7AD-4452-A645-52AC7BE01EC6}" srcOrd="0" destOrd="0" presId="urn:microsoft.com/office/officeart/2005/8/layout/orgChart1"/>
    <dgm:cxn modelId="{CECA317C-E8EC-4A2E-95C4-B7FE8B69FD1B}" type="presOf" srcId="{26540146-9C6B-4108-AC6C-D167414386CB}" destId="{9FF5E902-D50D-48C2-8D01-EB14924A1193}" srcOrd="1" destOrd="0" presId="urn:microsoft.com/office/officeart/2005/8/layout/orgChart1"/>
    <dgm:cxn modelId="{EB1D4381-B616-4F74-83A8-97822C42E3BA}" type="presOf" srcId="{C795EE24-B1CE-4690-A57B-A58D9CA1D341}" destId="{7005251F-E3BD-4931-B0BF-BBB1ABE56EC6}" srcOrd="1" destOrd="0" presId="urn:microsoft.com/office/officeart/2005/8/layout/orgChart1"/>
    <dgm:cxn modelId="{85E0688E-4311-4F74-9875-66C515B4B710}" type="presOf" srcId="{CC94CD43-C6FC-4134-81F3-527A06332EF5}" destId="{6DE610FE-7DB1-4BCB-AE14-A8E5C0BD9DC2}" srcOrd="0" destOrd="0" presId="urn:microsoft.com/office/officeart/2005/8/layout/orgChart1"/>
    <dgm:cxn modelId="{BAE72DAC-448D-4D31-A890-8E4109F21A7A}" type="presOf" srcId="{FAA46B6A-9D95-41A5-93C1-AC21EBCE6D69}" destId="{4D91D315-9DA8-4D45-9850-73A12E6D1B8B}" srcOrd="0" destOrd="0" presId="urn:microsoft.com/office/officeart/2005/8/layout/orgChart1"/>
    <dgm:cxn modelId="{B55728D8-D0DC-42AE-95F7-F12CF2CF983D}" srcId="{FAA46B6A-9D95-41A5-93C1-AC21EBCE6D69}" destId="{B4F2E910-5918-4B4C-994E-5CAF77DD0C52}" srcOrd="1" destOrd="0" parTransId="{44591015-ABBD-4C6C-BA2E-0301D5EFE053}" sibTransId="{0663959F-2EF2-4896-9C64-78A65CB6B9D2}"/>
    <dgm:cxn modelId="{60655CE4-A9CB-4F49-8C16-92A6A33D533D}" srcId="{FAA46B6A-9D95-41A5-93C1-AC21EBCE6D69}" destId="{C795EE24-B1CE-4690-A57B-A58D9CA1D341}" srcOrd="0" destOrd="0" parTransId="{E0B6D024-1EA4-41CA-92BB-126332C72EB2}" sibTransId="{E533F535-D054-4DAC-85D0-640F69676791}"/>
    <dgm:cxn modelId="{A3A98CF3-C58B-4C88-A87F-D9785B1A54DF}" type="presOf" srcId="{C795EE24-B1CE-4690-A57B-A58D9CA1D341}" destId="{A4849D6C-01DF-4384-990D-85339CC21AAD}" srcOrd="0" destOrd="0" presId="urn:microsoft.com/office/officeart/2005/8/layout/orgChart1"/>
    <dgm:cxn modelId="{58DF81F7-BE53-4D86-B479-EF0C8704842D}" type="presOf" srcId="{B4F2E910-5918-4B4C-994E-5CAF77DD0C52}" destId="{847AD282-AE06-4505-9932-B433BEE74DBD}" srcOrd="1" destOrd="0" presId="urn:microsoft.com/office/officeart/2005/8/layout/orgChart1"/>
    <dgm:cxn modelId="{E30E4D0E-2A3B-46C8-93E9-CBA3BC49FA2C}" type="presParOf" srcId="{6E1731CE-D7AD-4452-A645-52AC7BE01EC6}" destId="{E5753F0F-6754-4C0E-B6BD-F70BA1850EB0}" srcOrd="0" destOrd="0" presId="urn:microsoft.com/office/officeart/2005/8/layout/orgChart1"/>
    <dgm:cxn modelId="{F3738C80-C543-406B-883E-686A412AEE72}" type="presParOf" srcId="{E5753F0F-6754-4C0E-B6BD-F70BA1850EB0}" destId="{98D87ADD-147F-4373-9F52-35F43B9A0C3D}" srcOrd="0" destOrd="0" presId="urn:microsoft.com/office/officeart/2005/8/layout/orgChart1"/>
    <dgm:cxn modelId="{8242A8C8-8277-416D-B0CB-CE1D99F67130}" type="presParOf" srcId="{98D87ADD-147F-4373-9F52-35F43B9A0C3D}" destId="{4D91D315-9DA8-4D45-9850-73A12E6D1B8B}" srcOrd="0" destOrd="0" presId="urn:microsoft.com/office/officeart/2005/8/layout/orgChart1"/>
    <dgm:cxn modelId="{C0FA8547-AD1B-4BA5-8D0C-E69E4845C354}" type="presParOf" srcId="{98D87ADD-147F-4373-9F52-35F43B9A0C3D}" destId="{8FAF2E9D-E375-4355-B420-7BBD56263EF6}" srcOrd="1" destOrd="0" presId="urn:microsoft.com/office/officeart/2005/8/layout/orgChart1"/>
    <dgm:cxn modelId="{7934D501-5E19-4844-9C51-8F74671E5C1B}" type="presParOf" srcId="{E5753F0F-6754-4C0E-B6BD-F70BA1850EB0}" destId="{75ACA19F-5FFD-4209-A841-FAA08A5DEBA5}" srcOrd="1" destOrd="0" presId="urn:microsoft.com/office/officeart/2005/8/layout/orgChart1"/>
    <dgm:cxn modelId="{8483C071-44C4-46AB-A327-57F548430C7A}" type="presParOf" srcId="{75ACA19F-5FFD-4209-A841-FAA08A5DEBA5}" destId="{FD24A813-4DAD-481A-AD0E-294546883D27}" srcOrd="0" destOrd="0" presId="urn:microsoft.com/office/officeart/2005/8/layout/orgChart1"/>
    <dgm:cxn modelId="{1BDD0CFD-18C4-4F43-8357-A936D4DE5216}" type="presParOf" srcId="{75ACA19F-5FFD-4209-A841-FAA08A5DEBA5}" destId="{5433EAE9-AD06-4997-BB56-F66416343ED6}" srcOrd="1" destOrd="0" presId="urn:microsoft.com/office/officeart/2005/8/layout/orgChart1"/>
    <dgm:cxn modelId="{C68E3C6D-475C-45F4-B141-FFA9029D3793}" type="presParOf" srcId="{5433EAE9-AD06-4997-BB56-F66416343ED6}" destId="{BC976297-2E93-4963-A224-E82FF01A80E5}" srcOrd="0" destOrd="0" presId="urn:microsoft.com/office/officeart/2005/8/layout/orgChart1"/>
    <dgm:cxn modelId="{7EF4E57E-7F66-429F-B639-9B933566B183}" type="presParOf" srcId="{BC976297-2E93-4963-A224-E82FF01A80E5}" destId="{A4849D6C-01DF-4384-990D-85339CC21AAD}" srcOrd="0" destOrd="0" presId="urn:microsoft.com/office/officeart/2005/8/layout/orgChart1"/>
    <dgm:cxn modelId="{9A322389-1E06-47BD-83B1-E7FD7B5291E2}" type="presParOf" srcId="{BC976297-2E93-4963-A224-E82FF01A80E5}" destId="{7005251F-E3BD-4931-B0BF-BBB1ABE56EC6}" srcOrd="1" destOrd="0" presId="urn:microsoft.com/office/officeart/2005/8/layout/orgChart1"/>
    <dgm:cxn modelId="{DF3C5EB1-D3F8-4668-9B61-8B48E1A32A16}" type="presParOf" srcId="{5433EAE9-AD06-4997-BB56-F66416343ED6}" destId="{ECADD3D2-F425-4B8A-BA20-081A18B0CDC6}" srcOrd="1" destOrd="0" presId="urn:microsoft.com/office/officeart/2005/8/layout/orgChart1"/>
    <dgm:cxn modelId="{9BA6C395-E091-4459-8255-1447342A8EE8}" type="presParOf" srcId="{5433EAE9-AD06-4997-BB56-F66416343ED6}" destId="{840501F3-EA3F-41AB-A190-A2A833DF072E}" srcOrd="2" destOrd="0" presId="urn:microsoft.com/office/officeart/2005/8/layout/orgChart1"/>
    <dgm:cxn modelId="{47B33859-A3E4-47C1-B4A7-364CFE40B982}" type="presParOf" srcId="{75ACA19F-5FFD-4209-A841-FAA08A5DEBA5}" destId="{B15E17D2-CBF5-465E-8B0E-D21D87CF38C3}" srcOrd="2" destOrd="0" presId="urn:microsoft.com/office/officeart/2005/8/layout/orgChart1"/>
    <dgm:cxn modelId="{D82435DF-4E95-4806-B6CA-5D0D8E6F8BB2}" type="presParOf" srcId="{75ACA19F-5FFD-4209-A841-FAA08A5DEBA5}" destId="{BF8321F5-484E-44F8-A263-8DAE1469E7AE}" srcOrd="3" destOrd="0" presId="urn:microsoft.com/office/officeart/2005/8/layout/orgChart1"/>
    <dgm:cxn modelId="{324EC0FA-B6C6-4ACD-B25A-1C1B740ED65F}" type="presParOf" srcId="{BF8321F5-484E-44F8-A263-8DAE1469E7AE}" destId="{D5625810-2088-4603-83A4-E49D1EA90DB0}" srcOrd="0" destOrd="0" presId="urn:microsoft.com/office/officeart/2005/8/layout/orgChart1"/>
    <dgm:cxn modelId="{41246F36-85C1-4DFD-B29F-7B256A68DC49}" type="presParOf" srcId="{D5625810-2088-4603-83A4-E49D1EA90DB0}" destId="{A05DBD29-B117-49E8-AB78-08801B1844C2}" srcOrd="0" destOrd="0" presId="urn:microsoft.com/office/officeart/2005/8/layout/orgChart1"/>
    <dgm:cxn modelId="{1AD5E7C1-01D9-4CFA-B2DF-1E8B0B48025E}" type="presParOf" srcId="{D5625810-2088-4603-83A4-E49D1EA90DB0}" destId="{847AD282-AE06-4505-9932-B433BEE74DBD}" srcOrd="1" destOrd="0" presId="urn:microsoft.com/office/officeart/2005/8/layout/orgChart1"/>
    <dgm:cxn modelId="{AA423462-694A-4C65-9B1E-05F215B16374}" type="presParOf" srcId="{BF8321F5-484E-44F8-A263-8DAE1469E7AE}" destId="{5D4BA396-B357-44BC-80F0-5F5A8DBED557}" srcOrd="1" destOrd="0" presId="urn:microsoft.com/office/officeart/2005/8/layout/orgChart1"/>
    <dgm:cxn modelId="{01030DCC-D3E4-4B6A-9BB2-752923F72574}" type="presParOf" srcId="{BF8321F5-484E-44F8-A263-8DAE1469E7AE}" destId="{56251581-619D-4C28-88F3-B40BD4287EEA}" srcOrd="2" destOrd="0" presId="urn:microsoft.com/office/officeart/2005/8/layout/orgChart1"/>
    <dgm:cxn modelId="{EAC0E5BA-2C76-46D3-AC8A-D4C942E8236D}" type="presParOf" srcId="{75ACA19F-5FFD-4209-A841-FAA08A5DEBA5}" destId="{6DE610FE-7DB1-4BCB-AE14-A8E5C0BD9DC2}" srcOrd="4" destOrd="0" presId="urn:microsoft.com/office/officeart/2005/8/layout/orgChart1"/>
    <dgm:cxn modelId="{5482CB67-CED2-4966-8FD1-F564E29C3C70}" type="presParOf" srcId="{75ACA19F-5FFD-4209-A841-FAA08A5DEBA5}" destId="{5FE40DB2-8377-4EAE-BDF0-7923279B3294}" srcOrd="5" destOrd="0" presId="urn:microsoft.com/office/officeart/2005/8/layout/orgChart1"/>
    <dgm:cxn modelId="{028987C8-A9BA-4603-BA63-663289CB4501}" type="presParOf" srcId="{5FE40DB2-8377-4EAE-BDF0-7923279B3294}" destId="{C2770D43-465B-4B09-A1ED-0D85294E9657}" srcOrd="0" destOrd="0" presId="urn:microsoft.com/office/officeart/2005/8/layout/orgChart1"/>
    <dgm:cxn modelId="{654C4FD6-AC6D-47A5-BFFE-2F40E5D0A110}" type="presParOf" srcId="{C2770D43-465B-4B09-A1ED-0D85294E9657}" destId="{220F146B-AACE-4E1D-8E1E-616FCF719DB8}" srcOrd="0" destOrd="0" presId="urn:microsoft.com/office/officeart/2005/8/layout/orgChart1"/>
    <dgm:cxn modelId="{AE087443-0C97-4E82-A11B-626F750EFB1C}" type="presParOf" srcId="{C2770D43-465B-4B09-A1ED-0D85294E9657}" destId="{9FF5E902-D50D-48C2-8D01-EB14924A1193}" srcOrd="1" destOrd="0" presId="urn:microsoft.com/office/officeart/2005/8/layout/orgChart1"/>
    <dgm:cxn modelId="{8F8BA2E6-FFEA-4D3D-94C3-703DBE22A359}" type="presParOf" srcId="{5FE40DB2-8377-4EAE-BDF0-7923279B3294}" destId="{E335067F-A8F6-454F-BF14-3954D10CE176}" srcOrd="1" destOrd="0" presId="urn:microsoft.com/office/officeart/2005/8/layout/orgChart1"/>
    <dgm:cxn modelId="{6B0B6815-2E17-498B-9404-901236A209B0}" type="presParOf" srcId="{5FE40DB2-8377-4EAE-BDF0-7923279B3294}" destId="{78430E63-0FD9-4B30-A437-8A03678C677F}" srcOrd="2" destOrd="0" presId="urn:microsoft.com/office/officeart/2005/8/layout/orgChart1"/>
    <dgm:cxn modelId="{834E6D89-21D3-4CD6-B3FE-96FE84C47E3A}" type="presParOf" srcId="{E5753F0F-6754-4C0E-B6BD-F70BA1850EB0}" destId="{616D466E-71C9-478D-92CF-C7D33D254F7E}"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610FE-7DB1-4BCB-AE14-A8E5C0BD9DC2}">
      <dsp:nvSpPr>
        <dsp:cNvPr id="0" name=""/>
        <dsp:cNvSpPr/>
      </dsp:nvSpPr>
      <dsp:spPr>
        <a:xfrm>
          <a:off x="4123458" y="1935857"/>
          <a:ext cx="2917377" cy="506321"/>
        </a:xfrm>
        <a:custGeom>
          <a:avLst/>
          <a:gdLst/>
          <a:ahLst/>
          <a:cxnLst/>
          <a:rect l="0" t="0" r="0" b="0"/>
          <a:pathLst>
            <a:path>
              <a:moveTo>
                <a:pt x="0" y="0"/>
              </a:moveTo>
              <a:lnTo>
                <a:pt x="0" y="253160"/>
              </a:lnTo>
              <a:lnTo>
                <a:pt x="2917377" y="253160"/>
              </a:lnTo>
              <a:lnTo>
                <a:pt x="2917377" y="506321"/>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B15E17D2-CBF5-465E-8B0E-D21D87CF38C3}">
      <dsp:nvSpPr>
        <dsp:cNvPr id="0" name=""/>
        <dsp:cNvSpPr/>
      </dsp:nvSpPr>
      <dsp:spPr>
        <a:xfrm>
          <a:off x="4077738" y="1935857"/>
          <a:ext cx="91440" cy="506321"/>
        </a:xfrm>
        <a:custGeom>
          <a:avLst/>
          <a:gdLst/>
          <a:ahLst/>
          <a:cxnLst/>
          <a:rect l="0" t="0" r="0" b="0"/>
          <a:pathLst>
            <a:path>
              <a:moveTo>
                <a:pt x="45720" y="0"/>
              </a:moveTo>
              <a:lnTo>
                <a:pt x="45720" y="506321"/>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FD24A813-4DAD-481A-AD0E-294546883D27}">
      <dsp:nvSpPr>
        <dsp:cNvPr id="0" name=""/>
        <dsp:cNvSpPr/>
      </dsp:nvSpPr>
      <dsp:spPr>
        <a:xfrm>
          <a:off x="1206081" y="1935857"/>
          <a:ext cx="2917377" cy="506321"/>
        </a:xfrm>
        <a:custGeom>
          <a:avLst/>
          <a:gdLst/>
          <a:ahLst/>
          <a:cxnLst/>
          <a:rect l="0" t="0" r="0" b="0"/>
          <a:pathLst>
            <a:path>
              <a:moveTo>
                <a:pt x="2917377" y="0"/>
              </a:moveTo>
              <a:lnTo>
                <a:pt x="2917377" y="253160"/>
              </a:lnTo>
              <a:lnTo>
                <a:pt x="0" y="253160"/>
              </a:lnTo>
              <a:lnTo>
                <a:pt x="0" y="506321"/>
              </a:lnTo>
            </a:path>
          </a:pathLst>
        </a:custGeom>
        <a:noFill/>
        <a:ln w="1270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4D91D315-9DA8-4D45-9850-73A12E6D1B8B}">
      <dsp:nvSpPr>
        <dsp:cNvPr id="0" name=""/>
        <dsp:cNvSpPr/>
      </dsp:nvSpPr>
      <dsp:spPr>
        <a:xfrm>
          <a:off x="7039" y="730329"/>
          <a:ext cx="8232838" cy="1205527"/>
        </a:xfrm>
        <a:prstGeom prst="rect">
          <a:avLst/>
        </a:prstGeom>
        <a:noFill/>
        <a:ln w="127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nb-NO" sz="3600" kern="1200" dirty="0">
              <a:solidFill>
                <a:schemeClr val="tx1"/>
              </a:solidFill>
            </a:rPr>
            <a:t>Navigating to reach </a:t>
          </a:r>
          <a:r>
            <a:rPr lang="nb-NO" sz="3600" kern="1200" dirty="0" err="1">
              <a:solidFill>
                <a:schemeClr val="tx1"/>
              </a:solidFill>
            </a:rPr>
            <a:t>own</a:t>
          </a:r>
          <a:r>
            <a:rPr lang="nb-NO" sz="3600" kern="1200" dirty="0">
              <a:solidFill>
                <a:schemeClr val="tx1"/>
              </a:solidFill>
            </a:rPr>
            <a:t> </a:t>
          </a:r>
          <a:r>
            <a:rPr lang="nb-NO" sz="3600" kern="1200" dirty="0" err="1">
              <a:solidFill>
                <a:schemeClr val="tx1"/>
              </a:solidFill>
            </a:rPr>
            <a:t>decisions</a:t>
          </a:r>
          <a:endParaRPr lang="en-US" sz="3600" kern="1200" dirty="0">
            <a:solidFill>
              <a:schemeClr val="tx1"/>
            </a:solidFill>
          </a:endParaRPr>
        </a:p>
      </dsp:txBody>
      <dsp:txXfrm>
        <a:off x="7039" y="730329"/>
        <a:ext cx="8232838" cy="1205527"/>
      </dsp:txXfrm>
    </dsp:sp>
    <dsp:sp modelId="{A4849D6C-01DF-4384-990D-85339CC21AAD}">
      <dsp:nvSpPr>
        <dsp:cNvPr id="0" name=""/>
        <dsp:cNvSpPr/>
      </dsp:nvSpPr>
      <dsp:spPr>
        <a:xfrm>
          <a:off x="553" y="2442179"/>
          <a:ext cx="2411055" cy="1205527"/>
        </a:xfrm>
        <a:prstGeom prst="rect">
          <a:avLst/>
        </a:prstGeom>
        <a:noFill/>
        <a:ln w="127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To be trapped in life without decisions to act on</a:t>
          </a:r>
          <a:endParaRPr lang="en-US" sz="2100" b="0" kern="1200" dirty="0">
            <a:solidFill>
              <a:schemeClr val="tx1"/>
            </a:solidFill>
          </a:endParaRPr>
        </a:p>
      </dsp:txBody>
      <dsp:txXfrm>
        <a:off x="553" y="2442179"/>
        <a:ext cx="2411055" cy="1205527"/>
      </dsp:txXfrm>
    </dsp:sp>
    <dsp:sp modelId="{A05DBD29-B117-49E8-AB78-08801B1844C2}">
      <dsp:nvSpPr>
        <dsp:cNvPr id="0" name=""/>
        <dsp:cNvSpPr/>
      </dsp:nvSpPr>
      <dsp:spPr>
        <a:xfrm>
          <a:off x="2917930" y="2442179"/>
          <a:ext cx="2411055" cy="1205527"/>
        </a:xfrm>
        <a:prstGeom prst="rect">
          <a:avLst/>
        </a:prstGeom>
        <a:noFill/>
        <a:ln w="127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To surrender to others and let others deal with decisions</a:t>
          </a:r>
          <a:endParaRPr lang="en-US" sz="2100" b="0" kern="1200" dirty="0">
            <a:solidFill>
              <a:schemeClr val="tx1"/>
            </a:solidFill>
          </a:endParaRPr>
        </a:p>
      </dsp:txBody>
      <dsp:txXfrm>
        <a:off x="2917930" y="2442179"/>
        <a:ext cx="2411055" cy="1205527"/>
      </dsp:txXfrm>
    </dsp:sp>
    <dsp:sp modelId="{220F146B-AACE-4E1D-8E1E-616FCF719DB8}">
      <dsp:nvSpPr>
        <dsp:cNvPr id="0" name=""/>
        <dsp:cNvSpPr/>
      </dsp:nvSpPr>
      <dsp:spPr>
        <a:xfrm>
          <a:off x="5835307" y="2442179"/>
          <a:ext cx="2411055" cy="1205527"/>
        </a:xfrm>
        <a:prstGeom prst="rect">
          <a:avLst/>
        </a:prstGeom>
        <a:noFill/>
        <a:ln w="12700" cap="flat" cmpd="sng" algn="ctr">
          <a:solidFill>
            <a:srgbClr val="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Font typeface="+mj-lt"/>
            <a:buNone/>
          </a:pPr>
          <a:r>
            <a:rPr lang="en-US" sz="2100" kern="1200" dirty="0">
              <a:solidFill>
                <a:schemeClr val="tx1"/>
              </a:solidFill>
            </a:rPr>
            <a:t>To continue to be oneself without focus on disease and decision-making</a:t>
          </a:r>
          <a:endParaRPr lang="en-US" sz="2100" b="0" kern="1200" dirty="0">
            <a:solidFill>
              <a:schemeClr val="tx1"/>
            </a:solidFill>
          </a:endParaRPr>
        </a:p>
      </dsp:txBody>
      <dsp:txXfrm>
        <a:off x="5835307" y="2442179"/>
        <a:ext cx="2411055" cy="12055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F47B7-8502-4CDF-B3C7-CE2F868E79FB}" type="datetimeFigureOut">
              <a:rPr lang="en-US" smtClean="0"/>
              <a:t>12/11/2024</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A36F5-F3EC-4DF8-BE3F-45BDEA20E9E6}" type="slidenum">
              <a:rPr lang="en-US" smtClean="0"/>
              <a:t>‹#›</a:t>
            </a:fld>
            <a:endParaRPr lang="en-US"/>
          </a:p>
        </p:txBody>
      </p:sp>
    </p:spTree>
    <p:extLst>
      <p:ext uri="{BB962C8B-B14F-4D97-AF65-F5344CB8AC3E}">
        <p14:creationId xmlns:p14="http://schemas.microsoft.com/office/powerpoint/2010/main" val="423012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400" dirty="0">
              <a:latin typeface="+mn-lt"/>
            </a:endParaRPr>
          </a:p>
        </p:txBody>
      </p:sp>
      <p:sp>
        <p:nvSpPr>
          <p:cNvPr id="4" name="Plassholder for lysbildenummer 3"/>
          <p:cNvSpPr>
            <a:spLocks noGrp="1"/>
          </p:cNvSpPr>
          <p:nvPr>
            <p:ph type="sldNum" sz="quarter" idx="5"/>
          </p:nvPr>
        </p:nvSpPr>
        <p:spPr/>
        <p:txBody>
          <a:bodyPr/>
          <a:lstStyle/>
          <a:p>
            <a:fld id="{2ACA36F5-F3EC-4DF8-BE3F-45BDEA20E9E6}" type="slidenum">
              <a:rPr lang="en-US" smtClean="0"/>
              <a:t>1</a:t>
            </a:fld>
            <a:endParaRPr lang="en-US"/>
          </a:p>
        </p:txBody>
      </p:sp>
    </p:spTree>
    <p:extLst>
      <p:ext uri="{BB962C8B-B14F-4D97-AF65-F5344CB8AC3E}">
        <p14:creationId xmlns:p14="http://schemas.microsoft.com/office/powerpoint/2010/main" val="168714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ACA36F5-F3EC-4DF8-BE3F-45BDEA20E9E6}" type="slidenum">
              <a:rPr lang="en-US" smtClean="0"/>
              <a:t>10</a:t>
            </a:fld>
            <a:endParaRPr lang="en-US"/>
          </a:p>
        </p:txBody>
      </p:sp>
    </p:spTree>
    <p:extLst>
      <p:ext uri="{BB962C8B-B14F-4D97-AF65-F5344CB8AC3E}">
        <p14:creationId xmlns:p14="http://schemas.microsoft.com/office/powerpoint/2010/main" val="34848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2ACA36F5-F3EC-4DF8-BE3F-45BDEA20E9E6}" type="slidenum">
              <a:rPr lang="en-US" smtClean="0"/>
              <a:t>11</a:t>
            </a:fld>
            <a:endParaRPr lang="en-US"/>
          </a:p>
        </p:txBody>
      </p:sp>
    </p:spTree>
    <p:extLst>
      <p:ext uri="{BB962C8B-B14F-4D97-AF65-F5344CB8AC3E}">
        <p14:creationId xmlns:p14="http://schemas.microsoft.com/office/powerpoint/2010/main" val="78454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2ACA36F5-F3EC-4DF8-BE3F-45BDEA20E9E6}" type="slidenum">
              <a:rPr lang="en-US" smtClean="0"/>
              <a:t>12</a:t>
            </a:fld>
            <a:endParaRPr lang="en-US"/>
          </a:p>
        </p:txBody>
      </p:sp>
    </p:spTree>
    <p:extLst>
      <p:ext uri="{BB962C8B-B14F-4D97-AF65-F5344CB8AC3E}">
        <p14:creationId xmlns:p14="http://schemas.microsoft.com/office/powerpoint/2010/main" val="87412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2ACA36F5-F3EC-4DF8-BE3F-45BDEA20E9E6}" type="slidenum">
              <a:rPr lang="en-US" smtClean="0"/>
              <a:t>13</a:t>
            </a:fld>
            <a:endParaRPr lang="en-US"/>
          </a:p>
        </p:txBody>
      </p:sp>
    </p:spTree>
    <p:extLst>
      <p:ext uri="{BB962C8B-B14F-4D97-AF65-F5344CB8AC3E}">
        <p14:creationId xmlns:p14="http://schemas.microsoft.com/office/powerpoint/2010/main" val="604766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ACA36F5-F3EC-4DF8-BE3F-45BDEA20E9E6}" type="slidenum">
              <a:rPr lang="en-US" smtClean="0"/>
              <a:t>14</a:t>
            </a:fld>
            <a:endParaRPr lang="en-US"/>
          </a:p>
        </p:txBody>
      </p:sp>
    </p:spTree>
    <p:extLst>
      <p:ext uri="{BB962C8B-B14F-4D97-AF65-F5344CB8AC3E}">
        <p14:creationId xmlns:p14="http://schemas.microsoft.com/office/powerpoint/2010/main" val="341039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ACA36F5-F3EC-4DF8-BE3F-45BDEA20E9E6}" type="slidenum">
              <a:rPr lang="en-US" smtClean="0"/>
              <a:t>15</a:t>
            </a:fld>
            <a:endParaRPr lang="en-US"/>
          </a:p>
        </p:txBody>
      </p:sp>
    </p:spTree>
    <p:extLst>
      <p:ext uri="{BB962C8B-B14F-4D97-AF65-F5344CB8AC3E}">
        <p14:creationId xmlns:p14="http://schemas.microsoft.com/office/powerpoint/2010/main" val="424273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A36F5-F3EC-4DF8-BE3F-45BDEA20E9E6}" type="slidenum">
              <a:rPr lang="en-US" smtClean="0"/>
              <a:t>16</a:t>
            </a:fld>
            <a:endParaRPr lang="en-US"/>
          </a:p>
        </p:txBody>
      </p:sp>
    </p:spTree>
    <p:extLst>
      <p:ext uri="{BB962C8B-B14F-4D97-AF65-F5344CB8AC3E}">
        <p14:creationId xmlns:p14="http://schemas.microsoft.com/office/powerpoint/2010/main" val="57766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ACA36F5-F3EC-4DF8-BE3F-45BDEA20E9E6}" type="slidenum">
              <a:rPr lang="en-US" smtClean="0"/>
              <a:t>2</a:t>
            </a:fld>
            <a:endParaRPr lang="en-US"/>
          </a:p>
        </p:txBody>
      </p:sp>
    </p:spTree>
    <p:extLst>
      <p:ext uri="{BB962C8B-B14F-4D97-AF65-F5344CB8AC3E}">
        <p14:creationId xmlns:p14="http://schemas.microsoft.com/office/powerpoint/2010/main" val="172972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A36F5-F3EC-4DF8-BE3F-45BDEA20E9E6}" type="slidenum">
              <a:rPr lang="en-US" smtClean="0"/>
              <a:t>3</a:t>
            </a:fld>
            <a:endParaRPr lang="en-US"/>
          </a:p>
        </p:txBody>
      </p:sp>
    </p:spTree>
    <p:extLst>
      <p:ext uri="{BB962C8B-B14F-4D97-AF65-F5344CB8AC3E}">
        <p14:creationId xmlns:p14="http://schemas.microsoft.com/office/powerpoint/2010/main" val="213459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ACA36F5-F3EC-4DF8-BE3F-45BDEA20E9E6}" type="slidenum">
              <a:rPr lang="en-US" smtClean="0"/>
              <a:t>4</a:t>
            </a:fld>
            <a:endParaRPr lang="en-US"/>
          </a:p>
        </p:txBody>
      </p:sp>
    </p:spTree>
    <p:extLst>
      <p:ext uri="{BB962C8B-B14F-4D97-AF65-F5344CB8AC3E}">
        <p14:creationId xmlns:p14="http://schemas.microsoft.com/office/powerpoint/2010/main" val="243775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effectLst/>
              <a:latin typeface="Times New Roman" panose="02020603050405020304" pitchFamily="18"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ACA36F5-F3EC-4DF8-BE3F-45BDEA20E9E6}" type="slidenum">
              <a:rPr lang="en-US" smtClean="0"/>
              <a:t>5</a:t>
            </a:fld>
            <a:endParaRPr lang="en-US"/>
          </a:p>
        </p:txBody>
      </p:sp>
    </p:spTree>
    <p:extLst>
      <p:ext uri="{BB962C8B-B14F-4D97-AF65-F5344CB8AC3E}">
        <p14:creationId xmlns:p14="http://schemas.microsoft.com/office/powerpoint/2010/main" val="126383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0D0D0D"/>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CA36F5-F3EC-4DF8-BE3F-45BDEA20E9E6}" type="slidenum">
              <a:rPr lang="en-US" smtClean="0"/>
              <a:t>6</a:t>
            </a:fld>
            <a:endParaRPr lang="en-US"/>
          </a:p>
        </p:txBody>
      </p:sp>
    </p:spTree>
    <p:extLst>
      <p:ext uri="{BB962C8B-B14F-4D97-AF65-F5344CB8AC3E}">
        <p14:creationId xmlns:p14="http://schemas.microsoft.com/office/powerpoint/2010/main" val="243274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sz="1400" dirty="0">
              <a:effectLst/>
              <a:latin typeface="Times New Roman" panose="02020603050405020304" pitchFamily="18"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2ACA36F5-F3EC-4DF8-BE3F-45BDEA20E9E6}" type="slidenum">
              <a:rPr lang="en-US" smtClean="0"/>
              <a:t>7</a:t>
            </a:fld>
            <a:endParaRPr lang="en-US"/>
          </a:p>
        </p:txBody>
      </p:sp>
    </p:spTree>
    <p:extLst>
      <p:ext uri="{BB962C8B-B14F-4D97-AF65-F5344CB8AC3E}">
        <p14:creationId xmlns:p14="http://schemas.microsoft.com/office/powerpoint/2010/main" val="154452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ACA36F5-F3EC-4DF8-BE3F-45BDEA20E9E6}" type="slidenum">
              <a:rPr lang="en-US" smtClean="0"/>
              <a:t>8</a:t>
            </a:fld>
            <a:endParaRPr lang="en-US"/>
          </a:p>
        </p:txBody>
      </p:sp>
    </p:spTree>
    <p:extLst>
      <p:ext uri="{BB962C8B-B14F-4D97-AF65-F5344CB8AC3E}">
        <p14:creationId xmlns:p14="http://schemas.microsoft.com/office/powerpoint/2010/main" val="250262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ACA36F5-F3EC-4DF8-BE3F-45BDEA20E9E6}" type="slidenum">
              <a:rPr lang="en-US" smtClean="0"/>
              <a:t>9</a:t>
            </a:fld>
            <a:endParaRPr lang="en-US"/>
          </a:p>
        </p:txBody>
      </p:sp>
    </p:spTree>
    <p:extLst>
      <p:ext uri="{BB962C8B-B14F-4D97-AF65-F5344CB8AC3E}">
        <p14:creationId xmlns:p14="http://schemas.microsoft.com/office/powerpoint/2010/main" val="105386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F2C2AA-7635-7B38-6CD8-1627851EFF6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0FF99EB-389B-F39C-88BD-D4FBBAE79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4FEF0C9-85DC-2D3C-3CA7-37CAB54EEABA}"/>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5" name="Plassholder for bunntekst 4">
            <a:extLst>
              <a:ext uri="{FF2B5EF4-FFF2-40B4-BE49-F238E27FC236}">
                <a16:creationId xmlns:a16="http://schemas.microsoft.com/office/drawing/2014/main" id="{FC814161-4824-870B-1BCD-118752F52F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460BCD0-AE64-62A6-E5AF-4823CA5DE92D}"/>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406762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ACFF7F-66EF-09E9-359D-A5B7E335ED9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6086F0D-25D2-DFE7-3D59-EC26E916FEF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DE2007D-4890-DE67-AD2A-134BF11A80BB}"/>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5" name="Plassholder for bunntekst 4">
            <a:extLst>
              <a:ext uri="{FF2B5EF4-FFF2-40B4-BE49-F238E27FC236}">
                <a16:creationId xmlns:a16="http://schemas.microsoft.com/office/drawing/2014/main" id="{433F763A-11AB-14E4-9AD7-A119E96FB61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9E35723-48E6-718B-C422-896EC9093E99}"/>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321512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7445721-B850-1E6E-4959-9F529B76288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D44D742-412C-311A-99E4-4E4719B6F01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E1BC4BE-8E96-8ED7-760C-0EDF9195ED37}"/>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5" name="Plassholder for bunntekst 4">
            <a:extLst>
              <a:ext uri="{FF2B5EF4-FFF2-40B4-BE49-F238E27FC236}">
                <a16:creationId xmlns:a16="http://schemas.microsoft.com/office/drawing/2014/main" id="{44E4E414-971D-F5C2-225C-AE0BB293BA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590BDFD-2487-ADC7-0B42-90A1A19E58FE}"/>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165120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D57DB7-D934-C150-B2FC-B9756F43B84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8639F10-6879-1810-C071-B33D5A010AD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8A17689-5983-6A60-5519-297B00BEA51A}"/>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5" name="Plassholder for bunntekst 4">
            <a:extLst>
              <a:ext uri="{FF2B5EF4-FFF2-40B4-BE49-F238E27FC236}">
                <a16:creationId xmlns:a16="http://schemas.microsoft.com/office/drawing/2014/main" id="{F5E70E2A-90E9-E50A-021E-40687D959A3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5F1E851-2FB2-5840-5273-364F786D4308}"/>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243178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990FB8-E532-36B4-28C1-8865CAFD77F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36EBCD5-6E12-3062-CD43-D740288EDE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5ECB881-8F47-629D-71E5-54BAD54E5CDB}"/>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5" name="Plassholder for bunntekst 4">
            <a:extLst>
              <a:ext uri="{FF2B5EF4-FFF2-40B4-BE49-F238E27FC236}">
                <a16:creationId xmlns:a16="http://schemas.microsoft.com/office/drawing/2014/main" id="{D5D6C536-3334-3AEC-4ACD-0131D5FD152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5FC4812-27E7-44DB-95B8-6B6BF4769991}"/>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41867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06228-E268-98C4-90CB-6CE491CCE6F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C6C3D1D-C294-4619-A7D3-6E823BA8F25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0449C7F-4C10-3531-93E7-BB0152FE4DA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5057A9C-CA2F-1AD0-DE86-2E38475FFE47}"/>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6" name="Plassholder for bunntekst 5">
            <a:extLst>
              <a:ext uri="{FF2B5EF4-FFF2-40B4-BE49-F238E27FC236}">
                <a16:creationId xmlns:a16="http://schemas.microsoft.com/office/drawing/2014/main" id="{EC7A2737-3493-F9E2-B75A-AB0D68AB3DF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93444FB-D1F6-52DE-B1C4-7942FE43E229}"/>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30251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0C236E-9574-08D3-46FD-D3435172BC0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0444B0A-4281-E359-66CB-705B23BCA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9DB6466-D705-C1ED-E4CC-713CB2EA8B3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A3E89B4-1AE5-2A78-7FB9-332B13A398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E1D942F-AA65-A1A2-A91D-142FE234BC5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34297AA-A89B-56B2-A571-8DF2847D0820}"/>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8" name="Plassholder for bunntekst 7">
            <a:extLst>
              <a:ext uri="{FF2B5EF4-FFF2-40B4-BE49-F238E27FC236}">
                <a16:creationId xmlns:a16="http://schemas.microsoft.com/office/drawing/2014/main" id="{B004B98B-AF01-2DB5-5C01-3917F18C520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E5D1A05-2314-4D52-C5A3-C07BB5240AAF}"/>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385887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A55459-FB1E-BADB-3A42-5A301FC630C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DB431E8-827B-CA71-76D7-06C2C2F29767}"/>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4" name="Plassholder for bunntekst 3">
            <a:extLst>
              <a:ext uri="{FF2B5EF4-FFF2-40B4-BE49-F238E27FC236}">
                <a16:creationId xmlns:a16="http://schemas.microsoft.com/office/drawing/2014/main" id="{CD0CA1EC-3B81-72F8-BBC0-B02C3C33589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553BDCD-54BC-F84F-65BD-58213CE80450}"/>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258148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D520FEB-776E-F4BA-B621-15058BA7D9BC}"/>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3" name="Plassholder for bunntekst 2">
            <a:extLst>
              <a:ext uri="{FF2B5EF4-FFF2-40B4-BE49-F238E27FC236}">
                <a16:creationId xmlns:a16="http://schemas.microsoft.com/office/drawing/2014/main" id="{AC884B69-FDBE-7D47-8C61-E6EE33CDBA7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9A801C7-F1A3-E62C-B353-CFD1DE5B2F06}"/>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403182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902731-AF50-79E8-3CEC-A429F8AC38F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D51755B-103B-E0E6-E985-091F5DEDF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AEC0CEC-FC67-3FF1-C126-0C95BA051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A85DA35-CCDE-CF69-A055-F4DCDFDB6C21}"/>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6" name="Plassholder for bunntekst 5">
            <a:extLst>
              <a:ext uri="{FF2B5EF4-FFF2-40B4-BE49-F238E27FC236}">
                <a16:creationId xmlns:a16="http://schemas.microsoft.com/office/drawing/2014/main" id="{D746CFBC-BF38-B012-2E43-783F7A6D81F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DDE1074-23CA-51B0-586A-E72EC968E663}"/>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155125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7C1BB7-836F-2456-407A-DC36858F188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7E9EFA4-1EC2-E743-8A25-411168865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555B095-99DD-A8A6-E8D9-BA788559E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A99821E-8C22-0679-B582-5E8EC56A406D}"/>
              </a:ext>
            </a:extLst>
          </p:cNvPr>
          <p:cNvSpPr>
            <a:spLocks noGrp="1"/>
          </p:cNvSpPr>
          <p:nvPr>
            <p:ph type="dt" sz="half" idx="10"/>
          </p:nvPr>
        </p:nvSpPr>
        <p:spPr/>
        <p:txBody>
          <a:bodyPr/>
          <a:lstStyle/>
          <a:p>
            <a:fld id="{EF3D88E8-8667-4FF9-A98D-57E8AB83CC5B}" type="datetimeFigureOut">
              <a:rPr lang="nb-NO" smtClean="0"/>
              <a:t>11.12.2024</a:t>
            </a:fld>
            <a:endParaRPr lang="nb-NO"/>
          </a:p>
        </p:txBody>
      </p:sp>
      <p:sp>
        <p:nvSpPr>
          <p:cNvPr id="6" name="Plassholder for bunntekst 5">
            <a:extLst>
              <a:ext uri="{FF2B5EF4-FFF2-40B4-BE49-F238E27FC236}">
                <a16:creationId xmlns:a16="http://schemas.microsoft.com/office/drawing/2014/main" id="{CA700819-6866-30C7-E78B-46D2FAE0F88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CCD488C-2CF7-EC8F-A8E2-2CC7915DB630}"/>
              </a:ext>
            </a:extLst>
          </p:cNvPr>
          <p:cNvSpPr>
            <a:spLocks noGrp="1"/>
          </p:cNvSpPr>
          <p:nvPr>
            <p:ph type="sldNum" sz="quarter" idx="12"/>
          </p:nvPr>
        </p:nvSpPr>
        <p:spPr/>
        <p:txBody>
          <a:bodyPr/>
          <a:lstStyle/>
          <a:p>
            <a:fld id="{C64D33F9-E196-4E8A-A1D3-3FDC99D3E7E6}" type="slidenum">
              <a:rPr lang="nb-NO" smtClean="0"/>
              <a:t>‹#›</a:t>
            </a:fld>
            <a:endParaRPr lang="nb-NO"/>
          </a:p>
        </p:txBody>
      </p:sp>
    </p:spTree>
    <p:extLst>
      <p:ext uri="{BB962C8B-B14F-4D97-AF65-F5344CB8AC3E}">
        <p14:creationId xmlns:p14="http://schemas.microsoft.com/office/powerpoint/2010/main" val="2269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BC6EE5B-2AF3-D819-8398-C505C8E36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9EA8AA7-DEEE-456E-B431-814D2E683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9502B79-771F-600D-0AD1-54D5BFE81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D88E8-8667-4FF9-A98D-57E8AB83CC5B}" type="datetimeFigureOut">
              <a:rPr lang="nb-NO" smtClean="0"/>
              <a:t>11.12.2024</a:t>
            </a:fld>
            <a:endParaRPr lang="nb-NO"/>
          </a:p>
        </p:txBody>
      </p:sp>
      <p:sp>
        <p:nvSpPr>
          <p:cNvPr id="5" name="Plassholder for bunntekst 4">
            <a:extLst>
              <a:ext uri="{FF2B5EF4-FFF2-40B4-BE49-F238E27FC236}">
                <a16:creationId xmlns:a16="http://schemas.microsoft.com/office/drawing/2014/main" id="{556B7888-E789-8CBE-4B7E-C499C4224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03F815B-0A8F-EC6F-75B0-34DEF222D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D33F9-E196-4E8A-A1D3-3FDC99D3E7E6}" type="slidenum">
              <a:rPr lang="nb-NO" smtClean="0"/>
              <a:t>‹#›</a:t>
            </a:fld>
            <a:endParaRPr lang="nb-NO"/>
          </a:p>
        </p:txBody>
      </p:sp>
    </p:spTree>
    <p:extLst>
      <p:ext uri="{BB962C8B-B14F-4D97-AF65-F5344CB8AC3E}">
        <p14:creationId xmlns:p14="http://schemas.microsoft.com/office/powerpoint/2010/main" val="3646370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treet sign with arrows">
            <a:extLst>
              <a:ext uri="{FF2B5EF4-FFF2-40B4-BE49-F238E27FC236}">
                <a16:creationId xmlns:a16="http://schemas.microsoft.com/office/drawing/2014/main" id="{0DC24917-A4C0-3133-BF0B-8E7793D6D45B}"/>
              </a:ext>
            </a:extLst>
          </p:cNvPr>
          <p:cNvPicPr>
            <a:picLocks noChangeAspect="1"/>
          </p:cNvPicPr>
          <p:nvPr/>
        </p:nvPicPr>
        <p:blipFill rotWithShape="1">
          <a:blip r:embed="rId3">
            <a:extLst>
              <a:ext uri="{28A0092B-C50C-407E-A947-70E740481C1C}">
                <a14:useLocalDpi xmlns:a14="http://schemas.microsoft.com/office/drawing/2010/main" val="0"/>
              </a:ext>
            </a:extLst>
          </a:blip>
          <a:srcRect t="3770" r="-1" b="10464"/>
          <a:stretch/>
        </p:blipFill>
        <p:spPr>
          <a:xfrm>
            <a:off x="-1" y="10"/>
            <a:ext cx="12228129" cy="4666928"/>
          </a:xfrm>
          <a:prstGeom prst="rect">
            <a:avLst/>
          </a:prstGeom>
        </p:spPr>
      </p:pic>
      <p:grpSp>
        <p:nvGrpSpPr>
          <p:cNvPr id="22" name="Group 2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3" name="Freeform: Shape 2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6" name="Freeform: Shape 2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tel 1">
            <a:extLst>
              <a:ext uri="{FF2B5EF4-FFF2-40B4-BE49-F238E27FC236}">
                <a16:creationId xmlns:a16="http://schemas.microsoft.com/office/drawing/2014/main" id="{E4E6DC91-EE45-81A1-57F8-CE3125102FC8}"/>
              </a:ext>
            </a:extLst>
          </p:cNvPr>
          <p:cNvSpPr>
            <a:spLocks noGrp="1"/>
          </p:cNvSpPr>
          <p:nvPr>
            <p:ph type="ctrTitle"/>
          </p:nvPr>
        </p:nvSpPr>
        <p:spPr>
          <a:xfrm>
            <a:off x="254000" y="4445264"/>
            <a:ext cx="10351008" cy="1305987"/>
          </a:xfrm>
          <a:ln w="3175">
            <a:solidFill>
              <a:schemeClr val="tx1"/>
            </a:solidFill>
          </a:ln>
        </p:spPr>
        <p:txBody>
          <a:bodyPr vert="horz" lIns="91440" tIns="45720" rIns="91440" bIns="45720" rtlCol="0" anchor="ctr">
            <a:normAutofit/>
          </a:bodyPr>
          <a:lstStyle/>
          <a:p>
            <a:pPr algn="l"/>
            <a:r>
              <a:rPr lang="en-US" sz="3300" b="1" i="1" dirty="0"/>
              <a:t>Shared decision-making in home-based palliative care</a:t>
            </a:r>
            <a:br>
              <a:rPr lang="en-US" sz="3300" i="1" dirty="0"/>
            </a:br>
            <a:r>
              <a:rPr lang="en-US" sz="2200" dirty="0"/>
              <a:t>Sandra Jahr Svendsen</a:t>
            </a:r>
            <a:br>
              <a:rPr lang="en-US" sz="2200" dirty="0"/>
            </a:br>
            <a:endParaRPr lang="en-US" sz="2200" i="1" dirty="0"/>
          </a:p>
        </p:txBody>
      </p:sp>
      <p:pic>
        <p:nvPicPr>
          <p:cNvPr id="9" name="Bilde 2">
            <a:extLst>
              <a:ext uri="{FF2B5EF4-FFF2-40B4-BE49-F238E27FC236}">
                <a16:creationId xmlns:a16="http://schemas.microsoft.com/office/drawing/2014/main" id="{D6CED51E-4FB2-B9D1-AB6D-9F03C7CC0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Kommunevåpen og logo">
            <a:extLst>
              <a:ext uri="{FF2B5EF4-FFF2-40B4-BE49-F238E27FC236}">
                <a16:creationId xmlns:a16="http://schemas.microsoft.com/office/drawing/2014/main" id="{0E8A2D43-4535-59ED-5F66-C3ABDC467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585097D-D993-2F6D-E651-46CD1A8A0D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17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8BF462-5E6D-625E-9260-48D4403080FA}"/>
              </a:ext>
            </a:extLst>
          </p:cNvPr>
          <p:cNvSpPr>
            <a:spLocks noGrp="1"/>
          </p:cNvSpPr>
          <p:nvPr>
            <p:ph type="title"/>
          </p:nvPr>
        </p:nvSpPr>
        <p:spPr/>
        <p:txBody>
          <a:bodyPr/>
          <a:lstStyle/>
          <a:p>
            <a:r>
              <a:rPr lang="nb-NO" dirty="0"/>
              <a:t>Main </a:t>
            </a:r>
            <a:r>
              <a:rPr lang="nb-NO" dirty="0" err="1"/>
              <a:t>findings</a:t>
            </a:r>
            <a:endParaRPr lang="nb-NO" dirty="0"/>
          </a:p>
        </p:txBody>
      </p:sp>
      <p:graphicFrame>
        <p:nvGraphicFramePr>
          <p:cNvPr id="5" name="Diagram 4">
            <a:extLst>
              <a:ext uri="{FF2B5EF4-FFF2-40B4-BE49-F238E27FC236}">
                <a16:creationId xmlns:a16="http://schemas.microsoft.com/office/drawing/2014/main" id="{42482D3D-911D-B630-5A70-7B62F235F4A6}"/>
              </a:ext>
            </a:extLst>
          </p:cNvPr>
          <p:cNvGraphicFramePr/>
          <p:nvPr>
            <p:extLst>
              <p:ext uri="{D42A27DB-BD31-4B8C-83A1-F6EECF244321}">
                <p14:modId xmlns:p14="http://schemas.microsoft.com/office/powerpoint/2010/main" val="1675975222"/>
              </p:ext>
            </p:extLst>
          </p:nvPr>
        </p:nvGraphicFramePr>
        <p:xfrm>
          <a:off x="2171700" y="1302326"/>
          <a:ext cx="8246917" cy="437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e 2">
            <a:extLst>
              <a:ext uri="{FF2B5EF4-FFF2-40B4-BE49-F238E27FC236}">
                <a16:creationId xmlns:a16="http://schemas.microsoft.com/office/drawing/2014/main" id="{586C8E0A-6CAA-CE94-F770-138BB77E26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Kommunevåpen og logo">
            <a:extLst>
              <a:ext uri="{FF2B5EF4-FFF2-40B4-BE49-F238E27FC236}">
                <a16:creationId xmlns:a16="http://schemas.microsoft.com/office/drawing/2014/main" id="{B06B27C9-F23B-606A-3BA3-ED1DEC710F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387526F8-7844-A53B-7CDD-C29A92E0E1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7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347F-1541-44D5-0925-3FF08FE7F242}"/>
              </a:ext>
            </a:extLst>
          </p:cNvPr>
          <p:cNvSpPr>
            <a:spLocks noGrp="1"/>
          </p:cNvSpPr>
          <p:nvPr>
            <p:ph type="title"/>
          </p:nvPr>
        </p:nvSpPr>
        <p:spPr/>
        <p:txBody>
          <a:bodyPr>
            <a:normAutofit fontScale="90000"/>
          </a:bodyPr>
          <a:lstStyle/>
          <a:p>
            <a:r>
              <a:rPr lang="en-US" dirty="0">
                <a:solidFill>
                  <a:schemeClr val="tx1"/>
                </a:solidFill>
              </a:rPr>
              <a:t>To be captured in life without decisions to act on</a:t>
            </a:r>
            <a:br>
              <a:rPr lang="en-US" b="0" dirty="0">
                <a:solidFill>
                  <a:schemeClr val="tx1"/>
                </a:solidFill>
              </a:rPr>
            </a:br>
            <a:endParaRPr lang="en-US" dirty="0"/>
          </a:p>
        </p:txBody>
      </p:sp>
      <p:sp>
        <p:nvSpPr>
          <p:cNvPr id="6" name="Tankeboble: sky 5">
            <a:extLst>
              <a:ext uri="{FF2B5EF4-FFF2-40B4-BE49-F238E27FC236}">
                <a16:creationId xmlns:a16="http://schemas.microsoft.com/office/drawing/2014/main" id="{7E6FC981-968A-641A-8C7E-D62869010E49}"/>
              </a:ext>
            </a:extLst>
          </p:cNvPr>
          <p:cNvSpPr/>
          <p:nvPr/>
        </p:nvSpPr>
        <p:spPr>
          <a:xfrm>
            <a:off x="163772" y="1651494"/>
            <a:ext cx="11745605" cy="3555009"/>
          </a:xfrm>
          <a:prstGeom prst="cloud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"Well, it's the uncertainty that's difficult. Not knowing what's ahead, you know. (...) I've stopped planning, and then someone says you could live for many years, but I don't know. (…) Just being here at the day center, it's a challenge because there are patients here who are worse off than me, and they're dying, you know, yes, and here I am, what am I doing here?"</a:t>
            </a:r>
            <a:r>
              <a:rPr lang="en-US" dirty="0">
                <a:solidFill>
                  <a:schemeClr val="tx1"/>
                </a:solidFill>
              </a:rPr>
              <a:t> (Woman, 56) </a:t>
            </a:r>
          </a:p>
          <a:p>
            <a:pPr algn="ctr"/>
            <a:endParaRPr lang="en-US" dirty="0">
              <a:solidFill>
                <a:schemeClr val="tx1"/>
              </a:solidFill>
            </a:endParaRPr>
          </a:p>
        </p:txBody>
      </p:sp>
      <p:pic>
        <p:nvPicPr>
          <p:cNvPr id="3" name="Bilde 2">
            <a:extLst>
              <a:ext uri="{FF2B5EF4-FFF2-40B4-BE49-F238E27FC236}">
                <a16:creationId xmlns:a16="http://schemas.microsoft.com/office/drawing/2014/main" id="{743C574E-C7D7-ED61-90BC-0E905F7B1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Kommunevåpen og logo">
            <a:extLst>
              <a:ext uri="{FF2B5EF4-FFF2-40B4-BE49-F238E27FC236}">
                <a16:creationId xmlns:a16="http://schemas.microsoft.com/office/drawing/2014/main" id="{DE7EFFDB-83B7-A556-67C0-90C53FC94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06FB90D6-EC71-EBD1-65BC-58408DBBF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6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0E1D-B6EC-5F44-0CB7-627E454ECB75}"/>
              </a:ext>
            </a:extLst>
          </p:cNvPr>
          <p:cNvSpPr>
            <a:spLocks noGrp="1"/>
          </p:cNvSpPr>
          <p:nvPr>
            <p:ph type="title"/>
          </p:nvPr>
        </p:nvSpPr>
        <p:spPr/>
        <p:txBody>
          <a:bodyPr>
            <a:normAutofit fontScale="90000"/>
          </a:bodyPr>
          <a:lstStyle/>
          <a:p>
            <a:r>
              <a:rPr lang="en-US" dirty="0">
                <a:solidFill>
                  <a:schemeClr val="tx1"/>
                </a:solidFill>
              </a:rPr>
              <a:t>To surrender to others and let others deal with decisions</a:t>
            </a:r>
            <a:br>
              <a:rPr lang="en-US" b="0" dirty="0">
                <a:solidFill>
                  <a:schemeClr val="tx1"/>
                </a:solidFill>
              </a:rPr>
            </a:br>
            <a:endParaRPr lang="en-US" dirty="0"/>
          </a:p>
        </p:txBody>
      </p:sp>
      <p:sp>
        <p:nvSpPr>
          <p:cNvPr id="3" name="Tankeboble: sky 5">
            <a:extLst>
              <a:ext uri="{FF2B5EF4-FFF2-40B4-BE49-F238E27FC236}">
                <a16:creationId xmlns:a16="http://schemas.microsoft.com/office/drawing/2014/main" id="{C302ADFC-1E5E-E92A-1B9A-61F4B8ECA7CB}"/>
              </a:ext>
            </a:extLst>
          </p:cNvPr>
          <p:cNvSpPr/>
          <p:nvPr/>
        </p:nvSpPr>
        <p:spPr>
          <a:xfrm>
            <a:off x="163772" y="1651494"/>
            <a:ext cx="11745605" cy="3555009"/>
          </a:xfrm>
          <a:prstGeom prst="cloud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"They thought I should try treatment first before I could say anything. Yes, that might be the case, but my standpoint is not to accept any treatment. They had problems understanding that. ‘It's important to try', the doctor said. He kept going on like that. Eventually, I said yes. (...) so I was there at the hospital alone, waiting for something to happen, but no, I was told that I was too sick to undergo those treatments."</a:t>
            </a:r>
            <a:r>
              <a:rPr lang="en-US" dirty="0">
                <a:solidFill>
                  <a:schemeClr val="tx1"/>
                </a:solidFill>
              </a:rPr>
              <a:t> (Woman, 75)</a:t>
            </a:r>
          </a:p>
        </p:txBody>
      </p:sp>
      <p:pic>
        <p:nvPicPr>
          <p:cNvPr id="4" name="Bilde 2">
            <a:extLst>
              <a:ext uri="{FF2B5EF4-FFF2-40B4-BE49-F238E27FC236}">
                <a16:creationId xmlns:a16="http://schemas.microsoft.com/office/drawing/2014/main" id="{F915BEE0-6531-CB22-9FC8-E1DD0491D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ommunevåpen og logo">
            <a:extLst>
              <a:ext uri="{FF2B5EF4-FFF2-40B4-BE49-F238E27FC236}">
                <a16:creationId xmlns:a16="http://schemas.microsoft.com/office/drawing/2014/main" id="{5D5649DE-40D2-CD72-BABF-4E4C1E332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5F3F9BF6-2DEC-8E2D-B87A-CCFB17B8D6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7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D53A-9C66-D4DA-72E5-783F986999DE}"/>
              </a:ext>
            </a:extLst>
          </p:cNvPr>
          <p:cNvSpPr>
            <a:spLocks noGrp="1"/>
          </p:cNvSpPr>
          <p:nvPr>
            <p:ph type="title"/>
          </p:nvPr>
        </p:nvSpPr>
        <p:spPr/>
        <p:txBody>
          <a:bodyPr>
            <a:normAutofit fontScale="90000"/>
          </a:bodyPr>
          <a:lstStyle/>
          <a:p>
            <a:r>
              <a:rPr lang="en-US" dirty="0">
                <a:solidFill>
                  <a:schemeClr val="tx1"/>
                </a:solidFill>
              </a:rPr>
              <a:t>To continue to be oneself without focus on disease and decision-making</a:t>
            </a:r>
            <a:br>
              <a:rPr lang="en-US" b="0" dirty="0">
                <a:solidFill>
                  <a:schemeClr val="tx1"/>
                </a:solidFill>
              </a:rPr>
            </a:br>
            <a:endParaRPr lang="en-US" dirty="0"/>
          </a:p>
        </p:txBody>
      </p:sp>
      <p:sp>
        <p:nvSpPr>
          <p:cNvPr id="3" name="Tankeboble: sky 5">
            <a:extLst>
              <a:ext uri="{FF2B5EF4-FFF2-40B4-BE49-F238E27FC236}">
                <a16:creationId xmlns:a16="http://schemas.microsoft.com/office/drawing/2014/main" id="{073BA2E3-5CE0-B564-C3FF-01BF554F3B49}"/>
              </a:ext>
            </a:extLst>
          </p:cNvPr>
          <p:cNvSpPr/>
          <p:nvPr/>
        </p:nvSpPr>
        <p:spPr>
          <a:xfrm>
            <a:off x="163772" y="1651494"/>
            <a:ext cx="11745605" cy="3555009"/>
          </a:xfrm>
          <a:prstGeom prst="cloud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"No one has asked, 'how are you doing?' But then again, I haven't pushed for it either. (…) I'm really happy when someone asks, then I can decide if we can talk some other time or if it's okay to talk now."</a:t>
            </a:r>
            <a:r>
              <a:rPr lang="en-US" dirty="0">
                <a:solidFill>
                  <a:schemeClr val="tx1"/>
                </a:solidFill>
              </a:rPr>
              <a:t> (Man, 58)</a:t>
            </a:r>
          </a:p>
        </p:txBody>
      </p:sp>
      <p:pic>
        <p:nvPicPr>
          <p:cNvPr id="4" name="Bilde 2">
            <a:extLst>
              <a:ext uri="{FF2B5EF4-FFF2-40B4-BE49-F238E27FC236}">
                <a16:creationId xmlns:a16="http://schemas.microsoft.com/office/drawing/2014/main" id="{61A5439B-43C2-4A54-E112-36E1C1F72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ommunevåpen og logo">
            <a:extLst>
              <a:ext uri="{FF2B5EF4-FFF2-40B4-BE49-F238E27FC236}">
                <a16:creationId xmlns:a16="http://schemas.microsoft.com/office/drawing/2014/main" id="{AF0095EC-039D-60F6-783B-A9F967A7A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FC33943-A73D-08C0-E837-20A2E18F2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4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in front of a sign&#10;&#10;Description automatically generated">
            <a:extLst>
              <a:ext uri="{FF2B5EF4-FFF2-40B4-BE49-F238E27FC236}">
                <a16:creationId xmlns:a16="http://schemas.microsoft.com/office/drawing/2014/main" id="{F694830D-554E-5553-1283-3DCB2CE2135A}"/>
              </a:ext>
            </a:extLst>
          </p:cNvPr>
          <p:cNvPicPr>
            <a:picLocks noChangeAspect="1"/>
          </p:cNvPicPr>
          <p:nvPr/>
        </p:nvPicPr>
        <p:blipFill rotWithShape="1">
          <a:blip r:embed="rId3">
            <a:extLst>
              <a:ext uri="{28A0092B-C50C-407E-A947-70E740481C1C}">
                <a14:useLocalDpi xmlns:a14="http://schemas.microsoft.com/office/drawing/2010/main" val="0"/>
              </a:ext>
            </a:extLst>
          </a:blip>
          <a:srcRect l="23435" r="17230" b="-2"/>
          <a:stretch/>
        </p:blipFill>
        <p:spPr>
          <a:xfrm>
            <a:off x="6096000" y="-1"/>
            <a:ext cx="6096000" cy="6858001"/>
          </a:xfrm>
          <a:prstGeom prst="rect">
            <a:avLst/>
          </a:prstGeom>
        </p:spPr>
      </p:pic>
      <p:pic>
        <p:nvPicPr>
          <p:cNvPr id="6" name="Bilde 2">
            <a:extLst>
              <a:ext uri="{FF2B5EF4-FFF2-40B4-BE49-F238E27FC236}">
                <a16:creationId xmlns:a16="http://schemas.microsoft.com/office/drawing/2014/main" id="{4CE4724D-894D-EFB3-0F06-A3B3E8A51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Kommunevåpen og logo">
            <a:extLst>
              <a:ext uri="{FF2B5EF4-FFF2-40B4-BE49-F238E27FC236}">
                <a16:creationId xmlns:a16="http://schemas.microsoft.com/office/drawing/2014/main" id="{4FA3087B-09A5-15ED-82C2-379A854C0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B218171E-71BB-7505-7477-BF93494A14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05C9A824-92FC-B24F-994E-6D899DDF91DF}"/>
              </a:ext>
            </a:extLst>
          </p:cNvPr>
          <p:cNvSpPr>
            <a:spLocks noGrp="1"/>
          </p:cNvSpPr>
          <p:nvPr>
            <p:ph type="title"/>
          </p:nvPr>
        </p:nvSpPr>
        <p:spPr>
          <a:xfrm>
            <a:off x="838200" y="365125"/>
            <a:ext cx="4678680" cy="1325563"/>
          </a:xfrm>
        </p:spPr>
        <p:txBody>
          <a:bodyPr>
            <a:normAutofit/>
          </a:bodyPr>
          <a:lstStyle/>
          <a:p>
            <a:r>
              <a:rPr lang="nb-NO" sz="3600" dirty="0" err="1"/>
              <a:t>Conclusions</a:t>
            </a:r>
            <a:endParaRPr lang="nb-NO" sz="3600" dirty="0"/>
          </a:p>
        </p:txBody>
      </p:sp>
      <p:sp>
        <p:nvSpPr>
          <p:cNvPr id="3" name="Plassholder for innhold 2">
            <a:extLst>
              <a:ext uri="{FF2B5EF4-FFF2-40B4-BE49-F238E27FC236}">
                <a16:creationId xmlns:a16="http://schemas.microsoft.com/office/drawing/2014/main" id="{CD53DFF4-D177-B680-F553-2B554A7727ED}"/>
              </a:ext>
            </a:extLst>
          </p:cNvPr>
          <p:cNvSpPr>
            <a:spLocks noGrp="1"/>
          </p:cNvSpPr>
          <p:nvPr>
            <p:ph idx="1"/>
          </p:nvPr>
        </p:nvSpPr>
        <p:spPr>
          <a:xfrm>
            <a:off x="838200" y="1825625"/>
            <a:ext cx="4851400" cy="4351338"/>
          </a:xfrm>
        </p:spPr>
        <p:txBody>
          <a:bodyPr/>
          <a:lstStyle/>
          <a:p>
            <a:r>
              <a:rPr lang="nb-NO" dirty="0" err="1"/>
              <a:t>Flexible</a:t>
            </a:r>
            <a:r>
              <a:rPr lang="nb-NO" dirty="0"/>
              <a:t>, person-</a:t>
            </a:r>
            <a:r>
              <a:rPr lang="nb-NO" dirty="0" err="1"/>
              <a:t>centered</a:t>
            </a:r>
            <a:r>
              <a:rPr lang="nb-NO" dirty="0"/>
              <a:t> SDM – </a:t>
            </a:r>
            <a:r>
              <a:rPr lang="nb-NO" dirty="0" err="1"/>
              <a:t>tailored</a:t>
            </a:r>
            <a:r>
              <a:rPr lang="nb-NO" dirty="0"/>
              <a:t> to </a:t>
            </a:r>
            <a:r>
              <a:rPr lang="nb-NO" dirty="0" err="1"/>
              <a:t>the</a:t>
            </a:r>
            <a:r>
              <a:rPr lang="nb-NO" dirty="0"/>
              <a:t> </a:t>
            </a:r>
            <a:r>
              <a:rPr lang="en-US" dirty="0"/>
              <a:t>fluctuating</a:t>
            </a:r>
            <a:r>
              <a:rPr lang="nb-NO" dirty="0"/>
              <a:t> </a:t>
            </a:r>
            <a:r>
              <a:rPr lang="nb-NO" dirty="0" err="1"/>
              <a:t>health</a:t>
            </a:r>
            <a:r>
              <a:rPr lang="nb-NO" dirty="0"/>
              <a:t> </a:t>
            </a:r>
            <a:r>
              <a:rPr lang="nb-NO" dirty="0" err="1"/>
              <a:t>literacy</a:t>
            </a:r>
            <a:r>
              <a:rPr lang="nb-NO" dirty="0"/>
              <a:t> and </a:t>
            </a:r>
            <a:r>
              <a:rPr lang="nb-NO" dirty="0" err="1"/>
              <a:t>changing</a:t>
            </a:r>
            <a:r>
              <a:rPr lang="nb-NO" dirty="0"/>
              <a:t> </a:t>
            </a:r>
            <a:r>
              <a:rPr lang="nb-NO" dirty="0" err="1"/>
              <a:t>preferences</a:t>
            </a:r>
            <a:r>
              <a:rPr lang="nb-NO" dirty="0"/>
              <a:t> of </a:t>
            </a:r>
            <a:r>
              <a:rPr lang="nb-NO" dirty="0" err="1"/>
              <a:t>patients</a:t>
            </a:r>
            <a:r>
              <a:rPr lang="nb-NO" dirty="0"/>
              <a:t> in palliative </a:t>
            </a:r>
            <a:r>
              <a:rPr lang="nb-NO" dirty="0" err="1"/>
              <a:t>care</a:t>
            </a:r>
            <a:r>
              <a:rPr lang="nb-NO" dirty="0"/>
              <a:t> settings</a:t>
            </a:r>
          </a:p>
          <a:p>
            <a:endParaRPr lang="nb-NO" dirty="0"/>
          </a:p>
        </p:txBody>
      </p:sp>
    </p:spTree>
    <p:extLst>
      <p:ext uri="{BB962C8B-B14F-4D97-AF65-F5344CB8AC3E}">
        <p14:creationId xmlns:p14="http://schemas.microsoft.com/office/powerpoint/2010/main" val="170013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D6836C-486F-00FC-E0FE-75CBE7FF6A67}"/>
              </a:ext>
            </a:extLst>
          </p:cNvPr>
          <p:cNvSpPr>
            <a:spLocks noGrp="1"/>
          </p:cNvSpPr>
          <p:nvPr>
            <p:ph type="title"/>
          </p:nvPr>
        </p:nvSpPr>
        <p:spPr/>
        <p:txBody>
          <a:bodyPr vert="horz" lIns="91440" tIns="45720" rIns="91440" bIns="45720" rtlCol="0" anchor="b">
            <a:normAutofit/>
          </a:bodyPr>
          <a:lstStyle/>
          <a:p>
            <a:r>
              <a:rPr lang="en-US"/>
              <a:t>Paper 2 and 3 – Not published (yet)</a:t>
            </a:r>
            <a:br>
              <a:rPr lang="en-US">
                <a:effectLst/>
              </a:rPr>
            </a:br>
            <a:endParaRPr lang="en-US"/>
          </a:p>
        </p:txBody>
      </p:sp>
      <p:sp>
        <p:nvSpPr>
          <p:cNvPr id="3" name="Plassholder for innhold 2">
            <a:extLst>
              <a:ext uri="{FF2B5EF4-FFF2-40B4-BE49-F238E27FC236}">
                <a16:creationId xmlns:a16="http://schemas.microsoft.com/office/drawing/2014/main" id="{390B7C9F-AE1E-48BC-AA1F-38A341682146}"/>
              </a:ext>
            </a:extLst>
          </p:cNvPr>
          <p:cNvSpPr>
            <a:spLocks noGrp="1"/>
          </p:cNvSpPr>
          <p:nvPr>
            <p:ph sz="half" idx="1"/>
          </p:nvPr>
        </p:nvSpPr>
        <p:spPr/>
        <p:txBody>
          <a:bodyPr/>
          <a:lstStyle/>
          <a:p>
            <a:pPr marL="0" indent="0">
              <a:buNone/>
            </a:pPr>
            <a:r>
              <a:rPr lang="nb-NO" i="1" dirty="0"/>
              <a:t>«Home </a:t>
            </a:r>
            <a:r>
              <a:rPr lang="nb-NO" i="1" dirty="0" err="1"/>
              <a:t>care</a:t>
            </a:r>
            <a:r>
              <a:rPr lang="nb-NO" i="1" dirty="0"/>
              <a:t> </a:t>
            </a:r>
            <a:r>
              <a:rPr lang="nb-NO" i="1" dirty="0" err="1"/>
              <a:t>nurses</a:t>
            </a:r>
            <a:r>
              <a:rPr lang="nb-NO" i="1" dirty="0"/>
              <a:t>’ </a:t>
            </a:r>
            <a:r>
              <a:rPr lang="nb-NO" i="1" dirty="0" err="1"/>
              <a:t>ethical</a:t>
            </a:r>
            <a:r>
              <a:rPr lang="nb-NO" i="1" dirty="0"/>
              <a:t> </a:t>
            </a:r>
            <a:r>
              <a:rPr lang="nb-NO" i="1" dirty="0" err="1"/>
              <a:t>compass</a:t>
            </a:r>
            <a:r>
              <a:rPr lang="nb-NO" i="1" dirty="0"/>
              <a:t> in palliative </a:t>
            </a:r>
            <a:r>
              <a:rPr lang="nb-NO" i="1" dirty="0" err="1"/>
              <a:t>decision-making</a:t>
            </a:r>
            <a:r>
              <a:rPr lang="nb-NO" i="1" dirty="0"/>
              <a:t> </a:t>
            </a:r>
            <a:r>
              <a:rPr lang="nb-NO" i="1" dirty="0" err="1"/>
              <a:t>processes</a:t>
            </a:r>
            <a:r>
              <a:rPr lang="nb-NO" i="1" dirty="0"/>
              <a:t>»</a:t>
            </a:r>
          </a:p>
        </p:txBody>
      </p:sp>
      <p:sp>
        <p:nvSpPr>
          <p:cNvPr id="4" name="Plassholder for innhold 3">
            <a:extLst>
              <a:ext uri="{FF2B5EF4-FFF2-40B4-BE49-F238E27FC236}">
                <a16:creationId xmlns:a16="http://schemas.microsoft.com/office/drawing/2014/main" id="{C1FF2DB6-A7FF-203F-97CA-3CA0ACF9B8C5}"/>
              </a:ext>
            </a:extLst>
          </p:cNvPr>
          <p:cNvSpPr>
            <a:spLocks noGrp="1"/>
          </p:cNvSpPr>
          <p:nvPr>
            <p:ph sz="half" idx="2"/>
          </p:nvPr>
        </p:nvSpPr>
        <p:spPr/>
        <p:txBody>
          <a:bodyPr/>
          <a:lstStyle/>
          <a:p>
            <a:pPr marL="0" indent="0">
              <a:buNone/>
            </a:pPr>
            <a:r>
              <a:rPr lang="nb-NO" i="1" dirty="0"/>
              <a:t>«</a:t>
            </a:r>
            <a:r>
              <a:rPr lang="nb-NO" i="1" dirty="0" err="1"/>
              <a:t>Navigating</a:t>
            </a:r>
            <a:r>
              <a:rPr lang="nb-NO" i="1" dirty="0"/>
              <a:t> </a:t>
            </a:r>
            <a:r>
              <a:rPr lang="nb-NO" i="1" dirty="0" err="1"/>
              <a:t>together</a:t>
            </a:r>
            <a:r>
              <a:rPr lang="nb-NO" i="1" dirty="0"/>
              <a:t> </a:t>
            </a:r>
            <a:r>
              <a:rPr lang="nb-NO" i="1" dirty="0" err="1"/>
              <a:t>toward</a:t>
            </a:r>
            <a:r>
              <a:rPr lang="nb-NO" i="1" dirty="0"/>
              <a:t> </a:t>
            </a:r>
            <a:r>
              <a:rPr lang="nb-NO" i="1" dirty="0" err="1"/>
              <a:t>shared</a:t>
            </a:r>
            <a:r>
              <a:rPr lang="nb-NO" i="1" dirty="0"/>
              <a:t> </a:t>
            </a:r>
            <a:r>
              <a:rPr lang="nb-NO" i="1" dirty="0" err="1"/>
              <a:t>decision-making</a:t>
            </a:r>
            <a:r>
              <a:rPr lang="nb-NO" i="1" dirty="0"/>
              <a:t> in </a:t>
            </a:r>
            <a:r>
              <a:rPr lang="nb-NO" i="1" dirty="0" err="1"/>
              <a:t>home-based</a:t>
            </a:r>
            <a:r>
              <a:rPr lang="nb-NO" i="1" dirty="0"/>
              <a:t> palliative </a:t>
            </a:r>
            <a:r>
              <a:rPr lang="nb-NO" i="1" dirty="0" err="1"/>
              <a:t>care</a:t>
            </a:r>
            <a:r>
              <a:rPr lang="nb-NO" i="1" dirty="0"/>
              <a:t> – </a:t>
            </a:r>
            <a:r>
              <a:rPr lang="nb-NO" i="1" dirty="0" err="1"/>
              <a:t>perspectives</a:t>
            </a:r>
            <a:r>
              <a:rPr lang="nb-NO" i="1" dirty="0"/>
              <a:t> from general </a:t>
            </a:r>
            <a:r>
              <a:rPr lang="nb-NO" i="1" dirty="0" err="1"/>
              <a:t>practitioners</a:t>
            </a:r>
            <a:r>
              <a:rPr lang="nb-NO" i="1" dirty="0"/>
              <a:t> and cancer </a:t>
            </a:r>
            <a:r>
              <a:rPr lang="nb-NO" i="1" dirty="0" err="1"/>
              <a:t>care</a:t>
            </a:r>
            <a:r>
              <a:rPr lang="nb-NO" i="1" dirty="0"/>
              <a:t> </a:t>
            </a:r>
            <a:r>
              <a:rPr lang="nb-NO" i="1" dirty="0" err="1"/>
              <a:t>coordinators</a:t>
            </a:r>
            <a:r>
              <a:rPr lang="nb-NO" i="1" dirty="0"/>
              <a:t>»</a:t>
            </a:r>
          </a:p>
        </p:txBody>
      </p:sp>
      <p:pic>
        <p:nvPicPr>
          <p:cNvPr id="5" name="Bilde 2">
            <a:extLst>
              <a:ext uri="{FF2B5EF4-FFF2-40B4-BE49-F238E27FC236}">
                <a16:creationId xmlns:a16="http://schemas.microsoft.com/office/drawing/2014/main" id="{4F510FBF-CECE-CA49-51C4-DAA1F2C1B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Kommunevåpen og logo">
            <a:extLst>
              <a:ext uri="{FF2B5EF4-FFF2-40B4-BE49-F238E27FC236}">
                <a16:creationId xmlns:a16="http://schemas.microsoft.com/office/drawing/2014/main" id="{7483F15E-E0E2-03AB-A175-F3466A890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97B40C50-4E36-86D8-F40E-B563E9659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2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D370B1-A81B-DC42-F6EB-F1AD8CF2305F}"/>
              </a:ext>
            </a:extLst>
          </p:cNvPr>
          <p:cNvSpPr>
            <a:spLocks noGrp="1"/>
          </p:cNvSpPr>
          <p:nvPr>
            <p:ph type="title"/>
          </p:nvPr>
        </p:nvSpPr>
        <p:spPr/>
        <p:txBody>
          <a:bodyPr/>
          <a:lstStyle/>
          <a:p>
            <a:r>
              <a:rPr lang="nb-NO" dirty="0"/>
              <a:t>References</a:t>
            </a:r>
          </a:p>
        </p:txBody>
      </p:sp>
      <p:sp>
        <p:nvSpPr>
          <p:cNvPr id="3" name="Plassholder for innhold 2">
            <a:extLst>
              <a:ext uri="{FF2B5EF4-FFF2-40B4-BE49-F238E27FC236}">
                <a16:creationId xmlns:a16="http://schemas.microsoft.com/office/drawing/2014/main" id="{1DE53E8A-91D9-ED77-ECAF-FE6ACA818277}"/>
              </a:ext>
            </a:extLst>
          </p:cNvPr>
          <p:cNvSpPr>
            <a:spLocks noGrp="1"/>
          </p:cNvSpPr>
          <p:nvPr>
            <p:ph idx="1"/>
          </p:nvPr>
        </p:nvSpPr>
        <p:spPr>
          <a:xfrm>
            <a:off x="838200" y="1617663"/>
            <a:ext cx="10515600" cy="4875212"/>
          </a:xfrm>
        </p:spPr>
        <p:txBody>
          <a:bodyPr>
            <a:noAutofit/>
          </a:bodyPr>
          <a:lstStyle/>
          <a:p>
            <a:pPr marL="0" indent="0">
              <a:spcAft>
                <a:spcPts val="800"/>
              </a:spcAft>
              <a:buNone/>
            </a:pPr>
            <a:r>
              <a:rPr lang="en-US" sz="1400" kern="100">
                <a:effectLst/>
                <a:ea typeface="Calibri" panose="020F0502020204030204" pitchFamily="34" charset="0"/>
              </a:rPr>
              <a:t>1.</a:t>
            </a:r>
            <a:r>
              <a:rPr lang="en-US" sz="1400" kern="100" dirty="0">
                <a:effectLst/>
                <a:ea typeface="Calibri" panose="020F0502020204030204" pitchFamily="34" charset="0"/>
              </a:rPr>
              <a:t>	Norwegian Ministry of Health and Care Services. Report to the </a:t>
            </a:r>
            <a:r>
              <a:rPr lang="en-US" sz="1400" kern="100" dirty="0" err="1">
                <a:effectLst/>
                <a:ea typeface="Calibri" panose="020F0502020204030204" pitchFamily="34" charset="0"/>
              </a:rPr>
              <a:t>Storting</a:t>
            </a:r>
            <a:r>
              <a:rPr lang="en-US" sz="1400" kern="100" dirty="0">
                <a:effectLst/>
                <a:ea typeface="Calibri" panose="020F0502020204030204" pitchFamily="34" charset="0"/>
              </a:rPr>
              <a:t> (White Paper) 24 (2019–2020). In </a:t>
            </a:r>
            <a:r>
              <a:rPr lang="en-US" sz="1400" kern="100" dirty="0" err="1">
                <a:effectLst/>
                <a:ea typeface="Calibri" panose="020F0502020204030204" pitchFamily="34" charset="0"/>
              </a:rPr>
              <a:t>norwegian</a:t>
            </a:r>
            <a:r>
              <a:rPr lang="en-US" sz="1400" kern="100" dirty="0">
                <a:effectLst/>
                <a:ea typeface="Calibri" panose="020F0502020204030204" pitchFamily="34" charset="0"/>
              </a:rPr>
              <a:t>: </a:t>
            </a:r>
            <a:r>
              <a:rPr lang="en-US" sz="1400" kern="100" dirty="0" err="1">
                <a:effectLst/>
                <a:ea typeface="Calibri" panose="020F0502020204030204" pitchFamily="34" charset="0"/>
              </a:rPr>
              <a:t>Lindrende</a:t>
            </a:r>
            <a:r>
              <a:rPr lang="en-US" sz="1400" kern="100" dirty="0">
                <a:effectLst/>
                <a:ea typeface="Calibri" panose="020F0502020204030204" pitchFamily="34" charset="0"/>
              </a:rPr>
              <a:t> 	</a:t>
            </a:r>
            <a:r>
              <a:rPr lang="en-US" sz="1400" kern="100" dirty="0" err="1">
                <a:effectLst/>
                <a:ea typeface="Calibri" panose="020F0502020204030204" pitchFamily="34" charset="0"/>
              </a:rPr>
              <a:t>behandling</a:t>
            </a:r>
            <a:r>
              <a:rPr lang="en-US" sz="1400" kern="100" dirty="0">
                <a:effectLst/>
                <a:ea typeface="Calibri" panose="020F0502020204030204" pitchFamily="34" charset="0"/>
              </a:rPr>
              <a:t> og </a:t>
            </a:r>
            <a:r>
              <a:rPr lang="en-US" sz="1400" kern="100" dirty="0" err="1">
                <a:effectLst/>
                <a:ea typeface="Calibri" panose="020F0502020204030204" pitchFamily="34" charset="0"/>
              </a:rPr>
              <a:t>omsorg</a:t>
            </a:r>
            <a:r>
              <a:rPr lang="en-US" sz="1400" kern="100" dirty="0">
                <a:effectLst/>
                <a:ea typeface="Calibri" panose="020F0502020204030204" pitchFamily="34" charset="0"/>
              </a:rPr>
              <a:t> - Vi </a:t>
            </a:r>
            <a:r>
              <a:rPr lang="en-US" sz="1400" kern="100" dirty="0" err="1">
                <a:effectLst/>
                <a:ea typeface="Calibri" panose="020F0502020204030204" pitchFamily="34" charset="0"/>
              </a:rPr>
              <a:t>skal</a:t>
            </a:r>
            <a:r>
              <a:rPr lang="en-US" sz="1400" kern="100" dirty="0">
                <a:effectLst/>
                <a:ea typeface="Calibri" panose="020F0502020204030204" pitchFamily="34" charset="0"/>
              </a:rPr>
              <a:t> alle </a:t>
            </a:r>
            <a:r>
              <a:rPr lang="en-US" sz="1400" kern="100" dirty="0" err="1">
                <a:effectLst/>
                <a:ea typeface="Calibri" panose="020F0502020204030204" pitchFamily="34" charset="0"/>
              </a:rPr>
              <a:t>dø</a:t>
            </a:r>
            <a:r>
              <a:rPr lang="en-US" sz="1400" kern="100" dirty="0">
                <a:effectLst/>
                <a:ea typeface="Calibri" panose="020F0502020204030204" pitchFamily="34" charset="0"/>
              </a:rPr>
              <a:t> </a:t>
            </a:r>
            <a:r>
              <a:rPr lang="en-US" sz="1400" kern="100" dirty="0" err="1">
                <a:effectLst/>
                <a:ea typeface="Calibri" panose="020F0502020204030204" pitchFamily="34" charset="0"/>
              </a:rPr>
              <a:t>en</a:t>
            </a:r>
            <a:r>
              <a:rPr lang="en-US" sz="1400" kern="100" dirty="0">
                <a:effectLst/>
                <a:ea typeface="Calibri" panose="020F0502020204030204" pitchFamily="34" charset="0"/>
              </a:rPr>
              <a:t> </a:t>
            </a:r>
            <a:r>
              <a:rPr lang="en-US" sz="1400" kern="100" dirty="0" err="1">
                <a:effectLst/>
                <a:ea typeface="Calibri" panose="020F0502020204030204" pitchFamily="34" charset="0"/>
              </a:rPr>
              <a:t>dag</a:t>
            </a:r>
            <a:r>
              <a:rPr lang="en-US" sz="1400" kern="100" dirty="0">
                <a:effectLst/>
                <a:ea typeface="Calibri" panose="020F0502020204030204" pitchFamily="34" charset="0"/>
              </a:rPr>
              <a:t>. Men alle </a:t>
            </a:r>
            <a:r>
              <a:rPr lang="en-US" sz="1400" kern="100" dirty="0" err="1">
                <a:effectLst/>
                <a:ea typeface="Calibri" panose="020F0502020204030204" pitchFamily="34" charset="0"/>
              </a:rPr>
              <a:t>andre</a:t>
            </a:r>
            <a:r>
              <a:rPr lang="en-US" sz="1400" kern="100" dirty="0">
                <a:effectLst/>
                <a:ea typeface="Calibri" panose="020F0502020204030204" pitchFamily="34" charset="0"/>
              </a:rPr>
              <a:t> </a:t>
            </a:r>
            <a:r>
              <a:rPr lang="en-US" sz="1400" kern="100" dirty="0" err="1">
                <a:effectLst/>
                <a:ea typeface="Calibri" panose="020F0502020204030204" pitchFamily="34" charset="0"/>
              </a:rPr>
              <a:t>dager</a:t>
            </a:r>
            <a:r>
              <a:rPr lang="en-US" sz="1400" kern="100" dirty="0">
                <a:effectLst/>
                <a:ea typeface="Calibri" panose="020F0502020204030204" pitchFamily="34" charset="0"/>
              </a:rPr>
              <a:t> </a:t>
            </a:r>
            <a:r>
              <a:rPr lang="en-US" sz="1400" kern="100" dirty="0" err="1">
                <a:effectLst/>
                <a:ea typeface="Calibri" panose="020F0502020204030204" pitchFamily="34" charset="0"/>
              </a:rPr>
              <a:t>skal</a:t>
            </a:r>
            <a:r>
              <a:rPr lang="en-US" sz="1400" kern="100" dirty="0">
                <a:effectLst/>
                <a:ea typeface="Calibri" panose="020F0502020204030204" pitchFamily="34" charset="0"/>
              </a:rPr>
              <a:t> vi </a:t>
            </a:r>
            <a:r>
              <a:rPr lang="en-US" sz="1400" kern="100" dirty="0" err="1">
                <a:effectLst/>
                <a:ea typeface="Calibri" panose="020F0502020204030204" pitchFamily="34" charset="0"/>
              </a:rPr>
              <a:t>leve</a:t>
            </a:r>
            <a:r>
              <a:rPr lang="en-US" sz="1400" kern="100" dirty="0">
                <a:effectLst/>
                <a:ea typeface="Calibri" panose="020F0502020204030204" pitchFamily="34" charset="0"/>
              </a:rPr>
              <a:t>.: Oslo: Ministry of Health and Care Services.; 2020.</a:t>
            </a:r>
            <a:br>
              <a:rPr lang="en-US" sz="1400" kern="100" dirty="0">
                <a:effectLst/>
                <a:ea typeface="Calibri" panose="020F0502020204030204" pitchFamily="34" charset="0"/>
              </a:rPr>
            </a:br>
            <a:r>
              <a:rPr lang="en-US" sz="1400" kern="100" dirty="0">
                <a:effectLst/>
                <a:ea typeface="Calibri" panose="020F0502020204030204" pitchFamily="34" charset="0"/>
              </a:rPr>
              <a:t>2.	Ministry of Health and Care Services. NOU 2017:16 Life and death - Palliative care. Department: t. N. M. o. H. a. C. Services 2017 	Oslo, Norway; 2017.</a:t>
            </a:r>
            <a:br>
              <a:rPr lang="en-US" sz="1400" kern="100" dirty="0">
                <a:effectLst/>
                <a:ea typeface="Calibri" panose="020F0502020204030204" pitchFamily="34" charset="0"/>
              </a:rPr>
            </a:br>
            <a:r>
              <a:rPr lang="en-US" sz="1400" kern="100" dirty="0">
                <a:effectLst/>
                <a:ea typeface="Calibri" panose="020F0502020204030204" pitchFamily="34" charset="0"/>
              </a:rPr>
              <a:t>3.	</a:t>
            </a:r>
            <a:r>
              <a:rPr lang="en-US" sz="1400" kern="100" dirty="0" err="1">
                <a:effectLst/>
                <a:ea typeface="Calibri" panose="020F0502020204030204" pitchFamily="34" charset="0"/>
              </a:rPr>
              <a:t>Sandsdalen</a:t>
            </a:r>
            <a:r>
              <a:rPr lang="en-US" sz="1400" kern="100" dirty="0">
                <a:effectLst/>
                <a:ea typeface="Calibri" panose="020F0502020204030204" pitchFamily="34" charset="0"/>
              </a:rPr>
              <a:t> T, </a:t>
            </a:r>
            <a:r>
              <a:rPr lang="en-US" sz="1400" kern="100" dirty="0" err="1">
                <a:effectLst/>
                <a:ea typeface="Calibri" panose="020F0502020204030204" pitchFamily="34" charset="0"/>
              </a:rPr>
              <a:t>Hov</a:t>
            </a:r>
            <a:r>
              <a:rPr lang="en-US" sz="1400" kern="100" dirty="0">
                <a:effectLst/>
                <a:ea typeface="Calibri" panose="020F0502020204030204" pitchFamily="34" charset="0"/>
              </a:rPr>
              <a:t> R, </a:t>
            </a:r>
            <a:r>
              <a:rPr lang="en-US" sz="1400" kern="100" dirty="0" err="1">
                <a:effectLst/>
                <a:ea typeface="Calibri" panose="020F0502020204030204" pitchFamily="34" charset="0"/>
              </a:rPr>
              <a:t>Høye</a:t>
            </a:r>
            <a:r>
              <a:rPr lang="en-US" sz="1400" kern="100" dirty="0">
                <a:effectLst/>
                <a:ea typeface="Calibri" panose="020F0502020204030204" pitchFamily="34" charset="0"/>
              </a:rPr>
              <a:t> S, </a:t>
            </a:r>
            <a:r>
              <a:rPr lang="en-US" sz="1400" kern="100" dirty="0" err="1">
                <a:effectLst/>
                <a:ea typeface="Calibri" panose="020F0502020204030204" pitchFamily="34" charset="0"/>
              </a:rPr>
              <a:t>Rystedt</a:t>
            </a:r>
            <a:r>
              <a:rPr lang="en-US" sz="1400" kern="100" dirty="0">
                <a:effectLst/>
                <a:ea typeface="Calibri" panose="020F0502020204030204" pitchFamily="34" charset="0"/>
              </a:rPr>
              <a:t> I, Wilde-Larsson B. Patients' preferences in palliative care: A systematic mixed studies review. 	</a:t>
            </a:r>
            <a:r>
              <a:rPr lang="en-US" sz="1400" kern="100" dirty="0" err="1">
                <a:effectLst/>
                <a:ea typeface="Calibri" panose="020F0502020204030204" pitchFamily="34" charset="0"/>
              </a:rPr>
              <a:t>Palliat</a:t>
            </a:r>
            <a:r>
              <a:rPr lang="en-US" sz="1400" kern="100" dirty="0">
                <a:effectLst/>
                <a:ea typeface="Calibri" panose="020F0502020204030204" pitchFamily="34" charset="0"/>
              </a:rPr>
              <a:t> Med. 2015;29(5):399-419.</a:t>
            </a:r>
            <a:br>
              <a:rPr lang="en-US" sz="1400" kern="100" dirty="0">
                <a:effectLst/>
                <a:ea typeface="Calibri" panose="020F0502020204030204" pitchFamily="34" charset="0"/>
              </a:rPr>
            </a:br>
            <a:r>
              <a:rPr lang="en-US" sz="1400" kern="100" dirty="0">
                <a:effectLst/>
                <a:ea typeface="Calibri" panose="020F0502020204030204" pitchFamily="34" charset="0"/>
              </a:rPr>
              <a:t>4.	</a:t>
            </a:r>
            <a:r>
              <a:rPr lang="en-US" sz="1400" kern="100" dirty="0" err="1">
                <a:effectLst/>
                <a:ea typeface="Calibri" panose="020F0502020204030204" pitchFamily="34" charset="0"/>
              </a:rPr>
              <a:t>Guldhav</a:t>
            </a:r>
            <a:r>
              <a:rPr lang="en-US" sz="1400" kern="100" dirty="0">
                <a:effectLst/>
                <a:ea typeface="Calibri" panose="020F0502020204030204" pitchFamily="34" charset="0"/>
              </a:rPr>
              <a:t> KV, Jepsen R, </a:t>
            </a:r>
            <a:r>
              <a:rPr lang="en-US" sz="1400" kern="100" dirty="0" err="1">
                <a:effectLst/>
                <a:ea typeface="Calibri" panose="020F0502020204030204" pitchFamily="34" charset="0"/>
              </a:rPr>
              <a:t>Ytrehus</a:t>
            </a:r>
            <a:r>
              <a:rPr lang="en-US" sz="1400" kern="100" dirty="0">
                <a:effectLst/>
                <a:ea typeface="Calibri" panose="020F0502020204030204" pitchFamily="34" charset="0"/>
              </a:rPr>
              <a:t> S, Grov EK. Access to information and counselling – older cancer patients’ self-report: a cross-	sectional survey. BMC Nursing. 2017;16(1):18.</a:t>
            </a:r>
            <a:br>
              <a:rPr lang="en-US" sz="1400" kern="100" dirty="0">
                <a:effectLst/>
                <a:ea typeface="Calibri" panose="020F0502020204030204" pitchFamily="34" charset="0"/>
              </a:rPr>
            </a:br>
            <a:r>
              <a:rPr lang="en-US" sz="1400" kern="100" dirty="0">
                <a:effectLst/>
                <a:ea typeface="Calibri" panose="020F0502020204030204" pitchFamily="34" charset="0"/>
              </a:rPr>
              <a:t>5.	</a:t>
            </a:r>
            <a:r>
              <a:rPr lang="en-US" sz="1400" kern="100" dirty="0" err="1">
                <a:effectLst/>
                <a:ea typeface="Calibri" panose="020F0502020204030204" pitchFamily="34" charset="0"/>
              </a:rPr>
              <a:t>Kuosmanen</a:t>
            </a:r>
            <a:r>
              <a:rPr lang="en-US" sz="1400" kern="100" dirty="0">
                <a:effectLst/>
                <a:ea typeface="Calibri" panose="020F0502020204030204" pitchFamily="34" charset="0"/>
              </a:rPr>
              <a:t> L, </a:t>
            </a:r>
            <a:r>
              <a:rPr lang="en-US" sz="1400" kern="100" dirty="0" err="1">
                <a:effectLst/>
                <a:ea typeface="Calibri" panose="020F0502020204030204" pitchFamily="34" charset="0"/>
              </a:rPr>
              <a:t>Hupli</a:t>
            </a:r>
            <a:r>
              <a:rPr lang="en-US" sz="1400" kern="100" dirty="0">
                <a:effectLst/>
                <a:ea typeface="Calibri" panose="020F0502020204030204" pitchFamily="34" charset="0"/>
              </a:rPr>
              <a:t> M, </a:t>
            </a:r>
            <a:r>
              <a:rPr lang="en-US" sz="1400" kern="100" dirty="0" err="1">
                <a:effectLst/>
                <a:ea typeface="Calibri" panose="020F0502020204030204" pitchFamily="34" charset="0"/>
              </a:rPr>
              <a:t>Ahtiluoto</a:t>
            </a:r>
            <a:r>
              <a:rPr lang="en-US" sz="1400" kern="100" dirty="0">
                <a:effectLst/>
                <a:ea typeface="Calibri" panose="020F0502020204030204" pitchFamily="34" charset="0"/>
              </a:rPr>
              <a:t> S, Haavisto E. Patient participation in shared decision-making in palliative care – an integrative 	review. Journal of Clinical Nursing. 2021;30(23-24):3415-28.</a:t>
            </a:r>
            <a:br>
              <a:rPr lang="en-US" sz="1400" kern="100" dirty="0">
                <a:effectLst/>
                <a:ea typeface="Calibri" panose="020F0502020204030204" pitchFamily="34" charset="0"/>
              </a:rPr>
            </a:br>
            <a:r>
              <a:rPr lang="en-US" sz="1400" kern="100" dirty="0">
                <a:effectLst/>
                <a:ea typeface="Calibri" panose="020F0502020204030204" pitchFamily="34" charset="0"/>
              </a:rPr>
              <a:t>6.	Fasting A, </a:t>
            </a:r>
            <a:r>
              <a:rPr lang="en-US" sz="1400" kern="100" dirty="0" err="1">
                <a:effectLst/>
                <a:ea typeface="Calibri" panose="020F0502020204030204" pitchFamily="34" charset="0"/>
              </a:rPr>
              <a:t>Hetlevik</a:t>
            </a:r>
            <a:r>
              <a:rPr lang="en-US" sz="1400" kern="100" dirty="0">
                <a:effectLst/>
                <a:ea typeface="Calibri" panose="020F0502020204030204" pitchFamily="34" charset="0"/>
              </a:rPr>
              <a:t> I, </a:t>
            </a:r>
            <a:r>
              <a:rPr lang="en-US" sz="1400" kern="100" dirty="0" err="1">
                <a:effectLst/>
                <a:ea typeface="Calibri" panose="020F0502020204030204" pitchFamily="34" charset="0"/>
              </a:rPr>
              <a:t>Mjølstad</a:t>
            </a:r>
            <a:r>
              <a:rPr lang="en-US" sz="1400" kern="100" dirty="0">
                <a:effectLst/>
                <a:ea typeface="Calibri" panose="020F0502020204030204" pitchFamily="34" charset="0"/>
              </a:rPr>
              <a:t> BP. Palliative care in general practice; a questionnaire study on the GPs role and guideline 	implementation in Norway. BMC Family Practice. 2021;22(1):64.</a:t>
            </a:r>
            <a:br>
              <a:rPr lang="en-US" sz="1400" kern="100" dirty="0">
                <a:effectLst/>
                <a:ea typeface="Calibri" panose="020F0502020204030204" pitchFamily="34" charset="0"/>
              </a:rPr>
            </a:br>
            <a:r>
              <a:rPr lang="en-US" sz="1400" kern="100" dirty="0">
                <a:effectLst/>
                <a:ea typeface="Calibri" panose="020F0502020204030204" pitchFamily="34" charset="0"/>
              </a:rPr>
              <a:t>7.	</a:t>
            </a:r>
            <a:r>
              <a:rPr lang="en-US" sz="1400" kern="100" dirty="0" err="1">
                <a:effectLst/>
                <a:ea typeface="Calibri" panose="020F0502020204030204" pitchFamily="34" charset="0"/>
              </a:rPr>
              <a:t>Sercu</a:t>
            </a:r>
            <a:r>
              <a:rPr lang="en-US" sz="1400" kern="100" dirty="0">
                <a:effectLst/>
                <a:ea typeface="Calibri" panose="020F0502020204030204" pitchFamily="34" charset="0"/>
              </a:rPr>
              <a:t> M, </a:t>
            </a:r>
            <a:r>
              <a:rPr lang="en-US" sz="1400" kern="100" dirty="0" err="1">
                <a:effectLst/>
                <a:ea typeface="Calibri" panose="020F0502020204030204" pitchFamily="34" charset="0"/>
              </a:rPr>
              <a:t>Renterghem</a:t>
            </a:r>
            <a:r>
              <a:rPr lang="en-US" sz="1400" kern="100" dirty="0">
                <a:effectLst/>
                <a:ea typeface="Calibri" panose="020F0502020204030204" pitchFamily="34" charset="0"/>
              </a:rPr>
              <a:t> VV, </a:t>
            </a:r>
            <a:r>
              <a:rPr lang="en-US" sz="1400" kern="100" dirty="0" err="1">
                <a:effectLst/>
                <a:ea typeface="Calibri" panose="020F0502020204030204" pitchFamily="34" charset="0"/>
              </a:rPr>
              <a:t>Pype</a:t>
            </a:r>
            <a:r>
              <a:rPr lang="en-US" sz="1400" kern="100" dirty="0">
                <a:effectLst/>
                <a:ea typeface="Calibri" panose="020F0502020204030204" pitchFamily="34" charset="0"/>
              </a:rPr>
              <a:t> P, </a:t>
            </a:r>
            <a:r>
              <a:rPr lang="en-US" sz="1400" kern="100" dirty="0" err="1">
                <a:effectLst/>
                <a:ea typeface="Calibri" panose="020F0502020204030204" pitchFamily="34" charset="0"/>
              </a:rPr>
              <a:t>Aelbrecht</a:t>
            </a:r>
            <a:r>
              <a:rPr lang="en-US" sz="1400" kern="100" dirty="0">
                <a:effectLst/>
                <a:ea typeface="Calibri" panose="020F0502020204030204" pitchFamily="34" charset="0"/>
              </a:rPr>
              <a:t> K, </a:t>
            </a:r>
            <a:r>
              <a:rPr lang="en-US" sz="1400" kern="100" dirty="0" err="1">
                <a:effectLst/>
                <a:ea typeface="Calibri" panose="020F0502020204030204" pitchFamily="34" charset="0"/>
              </a:rPr>
              <a:t>Derese</a:t>
            </a:r>
            <a:r>
              <a:rPr lang="en-US" sz="1400" kern="100" dirty="0">
                <a:effectLst/>
                <a:ea typeface="Calibri" panose="020F0502020204030204" pitchFamily="34" charset="0"/>
              </a:rPr>
              <a:t> A, </a:t>
            </a:r>
            <a:r>
              <a:rPr lang="en-US" sz="1400" kern="100" dirty="0" err="1">
                <a:effectLst/>
                <a:ea typeface="Calibri" panose="020F0502020204030204" pitchFamily="34" charset="0"/>
              </a:rPr>
              <a:t>Deveugele</a:t>
            </a:r>
            <a:r>
              <a:rPr lang="en-US" sz="1400" kern="100" dirty="0">
                <a:effectLst/>
                <a:ea typeface="Calibri" panose="020F0502020204030204" pitchFamily="34" charset="0"/>
              </a:rPr>
              <a:t> M. "It is not the fading candle that one expects": general 	practitioners' perspectives on life-preserving versus "letting go" decision-making in end-of-life home care. </a:t>
            </a:r>
            <a:r>
              <a:rPr lang="en-US" sz="1400" kern="100" dirty="0" err="1">
                <a:effectLst/>
                <a:ea typeface="Calibri" panose="020F0502020204030204" pitchFamily="34" charset="0"/>
              </a:rPr>
              <a:t>Scand</a:t>
            </a:r>
            <a:r>
              <a:rPr lang="en-US" sz="1400" kern="100" dirty="0">
                <a:effectLst/>
                <a:ea typeface="Calibri" panose="020F0502020204030204" pitchFamily="34" charset="0"/>
              </a:rPr>
              <a:t> J Prim Health 	Care. 2015;33(4):233-42.</a:t>
            </a:r>
            <a:br>
              <a:rPr lang="en-US" sz="1400" kern="100" dirty="0">
                <a:effectLst/>
                <a:ea typeface="Calibri" panose="020F0502020204030204" pitchFamily="34" charset="0"/>
              </a:rPr>
            </a:br>
            <a:r>
              <a:rPr lang="en-US" sz="1400" kern="100" dirty="0">
                <a:effectLst/>
                <a:ea typeface="Calibri" panose="020F0502020204030204" pitchFamily="34" charset="0"/>
              </a:rPr>
              <a:t>8.	Staats K, Grov EK, </a:t>
            </a:r>
            <a:r>
              <a:rPr lang="en-US" sz="1400" kern="100" dirty="0" err="1">
                <a:effectLst/>
                <a:ea typeface="Calibri" panose="020F0502020204030204" pitchFamily="34" charset="0"/>
              </a:rPr>
              <a:t>Husebø</a:t>
            </a:r>
            <a:r>
              <a:rPr lang="en-US" sz="1400" kern="100" dirty="0">
                <a:effectLst/>
                <a:ea typeface="Calibri" panose="020F0502020204030204" pitchFamily="34" charset="0"/>
              </a:rPr>
              <a:t> B, </a:t>
            </a:r>
            <a:r>
              <a:rPr lang="en-US" sz="1400" kern="100" dirty="0" err="1">
                <a:effectLst/>
                <a:ea typeface="Calibri" panose="020F0502020204030204" pitchFamily="34" charset="0"/>
              </a:rPr>
              <a:t>Tranvåg</a:t>
            </a:r>
            <a:r>
              <a:rPr lang="en-US" sz="1400" kern="100" dirty="0">
                <a:effectLst/>
                <a:ea typeface="Calibri" panose="020F0502020204030204" pitchFamily="34" charset="0"/>
              </a:rPr>
              <a:t> O. Framework for Patient and Informal Caregiver Participation in Research (PAICPAIR): Part 1. 	ANS Adv </a:t>
            </a:r>
            <a:r>
              <a:rPr lang="en-US" sz="1400" kern="100" dirty="0" err="1">
                <a:effectLst/>
                <a:ea typeface="Calibri" panose="020F0502020204030204" pitchFamily="34" charset="0"/>
              </a:rPr>
              <a:t>Nurs</a:t>
            </a:r>
            <a:r>
              <a:rPr lang="en-US" sz="1400" kern="100" dirty="0">
                <a:effectLst/>
                <a:ea typeface="Calibri" panose="020F0502020204030204" pitchFamily="34" charset="0"/>
              </a:rPr>
              <a:t> Sci. 2020;43(2):E58-e70.</a:t>
            </a:r>
            <a:br>
              <a:rPr lang="en-US" sz="1400" kern="100" dirty="0">
                <a:effectLst/>
                <a:ea typeface="Calibri" panose="020F0502020204030204" pitchFamily="34" charset="0"/>
              </a:rPr>
            </a:br>
            <a:r>
              <a:rPr lang="en-US" sz="1400" kern="100" dirty="0">
                <a:effectLst/>
                <a:ea typeface="Calibri" panose="020F0502020204030204" pitchFamily="34" charset="0"/>
              </a:rPr>
              <a:t>9</a:t>
            </a:r>
            <a:r>
              <a:rPr lang="en-US" sz="1400" kern="100" dirty="0">
                <a:ea typeface="Calibri" panose="020F0502020204030204" pitchFamily="34" charset="0"/>
              </a:rPr>
              <a:t>. 	Svendsen SJ, Grov EK, Staats K. </a:t>
            </a:r>
            <a:r>
              <a:rPr lang="nb-NO" sz="1400" dirty="0" err="1">
                <a:effectLst/>
                <a:ea typeface="Calibri" panose="020F0502020204030204" pitchFamily="34" charset="0"/>
                <a:cs typeface="Times New Roman" panose="02020603050405020304" pitchFamily="18" charset="0"/>
              </a:rPr>
              <a:t>Patients</a:t>
            </a:r>
            <a:r>
              <a:rPr lang="nb-NO" sz="1400" dirty="0">
                <a:effectLst/>
                <a:ea typeface="Calibri" panose="020F0502020204030204" pitchFamily="34" charset="0"/>
                <a:cs typeface="Times New Roman" panose="02020603050405020304" pitchFamily="18" charset="0"/>
              </a:rPr>
              <a:t>' </a:t>
            </a:r>
            <a:r>
              <a:rPr lang="nb-NO" sz="1400" dirty="0" err="1">
                <a:effectLst/>
                <a:ea typeface="Calibri" panose="020F0502020204030204" pitchFamily="34" charset="0"/>
                <a:cs typeface="Times New Roman" panose="02020603050405020304" pitchFamily="18" charset="0"/>
              </a:rPr>
              <a:t>experiences</a:t>
            </a:r>
            <a:r>
              <a:rPr lang="nb-NO" sz="1400" dirty="0">
                <a:effectLst/>
                <a:ea typeface="Calibri" panose="020F0502020204030204" pitchFamily="34" charset="0"/>
                <a:cs typeface="Times New Roman" panose="02020603050405020304" pitchFamily="18" charset="0"/>
              </a:rPr>
              <a:t> </a:t>
            </a:r>
            <a:r>
              <a:rPr lang="nb-NO" sz="1400" dirty="0" err="1">
                <a:effectLst/>
                <a:ea typeface="Calibri" panose="020F0502020204030204" pitchFamily="34" charset="0"/>
                <a:cs typeface="Times New Roman" panose="02020603050405020304" pitchFamily="18" charset="0"/>
              </a:rPr>
              <a:t>with</a:t>
            </a:r>
            <a:r>
              <a:rPr lang="nb-NO" sz="1400" dirty="0">
                <a:effectLst/>
                <a:ea typeface="Calibri" panose="020F0502020204030204" pitchFamily="34" charset="0"/>
                <a:cs typeface="Times New Roman" panose="02020603050405020304" pitchFamily="18" charset="0"/>
              </a:rPr>
              <a:t> </a:t>
            </a:r>
            <a:r>
              <a:rPr lang="nb-NO" sz="1400" dirty="0" err="1">
                <a:effectLst/>
                <a:ea typeface="Calibri" panose="020F0502020204030204" pitchFamily="34" charset="0"/>
                <a:cs typeface="Times New Roman" panose="02020603050405020304" pitchFamily="18" charset="0"/>
              </a:rPr>
              <a:t>shared</a:t>
            </a:r>
            <a:r>
              <a:rPr lang="nb-NO" sz="1400" dirty="0">
                <a:effectLst/>
                <a:ea typeface="Calibri" panose="020F0502020204030204" pitchFamily="34" charset="0"/>
                <a:cs typeface="Times New Roman" panose="02020603050405020304" pitchFamily="18" charset="0"/>
              </a:rPr>
              <a:t> </a:t>
            </a:r>
            <a:r>
              <a:rPr lang="nb-NO" sz="1400" dirty="0" err="1">
                <a:effectLst/>
                <a:ea typeface="Calibri" panose="020F0502020204030204" pitchFamily="34" charset="0"/>
                <a:cs typeface="Times New Roman" panose="02020603050405020304" pitchFamily="18" charset="0"/>
              </a:rPr>
              <a:t>decision-making</a:t>
            </a:r>
            <a:r>
              <a:rPr lang="nb-NO" sz="1400" dirty="0">
                <a:effectLst/>
                <a:ea typeface="Calibri" panose="020F0502020204030204" pitchFamily="34" charset="0"/>
                <a:cs typeface="Times New Roman" panose="02020603050405020304" pitchFamily="18" charset="0"/>
              </a:rPr>
              <a:t> in </a:t>
            </a:r>
            <a:r>
              <a:rPr lang="nb-NO" sz="1400" dirty="0" err="1">
                <a:effectLst/>
                <a:ea typeface="Calibri" panose="020F0502020204030204" pitchFamily="34" charset="0"/>
                <a:cs typeface="Times New Roman" panose="02020603050405020304" pitchFamily="18" charset="0"/>
              </a:rPr>
              <a:t>home-based</a:t>
            </a:r>
            <a:r>
              <a:rPr lang="nb-NO" sz="1400" dirty="0">
                <a:effectLst/>
                <a:ea typeface="Calibri" panose="020F0502020204030204" pitchFamily="34" charset="0"/>
                <a:cs typeface="Times New Roman" panose="02020603050405020304" pitchFamily="18" charset="0"/>
              </a:rPr>
              <a:t> palliative </a:t>
            </a:r>
            <a:r>
              <a:rPr lang="nb-NO" sz="1400" dirty="0" err="1">
                <a:effectLst/>
                <a:ea typeface="Calibri" panose="020F0502020204030204" pitchFamily="34" charset="0"/>
                <a:cs typeface="Times New Roman" panose="02020603050405020304" pitchFamily="18" charset="0"/>
              </a:rPr>
              <a:t>care</a:t>
            </a:r>
            <a:r>
              <a:rPr lang="nb-NO" sz="1400" dirty="0">
                <a:effectLst/>
                <a:ea typeface="Calibri" panose="020F0502020204030204" pitchFamily="34" charset="0"/>
                <a:cs typeface="Times New Roman" panose="02020603050405020304" pitchFamily="18" charset="0"/>
              </a:rPr>
              <a:t> - </a:t>
            </a:r>
            <a:r>
              <a:rPr lang="nb-NO" sz="1400" dirty="0" err="1">
                <a:effectLst/>
                <a:ea typeface="Calibri" panose="020F0502020204030204" pitchFamily="34" charset="0"/>
                <a:cs typeface="Times New Roman" panose="02020603050405020304" pitchFamily="18" charset="0"/>
              </a:rPr>
              <a:t>navigation</a:t>
            </a:r>
            <a:r>
              <a:rPr lang="nb-NO" sz="1400" dirty="0">
                <a:effectLst/>
                <a:ea typeface="Calibri" panose="020F0502020204030204" pitchFamily="34" charset="0"/>
                <a:cs typeface="Times New Roman" panose="02020603050405020304" pitchFamily="18" charset="0"/>
              </a:rPr>
              <a:t> 	</a:t>
            </a:r>
            <a:r>
              <a:rPr lang="nb-NO" sz="1400" dirty="0" err="1">
                <a:effectLst/>
                <a:ea typeface="Calibri" panose="020F0502020204030204" pitchFamily="34" charset="0"/>
                <a:cs typeface="Times New Roman" panose="02020603050405020304" pitchFamily="18" charset="0"/>
              </a:rPr>
              <a:t>through</a:t>
            </a:r>
            <a:r>
              <a:rPr lang="nb-NO" sz="1400" dirty="0">
                <a:effectLst/>
                <a:ea typeface="Calibri" panose="020F0502020204030204" pitchFamily="34" charset="0"/>
                <a:cs typeface="Times New Roman" panose="02020603050405020304" pitchFamily="18" charset="0"/>
              </a:rPr>
              <a:t> major </a:t>
            </a:r>
            <a:r>
              <a:rPr lang="nb-NO" sz="1400" dirty="0" err="1">
                <a:effectLst/>
                <a:ea typeface="Calibri" panose="020F0502020204030204" pitchFamily="34" charset="0"/>
                <a:cs typeface="Times New Roman" panose="02020603050405020304" pitchFamily="18" charset="0"/>
              </a:rPr>
              <a:t>life</a:t>
            </a:r>
            <a:r>
              <a:rPr lang="nb-NO" sz="1400" dirty="0">
                <a:effectLst/>
                <a:ea typeface="Calibri" panose="020F0502020204030204" pitchFamily="34" charset="0"/>
                <a:cs typeface="Times New Roman" panose="02020603050405020304" pitchFamily="18" charset="0"/>
              </a:rPr>
              <a:t> </a:t>
            </a:r>
            <a:r>
              <a:rPr lang="nb-NO" sz="1400" dirty="0" err="1">
                <a:effectLst/>
                <a:ea typeface="Calibri" panose="020F0502020204030204" pitchFamily="34" charset="0"/>
                <a:cs typeface="Times New Roman" panose="02020603050405020304" pitchFamily="18" charset="0"/>
              </a:rPr>
              <a:t>decisions</a:t>
            </a:r>
            <a:r>
              <a:rPr lang="nb-NO" sz="1400" dirty="0">
                <a:effectLst/>
                <a:ea typeface="Calibri" panose="020F0502020204030204" pitchFamily="34" charset="0"/>
                <a:cs typeface="Times New Roman" panose="02020603050405020304" pitchFamily="18" charset="0"/>
              </a:rPr>
              <a:t>. BMC </a:t>
            </a:r>
            <a:r>
              <a:rPr lang="nb-NO" sz="1400" dirty="0" err="1">
                <a:effectLst/>
                <a:ea typeface="Calibri" panose="020F0502020204030204" pitchFamily="34" charset="0"/>
                <a:cs typeface="Times New Roman" panose="02020603050405020304" pitchFamily="18" charset="0"/>
              </a:rPr>
              <a:t>Palliat</a:t>
            </a:r>
            <a:r>
              <a:rPr lang="nb-NO" sz="1400" dirty="0">
                <a:effectLst/>
                <a:ea typeface="Calibri" panose="020F0502020204030204" pitchFamily="34" charset="0"/>
                <a:cs typeface="Times New Roman" panose="02020603050405020304" pitchFamily="18" charset="0"/>
              </a:rPr>
              <a:t> Care. 2024;23(1):101.</a:t>
            </a:r>
            <a:endParaRPr lang="nb-NO" sz="1400" dirty="0"/>
          </a:p>
        </p:txBody>
      </p:sp>
      <p:pic>
        <p:nvPicPr>
          <p:cNvPr id="4" name="Bilde 2">
            <a:extLst>
              <a:ext uri="{FF2B5EF4-FFF2-40B4-BE49-F238E27FC236}">
                <a16:creationId xmlns:a16="http://schemas.microsoft.com/office/drawing/2014/main" id="{4FFDF9C3-4FEC-E2EA-8D8C-88C06282A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ommunevåpen og logo">
            <a:extLst>
              <a:ext uri="{FF2B5EF4-FFF2-40B4-BE49-F238E27FC236}">
                <a16:creationId xmlns:a16="http://schemas.microsoft.com/office/drawing/2014/main" id="{2C18A63F-5208-2413-6F19-4CAF08D37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825E8F12-9B74-1B8B-40B8-97F83B8FE5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descr="Et bilde som inneholder sky, utendørs, himmel, grunn&#10;&#10;Automatisk generert beskrivelse">
            <a:extLst>
              <a:ext uri="{FF2B5EF4-FFF2-40B4-BE49-F238E27FC236}">
                <a16:creationId xmlns:a16="http://schemas.microsoft.com/office/drawing/2014/main" id="{50E64615-448C-18E9-A60A-72315CD6BB2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21428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0A476A-64A1-443F-4B90-03AB6893AD8C}"/>
              </a:ext>
            </a:extLst>
          </p:cNvPr>
          <p:cNvSpPr>
            <a:spLocks noGrp="1"/>
          </p:cNvSpPr>
          <p:nvPr>
            <p:ph type="title"/>
          </p:nvPr>
        </p:nvSpPr>
        <p:spPr/>
        <p:txBody>
          <a:bodyPr/>
          <a:lstStyle/>
          <a:p>
            <a:r>
              <a:rPr lang="nb-NO" dirty="0" err="1"/>
              <a:t>Introduction</a:t>
            </a:r>
            <a:endParaRPr lang="nb-NO" dirty="0"/>
          </a:p>
        </p:txBody>
      </p:sp>
      <p:sp>
        <p:nvSpPr>
          <p:cNvPr id="3" name="Plassholder for innhold 2">
            <a:extLst>
              <a:ext uri="{FF2B5EF4-FFF2-40B4-BE49-F238E27FC236}">
                <a16:creationId xmlns:a16="http://schemas.microsoft.com/office/drawing/2014/main" id="{F8E39B2F-1B7A-83EA-468A-95C24BCAFC4A}"/>
              </a:ext>
            </a:extLst>
          </p:cNvPr>
          <p:cNvSpPr>
            <a:spLocks noGrp="1"/>
          </p:cNvSpPr>
          <p:nvPr>
            <p:ph idx="1"/>
          </p:nvPr>
        </p:nvSpPr>
        <p:spPr/>
        <p:txBody>
          <a:bodyPr/>
          <a:lstStyle/>
          <a:p>
            <a:r>
              <a:rPr lang="nb-NO" dirty="0"/>
              <a:t>Ability to be at </a:t>
            </a:r>
            <a:r>
              <a:rPr lang="nb-NO" dirty="0" err="1"/>
              <a:t>home</a:t>
            </a:r>
            <a:r>
              <a:rPr lang="nb-NO" dirty="0"/>
              <a:t> – an </a:t>
            </a:r>
            <a:r>
              <a:rPr lang="nb-NO" dirty="0" err="1"/>
              <a:t>overarching</a:t>
            </a:r>
            <a:r>
              <a:rPr lang="nb-NO" dirty="0"/>
              <a:t> goal (1)</a:t>
            </a:r>
          </a:p>
          <a:p>
            <a:r>
              <a:rPr lang="nb-NO" dirty="0"/>
              <a:t>Palliative </a:t>
            </a:r>
            <a:r>
              <a:rPr lang="nb-NO" dirty="0" err="1"/>
              <a:t>care</a:t>
            </a:r>
            <a:r>
              <a:rPr lang="nb-NO" dirty="0"/>
              <a:t> </a:t>
            </a:r>
            <a:r>
              <a:rPr lang="nb-NO" dirty="0" err="1"/>
              <a:t>trajectories</a:t>
            </a:r>
            <a:r>
              <a:rPr lang="nb-NO" dirty="0"/>
              <a:t> </a:t>
            </a:r>
            <a:r>
              <a:rPr lang="nb-NO" dirty="0" err="1"/>
              <a:t>are</a:t>
            </a:r>
            <a:r>
              <a:rPr lang="nb-NO" dirty="0"/>
              <a:t> </a:t>
            </a:r>
            <a:r>
              <a:rPr lang="nb-NO" dirty="0" err="1"/>
              <a:t>complex</a:t>
            </a:r>
            <a:r>
              <a:rPr lang="nb-NO" dirty="0"/>
              <a:t> (2)</a:t>
            </a:r>
          </a:p>
          <a:p>
            <a:r>
              <a:rPr lang="nb-NO" dirty="0" err="1"/>
              <a:t>Need</a:t>
            </a:r>
            <a:r>
              <a:rPr lang="nb-NO" dirty="0"/>
              <a:t> for </a:t>
            </a:r>
            <a:r>
              <a:rPr lang="nb-NO" dirty="0" err="1"/>
              <a:t>treatment</a:t>
            </a:r>
            <a:r>
              <a:rPr lang="nb-NO" dirty="0"/>
              <a:t> </a:t>
            </a:r>
            <a:r>
              <a:rPr lang="nb-NO" dirty="0" err="1"/>
              <a:t>clarifications</a:t>
            </a:r>
            <a:r>
              <a:rPr lang="nb-NO" dirty="0"/>
              <a:t> (1)</a:t>
            </a:r>
          </a:p>
          <a:p>
            <a:r>
              <a:rPr lang="nb-NO" dirty="0" err="1"/>
              <a:t>Patients</a:t>
            </a:r>
            <a:r>
              <a:rPr lang="nb-NO" dirty="0"/>
              <a:t> </a:t>
            </a:r>
            <a:r>
              <a:rPr lang="nb-NO" dirty="0" err="1"/>
              <a:t>want</a:t>
            </a:r>
            <a:r>
              <a:rPr lang="nb-NO" dirty="0"/>
              <a:t> to be </a:t>
            </a:r>
            <a:r>
              <a:rPr lang="nb-NO" dirty="0" err="1"/>
              <a:t>involved</a:t>
            </a:r>
            <a:r>
              <a:rPr lang="nb-NO" dirty="0"/>
              <a:t> (3, 4)</a:t>
            </a:r>
          </a:p>
          <a:p>
            <a:r>
              <a:rPr lang="nb-NO" dirty="0" err="1"/>
              <a:t>We</a:t>
            </a:r>
            <a:r>
              <a:rPr lang="nb-NO" dirty="0"/>
              <a:t> </a:t>
            </a:r>
            <a:r>
              <a:rPr lang="nb-NO" dirty="0" err="1"/>
              <a:t>know</a:t>
            </a:r>
            <a:r>
              <a:rPr lang="nb-NO" dirty="0"/>
              <a:t> </a:t>
            </a:r>
            <a:r>
              <a:rPr lang="nb-NO" dirty="0" err="1"/>
              <a:t>little</a:t>
            </a:r>
            <a:r>
              <a:rPr lang="nb-NO" dirty="0"/>
              <a:t> </a:t>
            </a:r>
            <a:r>
              <a:rPr lang="nb-NO" dirty="0" err="1"/>
              <a:t>about</a:t>
            </a:r>
            <a:r>
              <a:rPr lang="nb-NO" dirty="0"/>
              <a:t> </a:t>
            </a:r>
            <a:r>
              <a:rPr lang="nb-NO" dirty="0" err="1"/>
              <a:t>how</a:t>
            </a:r>
            <a:r>
              <a:rPr lang="nb-NO" dirty="0"/>
              <a:t> </a:t>
            </a:r>
            <a:r>
              <a:rPr lang="nb-NO" dirty="0" err="1"/>
              <a:t>they</a:t>
            </a:r>
            <a:r>
              <a:rPr lang="nb-NO" dirty="0"/>
              <a:t> </a:t>
            </a:r>
            <a:r>
              <a:rPr lang="nb-NO" dirty="0" err="1"/>
              <a:t>want</a:t>
            </a:r>
            <a:r>
              <a:rPr lang="nb-NO" dirty="0"/>
              <a:t> to be </a:t>
            </a:r>
            <a:r>
              <a:rPr lang="nb-NO" dirty="0" err="1"/>
              <a:t>involved</a:t>
            </a:r>
            <a:r>
              <a:rPr lang="nb-NO" dirty="0"/>
              <a:t> (5)</a:t>
            </a:r>
          </a:p>
          <a:p>
            <a:r>
              <a:rPr lang="nb-NO" dirty="0" err="1"/>
              <a:t>Unclear</a:t>
            </a:r>
            <a:r>
              <a:rPr lang="nb-NO" dirty="0"/>
              <a:t> and </a:t>
            </a:r>
            <a:r>
              <a:rPr lang="nb-NO" dirty="0" err="1"/>
              <a:t>undefined</a:t>
            </a:r>
            <a:r>
              <a:rPr lang="nb-NO" dirty="0"/>
              <a:t> </a:t>
            </a:r>
            <a:r>
              <a:rPr lang="nb-NO" dirty="0" err="1"/>
              <a:t>roles</a:t>
            </a:r>
            <a:r>
              <a:rPr lang="nb-NO" dirty="0"/>
              <a:t> </a:t>
            </a:r>
            <a:r>
              <a:rPr lang="nb-NO" dirty="0" err="1"/>
              <a:t>among</a:t>
            </a:r>
            <a:r>
              <a:rPr lang="nb-NO" dirty="0"/>
              <a:t> </a:t>
            </a:r>
            <a:r>
              <a:rPr lang="nb-NO" dirty="0" err="1"/>
              <a:t>healtcare</a:t>
            </a:r>
            <a:r>
              <a:rPr lang="nb-NO" dirty="0"/>
              <a:t> </a:t>
            </a:r>
            <a:r>
              <a:rPr lang="nb-NO" dirty="0" err="1"/>
              <a:t>professionals</a:t>
            </a:r>
            <a:r>
              <a:rPr lang="nb-NO" dirty="0"/>
              <a:t> in </a:t>
            </a:r>
            <a:r>
              <a:rPr lang="nb-NO" dirty="0" err="1"/>
              <a:t>primary</a:t>
            </a:r>
            <a:r>
              <a:rPr lang="nb-NO" dirty="0"/>
              <a:t> </a:t>
            </a:r>
            <a:r>
              <a:rPr lang="nb-NO" dirty="0" err="1"/>
              <a:t>healthcare</a:t>
            </a:r>
            <a:r>
              <a:rPr lang="nb-NO" dirty="0"/>
              <a:t> (6, 7)</a:t>
            </a:r>
          </a:p>
        </p:txBody>
      </p:sp>
      <p:pic>
        <p:nvPicPr>
          <p:cNvPr id="4" name="Bilde 2">
            <a:extLst>
              <a:ext uri="{FF2B5EF4-FFF2-40B4-BE49-F238E27FC236}">
                <a16:creationId xmlns:a16="http://schemas.microsoft.com/office/drawing/2014/main" id="{2B2A989A-0C59-CE5D-6230-42515DA80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ommunevåpen og logo">
            <a:extLst>
              <a:ext uri="{FF2B5EF4-FFF2-40B4-BE49-F238E27FC236}">
                <a16:creationId xmlns:a16="http://schemas.microsoft.com/office/drawing/2014/main" id="{1042C371-7006-1DB6-7443-277475CC3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008A0C4-7332-BB54-59F3-42431CC191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8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0A476A-64A1-443F-4B90-03AB6893AD8C}"/>
              </a:ext>
            </a:extLst>
          </p:cNvPr>
          <p:cNvSpPr>
            <a:spLocks noGrp="1"/>
          </p:cNvSpPr>
          <p:nvPr>
            <p:ph type="title"/>
          </p:nvPr>
        </p:nvSpPr>
        <p:spPr>
          <a:xfrm>
            <a:off x="838200" y="94615"/>
            <a:ext cx="10515600" cy="1325563"/>
          </a:xfrm>
        </p:spPr>
        <p:txBody>
          <a:bodyPr/>
          <a:lstStyle/>
          <a:p>
            <a:r>
              <a:rPr lang="nb-NO" dirty="0">
                <a:effectLst/>
                <a:ea typeface="Calibri" panose="020F0502020204030204" pitchFamily="34" charset="0"/>
                <a:cs typeface="Times New Roman" panose="02020603050405020304" pitchFamily="18" charset="0"/>
              </a:rPr>
              <a:t>Research Questions</a:t>
            </a:r>
            <a:endParaRPr lang="nb-NO" dirty="0"/>
          </a:p>
        </p:txBody>
      </p:sp>
      <p:graphicFrame>
        <p:nvGraphicFramePr>
          <p:cNvPr id="7" name="Plassholder for innhold 6">
            <a:extLst>
              <a:ext uri="{FF2B5EF4-FFF2-40B4-BE49-F238E27FC236}">
                <a16:creationId xmlns:a16="http://schemas.microsoft.com/office/drawing/2014/main" id="{0D66C82F-74F0-7EB8-A72B-96A606B04F63}"/>
              </a:ext>
            </a:extLst>
          </p:cNvPr>
          <p:cNvGraphicFramePr>
            <a:graphicFrameLocks noGrp="1"/>
          </p:cNvGraphicFramePr>
          <p:nvPr>
            <p:ph idx="1"/>
            <p:extLst>
              <p:ext uri="{D42A27DB-BD31-4B8C-83A1-F6EECF244321}">
                <p14:modId xmlns:p14="http://schemas.microsoft.com/office/powerpoint/2010/main" val="2004602283"/>
              </p:ext>
            </p:extLst>
          </p:nvPr>
        </p:nvGraphicFramePr>
        <p:xfrm>
          <a:off x="838200" y="1107440"/>
          <a:ext cx="10515600" cy="4937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36863680"/>
                    </a:ext>
                  </a:extLst>
                </a:gridCol>
                <a:gridCol w="5257800">
                  <a:extLst>
                    <a:ext uri="{9D8B030D-6E8A-4147-A177-3AD203B41FA5}">
                      <a16:colId xmlns:a16="http://schemas.microsoft.com/office/drawing/2014/main" val="2800895174"/>
                    </a:ext>
                  </a:extLst>
                </a:gridCol>
              </a:tblGrid>
              <a:tr h="370840">
                <a:tc>
                  <a:txBody>
                    <a:bodyPr/>
                    <a:lstStyle/>
                    <a:p>
                      <a:pPr algn="ctr"/>
                      <a:r>
                        <a:rPr lang="nb-NO" sz="2000" b="0" dirty="0" err="1">
                          <a:solidFill>
                            <a:schemeClr val="tx1"/>
                          </a:solidFill>
                        </a:rPr>
                        <a:t>Patients</a:t>
                      </a:r>
                      <a:endParaRPr lang="nb-NO" b="0" dirty="0">
                        <a:solidFill>
                          <a:schemeClr val="tx1"/>
                        </a:solidFill>
                      </a:endParaRPr>
                    </a:p>
                  </a:txBody>
                  <a:tcPr anchor="ctr">
                    <a:solidFill>
                      <a:schemeClr val="accent1">
                        <a:lumMod val="60000"/>
                        <a:lumOff val="40000"/>
                      </a:schemeClr>
                    </a:solidFill>
                  </a:tcPr>
                </a:tc>
                <a:tc>
                  <a:txBody>
                    <a:bodyPr/>
                    <a:lstStyle/>
                    <a:p>
                      <a:r>
                        <a:rPr lang="en-US" sz="1800" b="0" i="0" dirty="0">
                          <a:solidFill>
                            <a:srgbClr val="374151"/>
                          </a:solidFill>
                          <a:effectLst/>
                          <a:latin typeface="Söhne"/>
                        </a:rPr>
                        <a:t>- How do home-dwelling patients in palliative care understand the concept of treatment decision-making?</a:t>
                      </a:r>
                    </a:p>
                    <a:p>
                      <a:pPr marL="0" indent="0">
                        <a:buFontTx/>
                        <a:buNone/>
                      </a:pPr>
                      <a:r>
                        <a:rPr lang="en-US" sz="1800" b="0" i="0" dirty="0">
                          <a:solidFill>
                            <a:srgbClr val="374151"/>
                          </a:solidFill>
                          <a:effectLst/>
                          <a:latin typeface="Söhne"/>
                        </a:rPr>
                        <a:t>- What experiences do patients have with involvement in decision-making?</a:t>
                      </a:r>
                    </a:p>
                    <a:p>
                      <a:pPr marL="0" indent="0">
                        <a:buFontTx/>
                        <a:buNone/>
                      </a:pPr>
                      <a:r>
                        <a:rPr lang="en-US" sz="1800" b="0" i="0" dirty="0">
                          <a:solidFill>
                            <a:srgbClr val="374151"/>
                          </a:solidFill>
                          <a:effectLst/>
                          <a:latin typeface="Söhne"/>
                        </a:rPr>
                        <a:t>- How do they prefer to be involved in SDM?</a:t>
                      </a:r>
                    </a:p>
                  </a:txBody>
                  <a:tcPr>
                    <a:solidFill>
                      <a:schemeClr val="accent1">
                        <a:lumMod val="60000"/>
                        <a:lumOff val="40000"/>
                      </a:schemeClr>
                    </a:solidFill>
                  </a:tcPr>
                </a:tc>
                <a:extLst>
                  <a:ext uri="{0D108BD9-81ED-4DB2-BD59-A6C34878D82A}">
                    <a16:rowId xmlns:a16="http://schemas.microsoft.com/office/drawing/2014/main" val="2162734960"/>
                  </a:ext>
                </a:extLst>
              </a:tr>
              <a:tr h="370840">
                <a:tc>
                  <a:txBody>
                    <a:bodyPr/>
                    <a:lstStyle/>
                    <a:p>
                      <a:pPr algn="ctr"/>
                      <a:r>
                        <a:rPr lang="nb-NO" sz="2000" dirty="0" err="1"/>
                        <a:t>Nurses</a:t>
                      </a:r>
                      <a:r>
                        <a:rPr lang="nb-NO" sz="2000" dirty="0"/>
                        <a:t> in </a:t>
                      </a:r>
                      <a:r>
                        <a:rPr lang="nb-NO" sz="2000" dirty="0" err="1"/>
                        <a:t>homecare</a:t>
                      </a:r>
                      <a:r>
                        <a:rPr lang="nb-NO" sz="2000" dirty="0"/>
                        <a:t> services</a:t>
                      </a:r>
                    </a:p>
                  </a:txBody>
                  <a:tcPr anchor="ctr"/>
                </a:tc>
                <a:tc>
                  <a:txBody>
                    <a:bodyPr/>
                    <a:lstStyle/>
                    <a:p>
                      <a:r>
                        <a:rPr lang="en-US" sz="1800" b="0" i="0" dirty="0">
                          <a:solidFill>
                            <a:srgbClr val="374151"/>
                          </a:solidFill>
                          <a:effectLst/>
                          <a:latin typeface="Söhne"/>
                        </a:rPr>
                        <a:t>- How do nurses in homecare services describe their role in SDM regarding treatment decision-making for patients in palliative care?</a:t>
                      </a:r>
                    </a:p>
                    <a:p>
                      <a:r>
                        <a:rPr lang="en-US" sz="1800" b="0" i="0" dirty="0">
                          <a:solidFill>
                            <a:srgbClr val="374151"/>
                          </a:solidFill>
                          <a:effectLst/>
                          <a:latin typeface="Söhne"/>
                        </a:rPr>
                        <a:t>- What experiences do nurses have with collaborating with GPs in these decision-making processes?</a:t>
                      </a:r>
                    </a:p>
                  </a:txBody>
                  <a:tcPr/>
                </a:tc>
                <a:extLst>
                  <a:ext uri="{0D108BD9-81ED-4DB2-BD59-A6C34878D82A}">
                    <a16:rowId xmlns:a16="http://schemas.microsoft.com/office/drawing/2014/main" val="716350453"/>
                  </a:ext>
                </a:extLst>
              </a:tr>
              <a:tr h="370840">
                <a:tc>
                  <a:txBody>
                    <a:bodyPr/>
                    <a:lstStyle/>
                    <a:p>
                      <a:pPr algn="ctr"/>
                      <a:r>
                        <a:rPr lang="nb-NO" sz="2000" dirty="0"/>
                        <a:t>GPs and CCCs</a:t>
                      </a:r>
                    </a:p>
                  </a:txBody>
                  <a:tcPr anchor="ctr"/>
                </a:tc>
                <a:tc>
                  <a:txBody>
                    <a:bodyPr/>
                    <a:lstStyle/>
                    <a:p>
                      <a:r>
                        <a:rPr lang="nb-NO" dirty="0"/>
                        <a:t>- </a:t>
                      </a:r>
                      <a:r>
                        <a:rPr lang="en-US" sz="1800" b="0" i="0" dirty="0">
                          <a:solidFill>
                            <a:srgbClr val="374151"/>
                          </a:solidFill>
                          <a:effectLst/>
                          <a:latin typeface="Söhne"/>
                        </a:rPr>
                        <a:t>What considerations and experiences do GPs and CCCs have regarding SDM related to treatment and care for home-dwelling patients in the palliative phase receiving homecare services?</a:t>
                      </a:r>
                    </a:p>
                    <a:p>
                      <a:r>
                        <a:rPr lang="en-US" sz="1800" b="0" i="0" dirty="0">
                          <a:solidFill>
                            <a:srgbClr val="374151"/>
                          </a:solidFill>
                          <a:effectLst/>
                          <a:latin typeface="Söhne"/>
                        </a:rPr>
                        <a:t>- What roles do GPs and CCCs perceive themselves to have in these collaborative processes?</a:t>
                      </a:r>
                      <a:endParaRPr lang="nb-NO" dirty="0"/>
                    </a:p>
                  </a:txBody>
                  <a:tcPr/>
                </a:tc>
                <a:extLst>
                  <a:ext uri="{0D108BD9-81ED-4DB2-BD59-A6C34878D82A}">
                    <a16:rowId xmlns:a16="http://schemas.microsoft.com/office/drawing/2014/main" val="3120425510"/>
                  </a:ext>
                </a:extLst>
              </a:tr>
            </a:tbl>
          </a:graphicData>
        </a:graphic>
      </p:graphicFrame>
      <p:pic>
        <p:nvPicPr>
          <p:cNvPr id="4" name="Bilde 2">
            <a:extLst>
              <a:ext uri="{FF2B5EF4-FFF2-40B4-BE49-F238E27FC236}">
                <a16:creationId xmlns:a16="http://schemas.microsoft.com/office/drawing/2014/main" id="{2B2A989A-0C59-CE5D-6230-42515DA80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ommunevåpen og logo">
            <a:extLst>
              <a:ext uri="{FF2B5EF4-FFF2-40B4-BE49-F238E27FC236}">
                <a16:creationId xmlns:a16="http://schemas.microsoft.com/office/drawing/2014/main" id="{1042C371-7006-1DB6-7443-277475CC3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008A0C4-7332-BB54-59F3-42431CC191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2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C56890-2CB5-66E3-F522-236A34B02B4A}"/>
              </a:ext>
            </a:extLst>
          </p:cNvPr>
          <p:cNvSpPr>
            <a:spLocks noGrp="1"/>
          </p:cNvSpPr>
          <p:nvPr>
            <p:ph type="title"/>
          </p:nvPr>
        </p:nvSpPr>
        <p:spPr/>
        <p:txBody>
          <a:bodyPr>
            <a:normAutofit/>
          </a:bodyPr>
          <a:lstStyle/>
          <a:p>
            <a:r>
              <a:rPr lang="nb-NO" dirty="0" err="1">
                <a:effectLst/>
                <a:ea typeface="Calibri" panose="020F0502020204030204" pitchFamily="34" charset="0"/>
                <a:cs typeface="Times New Roman" panose="02020603050405020304" pitchFamily="18" charset="0"/>
              </a:rPr>
              <a:t>Objective</a:t>
            </a:r>
            <a:endParaRPr lang="nb-NO" dirty="0"/>
          </a:p>
        </p:txBody>
      </p:sp>
      <p:sp>
        <p:nvSpPr>
          <p:cNvPr id="4" name="Plassholder for innhold 8">
            <a:extLst>
              <a:ext uri="{FF2B5EF4-FFF2-40B4-BE49-F238E27FC236}">
                <a16:creationId xmlns:a16="http://schemas.microsoft.com/office/drawing/2014/main" id="{C09B0438-842A-CEC0-10E8-083F0BDDEE9A}"/>
              </a:ext>
            </a:extLst>
          </p:cNvPr>
          <p:cNvSpPr txBox="1">
            <a:spLocks/>
          </p:cNvSpPr>
          <p:nvPr/>
        </p:nvSpPr>
        <p:spPr>
          <a:xfrm>
            <a:off x="838201" y="2168812"/>
            <a:ext cx="10307128" cy="2299671"/>
          </a:xfrm>
          <a:prstGeom prst="rect">
            <a:avLst/>
          </a:prstGeom>
          <a:ln>
            <a:solidFill>
              <a:schemeClr val="accent1"/>
            </a:solidFill>
          </a:ln>
          <a:effectLst>
            <a:glow rad="63500">
              <a:schemeClr val="accent1">
                <a:satMod val="175000"/>
                <a:alpha val="40000"/>
              </a:schemeClr>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b="0" i="0" dirty="0">
                <a:effectLst/>
              </a:rPr>
              <a:t>This project aims to gain insight into participants' experiences and perceptions regarding factors that facilitate, hinder, or potentially complicate SDM related to treatment and care for home-dwelling patients in palliative care.</a:t>
            </a:r>
            <a:endParaRPr lang="nb-NO" dirty="0"/>
          </a:p>
        </p:txBody>
      </p:sp>
      <p:pic>
        <p:nvPicPr>
          <p:cNvPr id="3" name="Bilde 2">
            <a:extLst>
              <a:ext uri="{FF2B5EF4-FFF2-40B4-BE49-F238E27FC236}">
                <a16:creationId xmlns:a16="http://schemas.microsoft.com/office/drawing/2014/main" id="{9848999A-24B5-7D58-3954-430A5F80D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ommunevåpen og logo">
            <a:extLst>
              <a:ext uri="{FF2B5EF4-FFF2-40B4-BE49-F238E27FC236}">
                <a16:creationId xmlns:a16="http://schemas.microsoft.com/office/drawing/2014/main" id="{13040C4D-1B6C-5B5F-3B81-6E5758D65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3F36D1A-6955-C93E-B2ED-6A0DCBB79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52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DD91-679B-F8C9-87A1-BEDB773A86CC}"/>
              </a:ext>
            </a:extLst>
          </p:cNvPr>
          <p:cNvSpPr>
            <a:spLocks noGrp="1"/>
          </p:cNvSpPr>
          <p:nvPr>
            <p:ph type="title"/>
          </p:nvPr>
        </p:nvSpPr>
        <p:spPr/>
        <p:txBody>
          <a:bodyPr/>
          <a:lstStyle/>
          <a:p>
            <a:r>
              <a:rPr lang="nb-NO" dirty="0"/>
              <a:t>User </a:t>
            </a:r>
            <a:r>
              <a:rPr lang="nb-NO" dirty="0" err="1"/>
              <a:t>Involvement</a:t>
            </a:r>
            <a:endParaRPr lang="en-US" dirty="0"/>
          </a:p>
        </p:txBody>
      </p:sp>
      <p:sp>
        <p:nvSpPr>
          <p:cNvPr id="3" name="Content Placeholder 2">
            <a:extLst>
              <a:ext uri="{FF2B5EF4-FFF2-40B4-BE49-F238E27FC236}">
                <a16:creationId xmlns:a16="http://schemas.microsoft.com/office/drawing/2014/main" id="{EEDD990E-AD85-E921-230D-474ACE76358C}"/>
              </a:ext>
            </a:extLst>
          </p:cNvPr>
          <p:cNvSpPr>
            <a:spLocks noGrp="1"/>
          </p:cNvSpPr>
          <p:nvPr>
            <p:ph idx="1"/>
          </p:nvPr>
        </p:nvSpPr>
        <p:spPr/>
        <p:txBody>
          <a:bodyPr>
            <a:normAutofit/>
          </a:bodyPr>
          <a:lstStyle/>
          <a:p>
            <a:pPr algn="l"/>
            <a:r>
              <a:rPr lang="en-US" b="0" i="0" dirty="0">
                <a:effectLst/>
                <a:latin typeface="Söhne"/>
              </a:rPr>
              <a:t>Steering Group</a:t>
            </a:r>
          </a:p>
          <a:p>
            <a:pPr lvl="1"/>
            <a:r>
              <a:rPr lang="en-US" b="0" i="0" dirty="0">
                <a:effectLst/>
                <a:latin typeface="Söhne"/>
              </a:rPr>
              <a:t>Comprising a researcher in the field, a representative from the Center for Development of Nursing Homes and Home Care Services (USHT), and a patient in palliative care (deceased).</a:t>
            </a:r>
          </a:p>
          <a:p>
            <a:pPr algn="l"/>
            <a:r>
              <a:rPr lang="en-US" b="0" i="0" dirty="0">
                <a:effectLst/>
                <a:latin typeface="Söhne"/>
              </a:rPr>
              <a:t>Reference Group - Co-researchers </a:t>
            </a:r>
          </a:p>
          <a:p>
            <a:pPr lvl="1"/>
            <a:r>
              <a:rPr lang="en-US" b="0" i="0" dirty="0">
                <a:effectLst/>
                <a:latin typeface="Söhne"/>
              </a:rPr>
              <a:t>Comprising a patient in palliative care, a general practitioner experienced in the field, a nurse with further education in palliative care and experience in the field, a cancer nurse from home care, and a cancer coordinator. </a:t>
            </a:r>
          </a:p>
          <a:p>
            <a:r>
              <a:rPr lang="en-US" b="0" i="0" dirty="0">
                <a:effectLst/>
                <a:latin typeface="Söhne"/>
              </a:rPr>
              <a:t>Based on “Framework for Patient and Informal Caregiver Participation in </a:t>
            </a:r>
            <a:r>
              <a:rPr lang="en-US" dirty="0">
                <a:latin typeface="Söhne"/>
              </a:rPr>
              <a:t>Research” (PAICPAIR) (8)</a:t>
            </a:r>
            <a:endParaRPr lang="en-US" b="0" i="0" dirty="0">
              <a:effectLst/>
              <a:latin typeface="Söhne"/>
            </a:endParaRPr>
          </a:p>
          <a:p>
            <a:endParaRPr lang="en-US" dirty="0"/>
          </a:p>
        </p:txBody>
      </p:sp>
      <p:pic>
        <p:nvPicPr>
          <p:cNvPr id="4" name="Bilde 2">
            <a:extLst>
              <a:ext uri="{FF2B5EF4-FFF2-40B4-BE49-F238E27FC236}">
                <a16:creationId xmlns:a16="http://schemas.microsoft.com/office/drawing/2014/main" id="{8BDF42FD-95C8-1CF2-0227-C4F83C743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ommunevåpen og logo">
            <a:extLst>
              <a:ext uri="{FF2B5EF4-FFF2-40B4-BE49-F238E27FC236}">
                <a16:creationId xmlns:a16="http://schemas.microsoft.com/office/drawing/2014/main" id="{C02BB483-5818-3C68-467F-014D79FA9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F91CBE8-1F17-5729-5334-32F4EAAD75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30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90530A-B46C-848A-A63E-C2DBAA7D822F}"/>
              </a:ext>
            </a:extLst>
          </p:cNvPr>
          <p:cNvSpPr>
            <a:spLocks noGrp="1"/>
          </p:cNvSpPr>
          <p:nvPr>
            <p:ph type="title"/>
          </p:nvPr>
        </p:nvSpPr>
        <p:spPr/>
        <p:txBody>
          <a:bodyPr/>
          <a:lstStyle/>
          <a:p>
            <a:r>
              <a:rPr lang="nb-NO" dirty="0" err="1"/>
              <a:t>Methodology</a:t>
            </a:r>
            <a:endParaRPr lang="nb-NO" dirty="0"/>
          </a:p>
        </p:txBody>
      </p:sp>
      <p:sp>
        <p:nvSpPr>
          <p:cNvPr id="3" name="Plassholder for innhold 2">
            <a:extLst>
              <a:ext uri="{FF2B5EF4-FFF2-40B4-BE49-F238E27FC236}">
                <a16:creationId xmlns:a16="http://schemas.microsoft.com/office/drawing/2014/main" id="{CF541DC2-BFCF-3996-73FB-D905E29C94B7}"/>
              </a:ext>
            </a:extLst>
          </p:cNvPr>
          <p:cNvSpPr>
            <a:spLocks noGrp="1"/>
          </p:cNvSpPr>
          <p:nvPr>
            <p:ph idx="1"/>
          </p:nvPr>
        </p:nvSpPr>
        <p:spPr/>
        <p:txBody>
          <a:bodyPr>
            <a:normAutofit/>
          </a:bodyPr>
          <a:lstStyle/>
          <a:p>
            <a:r>
              <a:rPr lang="en-US" dirty="0">
                <a:effectLst/>
                <a:ea typeface="Times New Roman" panose="02020603050405020304" pitchFamily="18" charset="0"/>
                <a:cs typeface="Calibri" panose="020F0502020204030204" pitchFamily="34" charset="0"/>
              </a:rPr>
              <a:t>Qualitative design</a:t>
            </a:r>
          </a:p>
          <a:p>
            <a:r>
              <a:rPr lang="en-US" dirty="0">
                <a:ea typeface="Times New Roman" panose="02020603050405020304" pitchFamily="18" charset="0"/>
                <a:cs typeface="Calibri" panose="020F0502020204030204" pitchFamily="34" charset="0"/>
              </a:rPr>
              <a:t>Interpretative paradigm</a:t>
            </a:r>
            <a:endParaRPr lang="en-US" dirty="0">
              <a:effectLst/>
              <a:ea typeface="Times New Roman" panose="02020603050405020304" pitchFamily="18" charset="0"/>
              <a:cs typeface="Calibri" panose="020F0502020204030204" pitchFamily="34" charset="0"/>
            </a:endParaRPr>
          </a:p>
          <a:p>
            <a:r>
              <a:rPr lang="en-US" dirty="0">
                <a:effectLst/>
                <a:ea typeface="Times New Roman" panose="02020603050405020304" pitchFamily="18" charset="0"/>
                <a:cs typeface="Calibri" panose="020F0502020204030204" pitchFamily="34" charset="0"/>
              </a:rPr>
              <a:t>Gadamer’s philosophical hermeneutics</a:t>
            </a:r>
          </a:p>
          <a:p>
            <a:r>
              <a:rPr lang="en-US" dirty="0">
                <a:cs typeface="Calibri" panose="020F0502020204030204" pitchFamily="34" charset="0"/>
              </a:rPr>
              <a:t>Preunderstanding</a:t>
            </a:r>
          </a:p>
          <a:p>
            <a:endParaRPr lang="nb-NO" dirty="0"/>
          </a:p>
        </p:txBody>
      </p:sp>
      <p:pic>
        <p:nvPicPr>
          <p:cNvPr id="4" name="Bilde 2">
            <a:extLst>
              <a:ext uri="{FF2B5EF4-FFF2-40B4-BE49-F238E27FC236}">
                <a16:creationId xmlns:a16="http://schemas.microsoft.com/office/drawing/2014/main" id="{E5188631-4D11-FEAC-21AB-6A0FBCD77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Kommunevåpen og logo">
            <a:extLst>
              <a:ext uri="{FF2B5EF4-FFF2-40B4-BE49-F238E27FC236}">
                <a16:creationId xmlns:a16="http://schemas.microsoft.com/office/drawing/2014/main" id="{F5727E0E-21A1-3F61-6D70-0242FE480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B579839C-79F1-D107-8BE9-165C71ADA0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8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E9A7983-352D-CB6A-2ECD-A416900C7151}"/>
              </a:ext>
            </a:extLst>
          </p:cNvPr>
          <p:cNvPicPr>
            <a:picLocks noChangeAspect="1"/>
          </p:cNvPicPr>
          <p:nvPr/>
        </p:nvPicPr>
        <p:blipFill>
          <a:blip r:embed="rId3"/>
          <a:stretch>
            <a:fillRect/>
          </a:stretch>
        </p:blipFill>
        <p:spPr>
          <a:xfrm>
            <a:off x="484632" y="1185723"/>
            <a:ext cx="3517119" cy="4480407"/>
          </a:xfrm>
          <a:prstGeom prst="rect">
            <a:avLst/>
          </a:prstGeom>
        </p:spPr>
      </p:pic>
      <p:pic>
        <p:nvPicPr>
          <p:cNvPr id="3" name="Bilde 2">
            <a:extLst>
              <a:ext uri="{FF2B5EF4-FFF2-40B4-BE49-F238E27FC236}">
                <a16:creationId xmlns:a16="http://schemas.microsoft.com/office/drawing/2014/main" id="{91909064-7372-756F-D581-B6B424CE8850}"/>
              </a:ext>
            </a:extLst>
          </p:cNvPr>
          <p:cNvPicPr>
            <a:picLocks noChangeAspect="1"/>
          </p:cNvPicPr>
          <p:nvPr/>
        </p:nvPicPr>
        <p:blipFill>
          <a:blip r:embed="rId4"/>
          <a:stretch>
            <a:fillRect/>
          </a:stretch>
        </p:blipFill>
        <p:spPr>
          <a:xfrm>
            <a:off x="4310676" y="2165748"/>
            <a:ext cx="3537345" cy="2520358"/>
          </a:xfrm>
          <a:prstGeom prst="rect">
            <a:avLst/>
          </a:prstGeom>
        </p:spPr>
      </p:pic>
      <p:pic>
        <p:nvPicPr>
          <p:cNvPr id="6" name="Bilde 5">
            <a:extLst>
              <a:ext uri="{FF2B5EF4-FFF2-40B4-BE49-F238E27FC236}">
                <a16:creationId xmlns:a16="http://schemas.microsoft.com/office/drawing/2014/main" id="{C34B1815-7A79-40E0-9D75-FA61E4F2166A}"/>
              </a:ext>
            </a:extLst>
          </p:cNvPr>
          <p:cNvPicPr>
            <a:picLocks noChangeAspect="1"/>
          </p:cNvPicPr>
          <p:nvPr/>
        </p:nvPicPr>
        <p:blipFill>
          <a:blip r:embed="rId5"/>
          <a:stretch>
            <a:fillRect/>
          </a:stretch>
        </p:blipFill>
        <p:spPr>
          <a:xfrm>
            <a:off x="8162336" y="1438855"/>
            <a:ext cx="3517120" cy="3974146"/>
          </a:xfrm>
          <a:prstGeom prst="rect">
            <a:avLst/>
          </a:prstGeom>
        </p:spPr>
      </p:pic>
      <p:sp>
        <p:nvSpPr>
          <p:cNvPr id="7" name="Tittel 6">
            <a:extLst>
              <a:ext uri="{FF2B5EF4-FFF2-40B4-BE49-F238E27FC236}">
                <a16:creationId xmlns:a16="http://schemas.microsoft.com/office/drawing/2014/main" id="{7656FE78-A5EF-0ED7-F8B9-258316E69882}"/>
              </a:ext>
            </a:extLst>
          </p:cNvPr>
          <p:cNvSpPr>
            <a:spLocks noGrp="1"/>
          </p:cNvSpPr>
          <p:nvPr>
            <p:ph type="title"/>
          </p:nvPr>
        </p:nvSpPr>
        <p:spPr>
          <a:xfrm>
            <a:off x="1174944" y="113292"/>
            <a:ext cx="2136494" cy="1325563"/>
          </a:xfrm>
        </p:spPr>
        <p:txBody>
          <a:bodyPr>
            <a:noAutofit/>
          </a:bodyPr>
          <a:lstStyle/>
          <a:p>
            <a:pPr algn="ctr"/>
            <a:r>
              <a:rPr lang="nb-NO" sz="2400" dirty="0"/>
              <a:t>Sub-</a:t>
            </a:r>
            <a:r>
              <a:rPr lang="nb-NO" sz="2400" dirty="0" err="1"/>
              <a:t>study</a:t>
            </a:r>
            <a:r>
              <a:rPr lang="nb-NO" sz="2400" dirty="0"/>
              <a:t> 1 </a:t>
            </a:r>
            <a:r>
              <a:rPr lang="nb-NO" sz="2400" dirty="0" err="1"/>
              <a:t>Patients</a:t>
            </a:r>
            <a:endParaRPr lang="nb-NO" sz="2400" dirty="0"/>
          </a:p>
        </p:txBody>
      </p:sp>
      <p:sp>
        <p:nvSpPr>
          <p:cNvPr id="8" name="Tittel 6">
            <a:extLst>
              <a:ext uri="{FF2B5EF4-FFF2-40B4-BE49-F238E27FC236}">
                <a16:creationId xmlns:a16="http://schemas.microsoft.com/office/drawing/2014/main" id="{1E1F5F0E-F520-1028-159D-6324968A7CEB}"/>
              </a:ext>
            </a:extLst>
          </p:cNvPr>
          <p:cNvSpPr txBox="1">
            <a:spLocks/>
          </p:cNvSpPr>
          <p:nvPr/>
        </p:nvSpPr>
        <p:spPr>
          <a:xfrm>
            <a:off x="4873865" y="113290"/>
            <a:ext cx="244427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2400" dirty="0"/>
              <a:t>Sub-</a:t>
            </a:r>
            <a:r>
              <a:rPr lang="nb-NO" sz="2400" dirty="0" err="1"/>
              <a:t>study</a:t>
            </a:r>
            <a:r>
              <a:rPr lang="nb-NO" sz="2400" dirty="0"/>
              <a:t> 2 </a:t>
            </a:r>
            <a:r>
              <a:rPr lang="nb-NO" sz="2400" dirty="0" err="1"/>
              <a:t>Homecare</a:t>
            </a:r>
            <a:r>
              <a:rPr lang="nb-NO" sz="2400" dirty="0"/>
              <a:t> </a:t>
            </a:r>
            <a:r>
              <a:rPr lang="nb-NO" sz="2400" dirty="0" err="1"/>
              <a:t>nurses</a:t>
            </a:r>
            <a:endParaRPr lang="nb-NO" sz="2400" dirty="0"/>
          </a:p>
        </p:txBody>
      </p:sp>
      <p:sp>
        <p:nvSpPr>
          <p:cNvPr id="9" name="Tittel 6">
            <a:extLst>
              <a:ext uri="{FF2B5EF4-FFF2-40B4-BE49-F238E27FC236}">
                <a16:creationId xmlns:a16="http://schemas.microsoft.com/office/drawing/2014/main" id="{215E6164-E211-FE87-5944-408407C1507C}"/>
              </a:ext>
            </a:extLst>
          </p:cNvPr>
          <p:cNvSpPr txBox="1">
            <a:spLocks/>
          </p:cNvSpPr>
          <p:nvPr/>
        </p:nvSpPr>
        <p:spPr>
          <a:xfrm>
            <a:off x="8852649" y="113291"/>
            <a:ext cx="21364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2400" dirty="0"/>
              <a:t>Sub-</a:t>
            </a:r>
            <a:r>
              <a:rPr lang="nb-NO" sz="2400" dirty="0" err="1"/>
              <a:t>study</a:t>
            </a:r>
            <a:r>
              <a:rPr lang="nb-NO" sz="2400" dirty="0"/>
              <a:t> 3 GPs and CCCs</a:t>
            </a:r>
          </a:p>
        </p:txBody>
      </p:sp>
      <p:sp>
        <p:nvSpPr>
          <p:cNvPr id="19" name="Rektangel 18">
            <a:extLst>
              <a:ext uri="{FF2B5EF4-FFF2-40B4-BE49-F238E27FC236}">
                <a16:creationId xmlns:a16="http://schemas.microsoft.com/office/drawing/2014/main" id="{80CCD746-1EB8-8E2D-0DCB-745C225AFB14}"/>
              </a:ext>
            </a:extLst>
          </p:cNvPr>
          <p:cNvSpPr/>
          <p:nvPr/>
        </p:nvSpPr>
        <p:spPr>
          <a:xfrm>
            <a:off x="484632" y="1185723"/>
            <a:ext cx="3545032" cy="44804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a:extLst>
              <a:ext uri="{FF2B5EF4-FFF2-40B4-BE49-F238E27FC236}">
                <a16:creationId xmlns:a16="http://schemas.microsoft.com/office/drawing/2014/main" id="{1D8692C7-3686-16B3-4D8E-2AFD1ABD96D9}"/>
              </a:ext>
            </a:extLst>
          </p:cNvPr>
          <p:cNvSpPr/>
          <p:nvPr/>
        </p:nvSpPr>
        <p:spPr>
          <a:xfrm>
            <a:off x="4310676" y="2165748"/>
            <a:ext cx="3545032" cy="25203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22">
            <a:extLst>
              <a:ext uri="{FF2B5EF4-FFF2-40B4-BE49-F238E27FC236}">
                <a16:creationId xmlns:a16="http://schemas.microsoft.com/office/drawing/2014/main" id="{3961D30A-9649-BB04-F540-94BB0FF782E2}"/>
              </a:ext>
            </a:extLst>
          </p:cNvPr>
          <p:cNvSpPr/>
          <p:nvPr/>
        </p:nvSpPr>
        <p:spPr>
          <a:xfrm>
            <a:off x="8162336" y="1438853"/>
            <a:ext cx="3545032" cy="422727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4" name="Bilde 2">
            <a:extLst>
              <a:ext uri="{FF2B5EF4-FFF2-40B4-BE49-F238E27FC236}">
                <a16:creationId xmlns:a16="http://schemas.microsoft.com/office/drawing/2014/main" id="{7C638E00-7EDF-33CA-967B-58180B659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A02B64FA-AEE2-186A-0D84-AAEA966218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Kommunevåpen og logo">
            <a:extLst>
              <a:ext uri="{FF2B5EF4-FFF2-40B4-BE49-F238E27FC236}">
                <a16:creationId xmlns:a16="http://schemas.microsoft.com/office/drawing/2014/main" id="{85BD4E32-5051-5FDE-CFA0-FA3F7FCE76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sp>
        <p:nvSpPr>
          <p:cNvPr id="27" name="Snakkeboble: oval 26">
            <a:extLst>
              <a:ext uri="{FF2B5EF4-FFF2-40B4-BE49-F238E27FC236}">
                <a16:creationId xmlns:a16="http://schemas.microsoft.com/office/drawing/2014/main" id="{B71DA0D8-168E-7ED0-2CFD-40B22991684C}"/>
              </a:ext>
            </a:extLst>
          </p:cNvPr>
          <p:cNvSpPr/>
          <p:nvPr/>
        </p:nvSpPr>
        <p:spPr>
          <a:xfrm>
            <a:off x="1589198" y="2165748"/>
            <a:ext cx="1825403" cy="164278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err="1"/>
              <a:t>Individual</a:t>
            </a:r>
            <a:r>
              <a:rPr lang="nb-NO" dirty="0"/>
              <a:t> in-</a:t>
            </a:r>
            <a:r>
              <a:rPr lang="nb-NO" dirty="0" err="1"/>
              <a:t>dept</a:t>
            </a:r>
            <a:r>
              <a:rPr lang="nb-NO" dirty="0"/>
              <a:t> </a:t>
            </a:r>
            <a:r>
              <a:rPr lang="nb-NO" dirty="0" err="1"/>
              <a:t>interviews</a:t>
            </a:r>
            <a:endParaRPr lang="nb-NO" dirty="0"/>
          </a:p>
        </p:txBody>
      </p:sp>
      <p:sp>
        <p:nvSpPr>
          <p:cNvPr id="29" name="Snakkeboble: oval 28">
            <a:extLst>
              <a:ext uri="{FF2B5EF4-FFF2-40B4-BE49-F238E27FC236}">
                <a16:creationId xmlns:a16="http://schemas.microsoft.com/office/drawing/2014/main" id="{9F8C9A3B-7160-EBEF-83B9-98B6774B111B}"/>
              </a:ext>
            </a:extLst>
          </p:cNvPr>
          <p:cNvSpPr/>
          <p:nvPr/>
        </p:nvSpPr>
        <p:spPr>
          <a:xfrm>
            <a:off x="5500260" y="2815291"/>
            <a:ext cx="1640128" cy="138019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Focus </a:t>
            </a:r>
            <a:r>
              <a:rPr lang="nb-NO" dirty="0" err="1"/>
              <a:t>group</a:t>
            </a:r>
            <a:r>
              <a:rPr lang="nb-NO" dirty="0"/>
              <a:t> </a:t>
            </a:r>
            <a:r>
              <a:rPr lang="nb-NO" dirty="0" err="1"/>
              <a:t>interviews</a:t>
            </a:r>
            <a:endParaRPr lang="nb-NO" dirty="0"/>
          </a:p>
        </p:txBody>
      </p:sp>
      <p:sp>
        <p:nvSpPr>
          <p:cNvPr id="30" name="Snakkeboble: oval 29">
            <a:extLst>
              <a:ext uri="{FF2B5EF4-FFF2-40B4-BE49-F238E27FC236}">
                <a16:creationId xmlns:a16="http://schemas.microsoft.com/office/drawing/2014/main" id="{F5572A35-3DC5-9A8B-99C0-CA3C9BEA23F6}"/>
              </a:ext>
            </a:extLst>
          </p:cNvPr>
          <p:cNvSpPr/>
          <p:nvPr/>
        </p:nvSpPr>
        <p:spPr>
          <a:xfrm>
            <a:off x="8941752" y="2683412"/>
            <a:ext cx="1661050" cy="151207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Focus </a:t>
            </a:r>
            <a:r>
              <a:rPr lang="nb-NO" dirty="0" err="1"/>
              <a:t>group</a:t>
            </a:r>
            <a:r>
              <a:rPr lang="nb-NO" dirty="0"/>
              <a:t> </a:t>
            </a:r>
            <a:r>
              <a:rPr lang="nb-NO" dirty="0" err="1"/>
              <a:t>interviews</a:t>
            </a:r>
            <a:endParaRPr lang="nb-NO" dirty="0"/>
          </a:p>
        </p:txBody>
      </p:sp>
    </p:spTree>
    <p:extLst>
      <p:ext uri="{BB962C8B-B14F-4D97-AF65-F5344CB8AC3E}">
        <p14:creationId xmlns:p14="http://schemas.microsoft.com/office/powerpoint/2010/main" val="17551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D78AC63-2F2A-B757-D089-811D8087D934}"/>
              </a:ext>
            </a:extLst>
          </p:cNvPr>
          <p:cNvPicPr>
            <a:picLocks noChangeAspect="1"/>
          </p:cNvPicPr>
          <p:nvPr/>
        </p:nvPicPr>
        <p:blipFill>
          <a:blip r:embed="rId3"/>
          <a:stretch>
            <a:fillRect/>
          </a:stretch>
        </p:blipFill>
        <p:spPr>
          <a:xfrm>
            <a:off x="0" y="871699"/>
            <a:ext cx="12192000" cy="5114601"/>
          </a:xfrm>
          <a:prstGeom prst="rect">
            <a:avLst/>
          </a:prstGeom>
        </p:spPr>
      </p:pic>
      <p:pic>
        <p:nvPicPr>
          <p:cNvPr id="4" name="Bilde 2">
            <a:extLst>
              <a:ext uri="{FF2B5EF4-FFF2-40B4-BE49-F238E27FC236}">
                <a16:creationId xmlns:a16="http://schemas.microsoft.com/office/drawing/2014/main" id="{716D626C-9D8D-AB96-106D-A4401AD93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6194425"/>
            <a:ext cx="1917700" cy="29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8892CC65-1654-9D7C-63B4-E2936305B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0" y="6155532"/>
            <a:ext cx="5080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Kommunevåpen og logo">
            <a:extLst>
              <a:ext uri="{FF2B5EF4-FFF2-40B4-BE49-F238E27FC236}">
                <a16:creationId xmlns:a16="http://schemas.microsoft.com/office/drawing/2014/main" id="{B27A935C-F6D2-6F97-2387-DFF67EBAC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900" y="6045200"/>
            <a:ext cx="1327150" cy="59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873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1169</Words>
  <Application>Microsoft Office PowerPoint</Application>
  <PresentationFormat>Widescreen</PresentationFormat>
  <Paragraphs>72</Paragraphs>
  <Slides>16</Slides>
  <Notes>16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16</vt:i4>
      </vt:variant>
    </vt:vector>
  </HeadingPairs>
  <TitlesOfParts>
    <vt:vector size="22" baseType="lpstr">
      <vt:lpstr>Arial</vt:lpstr>
      <vt:lpstr>Calibri</vt:lpstr>
      <vt:lpstr>Calibri Light</vt:lpstr>
      <vt:lpstr>Söhne</vt:lpstr>
      <vt:lpstr>Times New Roman</vt:lpstr>
      <vt:lpstr>Office-tema</vt:lpstr>
      <vt:lpstr>Shared decision-making in home-based palliative care Sandra Jahr Svendsen </vt:lpstr>
      <vt:lpstr>PowerPoint-presentasjon</vt:lpstr>
      <vt:lpstr>Introduction</vt:lpstr>
      <vt:lpstr>Research Questions</vt:lpstr>
      <vt:lpstr>Objective</vt:lpstr>
      <vt:lpstr>User Involvement</vt:lpstr>
      <vt:lpstr>Methodology</vt:lpstr>
      <vt:lpstr>Sub-study 1 Patients</vt:lpstr>
      <vt:lpstr>PowerPoint-presentasjon</vt:lpstr>
      <vt:lpstr>Main findings</vt:lpstr>
      <vt:lpstr>To be captured in life without decisions to act on </vt:lpstr>
      <vt:lpstr>To surrender to others and let others deal with decisions </vt:lpstr>
      <vt:lpstr>To continue to be oneself without focus on disease and decision-making </vt:lpstr>
      <vt:lpstr>Conclusions</vt:lpstr>
      <vt:lpstr>Paper 2 and 3 – Not published (yet) </vt:lpstr>
      <vt:lpstr>References</vt:lpstr>
    </vt:vector>
  </TitlesOfParts>
  <Company>Lillestrom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Midterm evaluation Shared decision-making in home-based palliative care</dc:title>
  <dc:creator>Sandra Jahr Svendsen</dc:creator>
  <cp:lastModifiedBy>Sandra Jahr Svendsen</cp:lastModifiedBy>
  <cp:revision>4</cp:revision>
  <dcterms:created xsi:type="dcterms:W3CDTF">2024-01-25T12:08:44Z</dcterms:created>
  <dcterms:modified xsi:type="dcterms:W3CDTF">2024-12-11T15:41:59Z</dcterms:modified>
</cp:coreProperties>
</file>