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65" r:id="rId3"/>
  </p:sldMasterIdLst>
  <p:notesMasterIdLst>
    <p:notesMasterId r:id="rId37"/>
  </p:notesMasterIdLst>
  <p:sldIdLst>
    <p:sldId id="305" r:id="rId4"/>
    <p:sldId id="421" r:id="rId5"/>
    <p:sldId id="410" r:id="rId6"/>
    <p:sldId id="423" r:id="rId7"/>
    <p:sldId id="424" r:id="rId8"/>
    <p:sldId id="425" r:id="rId9"/>
    <p:sldId id="411" r:id="rId10"/>
    <p:sldId id="426" r:id="rId11"/>
    <p:sldId id="427" r:id="rId12"/>
    <p:sldId id="368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369" r:id="rId21"/>
    <p:sldId id="435" r:id="rId22"/>
    <p:sldId id="436" r:id="rId23"/>
    <p:sldId id="396" r:id="rId24"/>
    <p:sldId id="437" r:id="rId25"/>
    <p:sldId id="438" r:id="rId26"/>
    <p:sldId id="439" r:id="rId27"/>
    <p:sldId id="440" r:id="rId28"/>
    <p:sldId id="443" r:id="rId29"/>
    <p:sldId id="422" r:id="rId30"/>
    <p:sldId id="441" r:id="rId31"/>
    <p:sldId id="442" r:id="rId32"/>
    <p:sldId id="409" r:id="rId33"/>
    <p:sldId id="337" r:id="rId34"/>
    <p:sldId id="420" r:id="rId35"/>
    <p:sldId id="366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14" autoAdjust="0"/>
    <p:restoredTop sz="94663"/>
  </p:normalViewPr>
  <p:slideViewPr>
    <p:cSldViewPr snapToGrid="0" snapToObjects="1">
      <p:cViewPr varScale="1">
        <p:scale>
          <a:sx n="103" d="100"/>
          <a:sy n="103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A07D5-A2A6-4D49-BC09-6F67ACB98C4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39943E-BCA8-E243-AB34-3D1ECC18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5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4062-30C5-F040-B0F4-7E71F1EB5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00805"/>
            <a:ext cx="6923314" cy="1803872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517E8-494B-9F4E-8393-8BD26CAA4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6923314" cy="5217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620DA4-E16B-EE47-9282-826FADBD9BC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200" y="5110163"/>
            <a:ext cx="4710113" cy="376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DATE &amp; PRESENTER</a:t>
            </a:r>
          </a:p>
        </p:txBody>
      </p:sp>
    </p:spTree>
    <p:extLst>
      <p:ext uri="{BB962C8B-B14F-4D97-AF65-F5344CB8AC3E}">
        <p14:creationId xmlns:p14="http://schemas.microsoft.com/office/powerpoint/2010/main" val="68892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ts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0B74-4A3A-444E-B522-BED23683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9101"/>
            <a:ext cx="11239500" cy="7747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785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4286-22A4-4346-AA70-B13992F1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11239500" cy="44577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851"/>
                </a:solidFill>
              </a:defRPr>
            </a:lvl1pPr>
            <a:lvl2pPr>
              <a:defRPr sz="2400">
                <a:solidFill>
                  <a:srgbClr val="007851"/>
                </a:solidFill>
              </a:defRPr>
            </a:lvl2pPr>
            <a:lvl3pPr>
              <a:defRPr sz="2400">
                <a:solidFill>
                  <a:srgbClr val="007851"/>
                </a:solidFill>
              </a:defRPr>
            </a:lvl3pPr>
            <a:lvl4pPr>
              <a:defRPr sz="2400">
                <a:solidFill>
                  <a:srgbClr val="007851"/>
                </a:solidFill>
              </a:defRPr>
            </a:lvl4pPr>
            <a:lvl5pPr>
              <a:defRPr sz="2400">
                <a:solidFill>
                  <a:srgbClr val="0078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5052C-2FDB-2C43-A7FC-50D8417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47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ts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0B74-4A3A-444E-B522-BED236832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19101"/>
            <a:ext cx="11239500" cy="1254578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785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 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4286-22A4-4346-AA70-B13992F1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11239500" cy="40005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851"/>
                </a:solidFill>
              </a:defRPr>
            </a:lvl1pPr>
            <a:lvl2pPr>
              <a:defRPr sz="2400">
                <a:solidFill>
                  <a:srgbClr val="007851"/>
                </a:solidFill>
              </a:defRPr>
            </a:lvl2pPr>
            <a:lvl3pPr>
              <a:defRPr sz="2400">
                <a:solidFill>
                  <a:srgbClr val="007851"/>
                </a:solidFill>
              </a:defRPr>
            </a:lvl3pPr>
            <a:lvl4pPr>
              <a:defRPr sz="2400">
                <a:solidFill>
                  <a:srgbClr val="007851"/>
                </a:solidFill>
              </a:defRPr>
            </a:lvl4pPr>
            <a:lvl5pPr>
              <a:defRPr sz="2400">
                <a:solidFill>
                  <a:srgbClr val="0078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5052C-2FDB-2C43-A7FC-50D8417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68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0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06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AA4EBE-5A75-2D4A-A28B-DE285555DA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9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E5D6D1-5554-7040-8D42-8A17F90FFB9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67F22-C21C-2E40-93A9-5137A33B0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2352" y="6044296"/>
            <a:ext cx="848360" cy="269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7851"/>
                </a:solidFill>
              </a:defRPr>
            </a:lvl1pPr>
          </a:lstStyle>
          <a:p>
            <a:fld id="{C6429477-D61A-7D49-A13C-58DC36414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5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" userDrawn="1">
          <p15:clr>
            <a:srgbClr val="F26B43"/>
          </p15:clr>
        </p15:guide>
        <p15:guide id="3" pos="7368" userDrawn="1">
          <p15:clr>
            <a:srgbClr val="F26B43"/>
          </p15:clr>
        </p15:guide>
        <p15:guide id="4" orient="horz" pos="362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A2DAC8-339B-F147-A86D-AF4270BF93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2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f.edu/business-finance/purchasing/staff-procedures/index.aspx" TargetMode="External"/><Relationship Id="rId2" Type="http://schemas.openxmlformats.org/officeDocument/2006/relationships/hyperlink" Target="http://www.usf.edu/business-finance/controller/accounting-reporting/gaforms.asp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mailto:payrollhelpdesk@usf.edu" TargetMode="External"/><Relationship Id="rId3" Type="http://schemas.openxmlformats.org/officeDocument/2006/relationships/hyperlink" Target="mailto:Asset-help@usf.edu" TargetMode="External"/><Relationship Id="rId7" Type="http://schemas.openxmlformats.org/officeDocument/2006/relationships/hyperlink" Target="mailto:financemart@usf.edu" TargetMode="External"/><Relationship Id="rId2" Type="http://schemas.openxmlformats.org/officeDocument/2006/relationships/hyperlink" Target="mailto:aphelp@usf.ed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Electronic-media-disposal@usf.edu" TargetMode="External"/><Relationship Id="rId11" Type="http://schemas.openxmlformats.org/officeDocument/2006/relationships/hyperlink" Target="mailto:usfpurchasing@usf.edu" TargetMode="External"/><Relationship Id="rId5" Type="http://schemas.openxmlformats.org/officeDocument/2006/relationships/hyperlink" Target="mailto:cashiers@usf.edu" TargetMode="External"/><Relationship Id="rId10" Type="http://schemas.openxmlformats.org/officeDocument/2006/relationships/hyperlink" Target="mailto:travelhelp@usf.edu" TargetMode="External"/><Relationship Id="rId4" Type="http://schemas.openxmlformats.org/officeDocument/2006/relationships/hyperlink" Target="mailto:billingarhelp@usf.edu" TargetMode="External"/><Relationship Id="rId9" Type="http://schemas.openxmlformats.org/officeDocument/2006/relationships/hyperlink" Target="mailto:pcard@usf.edu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usf.edu/train" TargetMode="External"/><Relationship Id="rId2" Type="http://schemas.openxmlformats.org/officeDocument/2006/relationships/hyperlink" Target="http://www.usf.edu/businessprocesses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612" y="1623528"/>
            <a:ext cx="11056776" cy="2337316"/>
          </a:xfrm>
        </p:spPr>
        <p:txBody>
          <a:bodyPr lIns="0" tIns="0" bIns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D4CA9D"/>
                </a:solidFill>
                <a:latin typeface="Trade Gothic LT Std Cn" panose="020B0606020502020204" pitchFamily="34" charset="0"/>
              </a:rPr>
              <a:t>Reconciliation of Financial Data</a:t>
            </a:r>
            <a:endParaRPr lang="en-US" sz="3000" b="1" dirty="0">
              <a:solidFill>
                <a:srgbClr val="D4CA9D"/>
              </a:solidFill>
              <a:latin typeface="Trade Gothic LT Std Cn" panose="020B060602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1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FE15B-4053-4B82-8EDA-6FE67E7CA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00805"/>
            <a:ext cx="7716416" cy="1803872"/>
          </a:xfrm>
        </p:spPr>
        <p:txBody>
          <a:bodyPr/>
          <a:lstStyle/>
          <a:p>
            <a:r>
              <a:rPr lang="en-US" dirty="0"/>
              <a:t>During Reconciliation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11B3D-008D-475F-B10B-30CD6061C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6923314" cy="14268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to look for during reconciliation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Simple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Systems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386047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E7495-37E8-4DD7-AEE9-BFB6FCFF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look for during reconciliation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9E852-508D-4B31-BFA6-300CE8707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Salary expense:</a:t>
            </a:r>
          </a:p>
          <a:p>
            <a:pPr lvl="1"/>
            <a:r>
              <a:rPr lang="en-US" altLang="en-US" sz="2000" dirty="0"/>
              <a:t>Expense is charged to correct chart field strings</a:t>
            </a:r>
          </a:p>
          <a:p>
            <a:pPr lvl="1"/>
            <a:r>
              <a:rPr lang="en-US" altLang="en-US" sz="2000" dirty="0"/>
              <a:t>Look for duplicate payments or unknown employee names</a:t>
            </a:r>
          </a:p>
          <a:p>
            <a:pPr lvl="1"/>
            <a:r>
              <a:rPr lang="en-US" altLang="en-US" sz="2000" dirty="0"/>
              <a:t>The amount is correct</a:t>
            </a:r>
          </a:p>
          <a:p>
            <a:pPr lvl="1"/>
            <a:r>
              <a:rPr lang="en-US" altLang="en-US" sz="2000" dirty="0"/>
              <a:t>The payroll distribution percentage is correct</a:t>
            </a:r>
          </a:p>
          <a:p>
            <a:pPr lvl="1"/>
            <a:r>
              <a:rPr lang="en-US" altLang="en-US" sz="2000" dirty="0"/>
              <a:t>Individual staff may be paid from more than one funding source</a:t>
            </a:r>
          </a:p>
          <a:p>
            <a:r>
              <a:rPr lang="en-US" altLang="en-US" b="1" dirty="0"/>
              <a:t>For salary:</a:t>
            </a:r>
          </a:p>
          <a:p>
            <a:pPr lvl="1"/>
            <a:r>
              <a:rPr lang="en-US" altLang="en-US" sz="2000" dirty="0"/>
              <a:t>Confirm that PETs (payroll expenditure transfers) have cleared and posted correctly</a:t>
            </a:r>
          </a:p>
          <a:p>
            <a:pPr lvl="1"/>
            <a:r>
              <a:rPr lang="en-US" altLang="en-US" sz="2000" dirty="0"/>
              <a:t>Review leave payouts</a:t>
            </a:r>
          </a:p>
          <a:p>
            <a:pPr lvl="1"/>
            <a:r>
              <a:rPr lang="en-US" altLang="en-US" sz="2000" dirty="0"/>
              <a:t>If you have a question about benefits charges, contact USF HR</a:t>
            </a:r>
          </a:p>
          <a:p>
            <a:pPr lvl="1"/>
            <a:r>
              <a:rPr lang="en-US" altLang="en-US" sz="2000" dirty="0"/>
              <a:t>Watch out at the end of the fiscal year; the last payroll period of June may include one or more days that will be accrued to July (the next fiscal year); however this is not true for FY 2016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A5E73-925E-4E3A-A062-70843A9E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5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2679-54C1-4459-A433-C758D9FC9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look for during reconciliation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E1DFE-BBE7-4F7A-AC93-F6E87B465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Operating expense:</a:t>
            </a:r>
          </a:p>
          <a:p>
            <a:pPr lvl="1"/>
            <a:r>
              <a:rPr lang="en-US" altLang="en-US" sz="2000" dirty="0"/>
              <a:t>Expense is charged to correct chart field strings</a:t>
            </a:r>
          </a:p>
          <a:p>
            <a:pPr lvl="1"/>
            <a:r>
              <a:rPr lang="en-US" altLang="en-US" sz="2000" dirty="0"/>
              <a:t>Interdepartmental billings have been correctly recorded</a:t>
            </a:r>
          </a:p>
          <a:p>
            <a:pPr lvl="1"/>
            <a:r>
              <a:rPr lang="en-US" altLang="en-US" sz="2000" dirty="0"/>
              <a:t>Travel expense reimbursements have been correctly recorded</a:t>
            </a:r>
          </a:p>
          <a:p>
            <a:pPr lvl="1"/>
            <a:r>
              <a:rPr lang="en-US" altLang="en-US" sz="2000" dirty="0"/>
              <a:t>Non-payroll expenditure transfers have been posted correctly</a:t>
            </a:r>
          </a:p>
          <a:p>
            <a:r>
              <a:rPr lang="en-US" altLang="en-US" b="1" dirty="0"/>
              <a:t>PO’s and requisitions verify:</a:t>
            </a:r>
          </a:p>
          <a:p>
            <a:pPr lvl="1"/>
            <a:r>
              <a:rPr lang="en-US" altLang="en-US" sz="2000" dirty="0"/>
              <a:t>All requisitions have processed; PO’s have been issued</a:t>
            </a:r>
          </a:p>
          <a:p>
            <a:pPr lvl="1"/>
            <a:r>
              <a:rPr lang="en-US" altLang="en-US" sz="2000" dirty="0"/>
              <a:t>If partial payments have been made, the encumbrance balance is correct</a:t>
            </a:r>
          </a:p>
          <a:p>
            <a:pPr lvl="1"/>
            <a:r>
              <a:rPr lang="en-US" altLang="en-US" sz="2000" dirty="0"/>
              <a:t>Encumbrance is recorded to the correct chart field string</a:t>
            </a:r>
          </a:p>
          <a:p>
            <a:pPr lvl="1"/>
            <a:r>
              <a:rPr lang="en-US" altLang="en-US" sz="2000" dirty="0"/>
              <a:t>All change order requests have been posted</a:t>
            </a:r>
          </a:p>
          <a:p>
            <a:pPr lvl="1"/>
            <a:r>
              <a:rPr lang="en-US" altLang="en-US" sz="2000" dirty="0"/>
              <a:t>PO’s for which final payment has been made have closed and have a zero balance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CDB64-B55E-4389-8CCF-645A293F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81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BB5F-5063-49FA-99F4-F58172E77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look for during reconciliation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302A-165D-4A6B-9669-A05C6DE20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Revenue verify:</a:t>
            </a:r>
          </a:p>
          <a:p>
            <a:pPr lvl="1"/>
            <a:r>
              <a:rPr lang="en-US" altLang="en-US" sz="2000" dirty="0"/>
              <a:t>Outside sales/revenue has been recorded to correct chart fields</a:t>
            </a:r>
          </a:p>
          <a:p>
            <a:pPr lvl="2"/>
            <a:r>
              <a:rPr lang="en-US" altLang="en-US" sz="1800" dirty="0"/>
              <a:t>The revenue on your department will appear with a 44xxx account code</a:t>
            </a:r>
          </a:p>
          <a:p>
            <a:pPr lvl="1"/>
            <a:r>
              <a:rPr lang="en-US" altLang="en-US" sz="2000" dirty="0"/>
              <a:t>Interdepartmental billings have been recorded to correct chart fields </a:t>
            </a:r>
          </a:p>
          <a:p>
            <a:pPr lvl="2"/>
            <a:r>
              <a:rPr lang="en-US" altLang="en-US" sz="1800" dirty="0"/>
              <a:t>The revenue on your department will appear with a 74xxx account code</a:t>
            </a:r>
          </a:p>
          <a:p>
            <a:pPr lvl="1"/>
            <a:r>
              <a:rPr lang="en-US" altLang="en-US" sz="2000" dirty="0"/>
              <a:t>Revenue amounts are correct; matching departmental records</a:t>
            </a:r>
          </a:p>
          <a:p>
            <a:pPr lvl="1"/>
            <a:r>
              <a:rPr lang="en-US" altLang="en-US" sz="2000" dirty="0"/>
              <a:t>All invoices in FAST Billing, whether paid or outstanding, reconcile to departmental point of sale records</a:t>
            </a:r>
          </a:p>
          <a:p>
            <a:pPr lvl="1"/>
            <a:r>
              <a:rPr lang="en-US" altLang="en-US" sz="2000" dirty="0"/>
              <a:t>All revenue and/or AR adjustments have been correctly posted</a:t>
            </a:r>
          </a:p>
          <a:p>
            <a:pPr lvl="1"/>
            <a:r>
              <a:rPr lang="en-US" altLang="en-US" sz="2000" dirty="0"/>
              <a:t>Revenue has been credited to both the AR module (subsidiary ledger) and the General Ledger</a:t>
            </a:r>
          </a:p>
          <a:p>
            <a:pPr lvl="1"/>
            <a:r>
              <a:rPr lang="en-US" altLang="en-US" sz="2000" dirty="0"/>
              <a:t>Correcting entries from previous reconciliations have posted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D647C-B5FB-418F-BE05-1AF8A431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916E-6BEC-4E95-804C-69EBA925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look for during reconciliation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AF474-043D-4E12-A477-971F3F3F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As payments are received and applied to AR verify:</a:t>
            </a:r>
          </a:p>
          <a:p>
            <a:pPr lvl="1"/>
            <a:r>
              <a:rPr lang="en-US" altLang="en-US" sz="2000" dirty="0"/>
              <a:t>Payments are applied to correct customers and invoices</a:t>
            </a:r>
          </a:p>
          <a:p>
            <a:pPr lvl="1"/>
            <a:r>
              <a:rPr lang="en-US" altLang="en-US" sz="2000" dirty="0"/>
              <a:t>Outstanding invoices are actually unpaid</a:t>
            </a:r>
          </a:p>
          <a:p>
            <a:pPr lvl="2"/>
            <a:r>
              <a:rPr lang="en-US" altLang="en-US" sz="1800" dirty="0"/>
              <a:t>Was the payment applied in another way?</a:t>
            </a:r>
          </a:p>
          <a:p>
            <a:pPr lvl="2"/>
            <a:r>
              <a:rPr lang="en-US" altLang="en-US" sz="1800" dirty="0"/>
              <a:t>Was the invoice created by error?</a:t>
            </a:r>
          </a:p>
          <a:p>
            <a:pPr lvl="1"/>
            <a:r>
              <a:rPr lang="en-US" altLang="en-US" sz="2000" dirty="0"/>
              <a:t>Outstanding invoices are collectible</a:t>
            </a:r>
          </a:p>
          <a:p>
            <a:pPr lvl="2"/>
            <a:r>
              <a:rPr lang="en-US" altLang="en-US" sz="1800" dirty="0"/>
              <a:t>Is the customer still in business?</a:t>
            </a:r>
          </a:p>
          <a:p>
            <a:r>
              <a:rPr lang="en-US" altLang="en-US" b="1" dirty="0"/>
              <a:t>Cash entries verify:</a:t>
            </a:r>
          </a:p>
          <a:p>
            <a:pPr lvl="1"/>
            <a:r>
              <a:rPr lang="en-US" altLang="en-US" sz="2000" dirty="0"/>
              <a:t>All deposits sent to the Cashier have been posted</a:t>
            </a:r>
          </a:p>
          <a:p>
            <a:pPr lvl="1"/>
            <a:r>
              <a:rPr lang="en-US" altLang="en-US" sz="2000" dirty="0"/>
              <a:t>Payments received directly by Cashier are posted to the correct customer</a:t>
            </a:r>
          </a:p>
          <a:p>
            <a:pPr lvl="1"/>
            <a:r>
              <a:rPr lang="en-US" altLang="en-US" sz="2000" dirty="0"/>
              <a:t>Correcting entries from previous reconciliations have posted</a:t>
            </a:r>
          </a:p>
          <a:p>
            <a:pPr lvl="1"/>
            <a:r>
              <a:rPr lang="en-US" altLang="en-US" sz="2000" dirty="0"/>
              <a:t>Cash transfers  (general ledger accounts 10xxx)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B036D-3863-40B2-BFF0-E13D87E3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08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BE2D-EB64-4B6D-A199-DF0AA537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8BEAA-4626-4CF2-A968-83700B39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45C9732-BEC5-482D-8D07-74708AE97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63154"/>
              </p:ext>
            </p:extLst>
          </p:nvPr>
        </p:nvGraphicFramePr>
        <p:xfrm>
          <a:off x="1271983" y="1254760"/>
          <a:ext cx="9648034" cy="4348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10976">
                  <a:extLst>
                    <a:ext uri="{9D8B030D-6E8A-4147-A177-3AD203B41FA5}">
                      <a16:colId xmlns:a16="http://schemas.microsoft.com/office/drawing/2014/main" val="1142444414"/>
                    </a:ext>
                  </a:extLst>
                </a:gridCol>
                <a:gridCol w="8837058">
                  <a:extLst>
                    <a:ext uri="{9D8B030D-6E8A-4147-A177-3AD203B41FA5}">
                      <a16:colId xmlns:a16="http://schemas.microsoft.com/office/drawing/2014/main" val="4161822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0" dirty="0"/>
                        <a:t>Gather departmental source documents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607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Run reports from Finance Mart (FM)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257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Review outstanding items from prior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736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Compare source documents to FM reports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54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Identify anything that did not 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11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Identify errors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3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8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Research outstanding items and errors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85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Prepare documents to correct all errors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50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Sign and date the reconciliation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024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Have a supervisor sign and date reconciliation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dirty="0"/>
                        <a:t>For grants the PI is the appropriate supervisor to approve the reconciliation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3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944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8F46F-33D9-4AAB-BAF1-27095894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A9493-75FB-4961-98CE-153D21C13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The primary USF sources</a:t>
            </a:r>
          </a:p>
          <a:p>
            <a:pPr lvl="1"/>
            <a:r>
              <a:rPr lang="en-US" altLang="en-US" sz="2000" dirty="0"/>
              <a:t>Finance Mart reports (the official USF reports)</a:t>
            </a:r>
          </a:p>
          <a:p>
            <a:pPr lvl="1"/>
            <a:r>
              <a:rPr lang="en-US" altLang="en-US" sz="2000" dirty="0"/>
              <a:t>GEMS (salary detail information)</a:t>
            </a:r>
          </a:p>
          <a:p>
            <a:pPr lvl="1"/>
            <a:r>
              <a:rPr lang="en-US" altLang="en-US" sz="2000" dirty="0"/>
              <a:t>OASIS (for detail of student related transactions</a:t>
            </a:r>
          </a:p>
          <a:p>
            <a:pPr lvl="1"/>
            <a:r>
              <a:rPr lang="en-US" altLang="en-US" sz="2000" dirty="0"/>
              <a:t>FAST modules (accounts payable, travel, purchasing)</a:t>
            </a:r>
          </a:p>
          <a:p>
            <a:r>
              <a:rPr lang="en-US" altLang="en-US" b="1" dirty="0"/>
              <a:t>Your departmental source documents</a:t>
            </a:r>
          </a:p>
          <a:p>
            <a:pPr lvl="1"/>
            <a:r>
              <a:rPr lang="en-US" altLang="en-US" sz="2000" dirty="0"/>
              <a:t>Your (departmental) original source documents</a:t>
            </a:r>
          </a:p>
          <a:p>
            <a:pPr lvl="1"/>
            <a:r>
              <a:rPr lang="en-US" altLang="en-US" sz="2000" dirty="0"/>
              <a:t>Manually kept subsidiary ledger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EBFF4-5529-4C8C-9517-FC060F69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50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EF59-2526-44F4-9005-ACF719F3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78D6-9F4F-4543-8B2E-E76CE404E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What about a format?</a:t>
            </a:r>
          </a:p>
          <a:p>
            <a:pPr lvl="1"/>
            <a:r>
              <a:rPr lang="en-US" altLang="en-US" sz="2000" dirty="0"/>
              <a:t>You may use whatever format serves you best</a:t>
            </a:r>
          </a:p>
          <a:p>
            <a:pPr lvl="1"/>
            <a:r>
              <a:rPr lang="en-US" altLang="en-US" sz="2000" dirty="0"/>
              <a:t>But be consistent and reconcile at least monthly</a:t>
            </a:r>
          </a:p>
          <a:p>
            <a:pPr lvl="1"/>
            <a:r>
              <a:rPr lang="en-US" altLang="en-US" sz="2000" dirty="0"/>
              <a:t>We do offer options on the Controller’s Office web site</a:t>
            </a:r>
          </a:p>
          <a:p>
            <a:pPr lvl="2"/>
            <a:r>
              <a:rPr lang="en-US" altLang="en-US" sz="1600" dirty="0"/>
              <a:t>A spreadsheet designed specifically for research grants</a:t>
            </a:r>
          </a:p>
          <a:p>
            <a:pPr lvl="2"/>
            <a:r>
              <a:rPr lang="en-US" altLang="en-US" sz="1600" dirty="0"/>
              <a:t>A spreadsheet designed for paperless reconciliation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D244F-BC7A-45BA-B1E2-3CE80315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1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F24C-D308-4A8D-B1B6-08DDAA406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1200805"/>
            <a:ext cx="8248261" cy="1803872"/>
          </a:xfrm>
        </p:spPr>
        <p:txBody>
          <a:bodyPr/>
          <a:lstStyle/>
          <a:p>
            <a:r>
              <a:rPr lang="en-US" dirty="0"/>
              <a:t>Finance Mart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339C8-8BF1-46B4-91D5-ECA7B6F9D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7044612" cy="10256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Finance Mart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Balancing</a:t>
            </a:r>
          </a:p>
        </p:txBody>
      </p:sp>
    </p:spTree>
    <p:extLst>
      <p:ext uri="{BB962C8B-B14F-4D97-AF65-F5344CB8AC3E}">
        <p14:creationId xmlns:p14="http://schemas.microsoft.com/office/powerpoint/2010/main" val="1113600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0232-3DB9-429A-96EF-202406E9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Mart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56B7D-9F4C-40BA-AAFA-2A567C61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1BBC5BE-B123-4AB8-A7DF-90BB56ADC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57061"/>
              </p:ext>
            </p:extLst>
          </p:nvPr>
        </p:nvGraphicFramePr>
        <p:xfrm>
          <a:off x="353008" y="1760220"/>
          <a:ext cx="11485983" cy="3337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987386">
                  <a:extLst>
                    <a:ext uri="{9D8B030D-6E8A-4147-A177-3AD203B41FA5}">
                      <a16:colId xmlns:a16="http://schemas.microsoft.com/office/drawing/2014/main" val="3941287503"/>
                    </a:ext>
                  </a:extLst>
                </a:gridCol>
                <a:gridCol w="8498597">
                  <a:extLst>
                    <a:ext uri="{9D8B030D-6E8A-4147-A177-3AD203B41FA5}">
                      <a16:colId xmlns:a16="http://schemas.microsoft.com/office/drawing/2014/main" val="2547542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RSA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dirty="0"/>
                        <a:t>Reconcile Budget – </a:t>
                      </a:r>
                      <a:r>
                        <a:rPr lang="en-US" sz="1800" b="0" i="1" dirty="0"/>
                        <a:t>suitable for any funding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99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Financial Report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Reconcile Expenses and Revenue – </a:t>
                      </a:r>
                      <a:r>
                        <a:rPr lang="en-US" sz="1800" i="1" dirty="0"/>
                        <a:t>suitable for auxiliaries and sponsored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48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Balance Sheet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Reconcile Cash and Accounts Receivable – </a:t>
                      </a:r>
                      <a:r>
                        <a:rPr lang="en-US" sz="1800" i="1" dirty="0"/>
                        <a:t>suitable for auxiliaries and sponsored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746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Encumbrance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Reconcile PO’s and Requisitions – </a:t>
                      </a:r>
                      <a:r>
                        <a:rPr lang="en-US" sz="1800" i="1" dirty="0"/>
                        <a:t>suitable for any funding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16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Expense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Reconcile Expenses and Revenue – </a:t>
                      </a:r>
                      <a:r>
                        <a:rPr lang="en-US" sz="1800" i="1" dirty="0"/>
                        <a:t>suitable for auxiliaries and sponsored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95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Revenue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Reconcile Expenses and Revenue – </a:t>
                      </a:r>
                      <a:r>
                        <a:rPr lang="en-US" sz="1800" i="1" dirty="0"/>
                        <a:t>suitable for auxiliaries and sponsored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51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Budget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/>
                        <a:t>Reconcile Budget – </a:t>
                      </a:r>
                      <a:r>
                        <a:rPr lang="en-US" sz="1800" b="0" i="1" dirty="0"/>
                        <a:t>suitable for any funding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2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Balance Sheet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Reconcile Cash and Accounts Receivable – </a:t>
                      </a:r>
                      <a:r>
                        <a:rPr lang="en-US" sz="1800" i="1" dirty="0"/>
                        <a:t>suitable for auxiliaries and sponsored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35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Encumbrance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Reconcile PO’s and Requisitions – </a:t>
                      </a:r>
                      <a:r>
                        <a:rPr lang="en-US" sz="1800" i="1" dirty="0"/>
                        <a:t>suitable for any funding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204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19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1F14-E093-450A-9A06-DAF78D65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reconcile?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6C7D-334F-4EE9-BEB7-A46A2261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reconciliation is simply a comparison of two sets of information as of the same point of time.</a:t>
            </a:r>
          </a:p>
          <a:p>
            <a:pPr lvl="1"/>
            <a:r>
              <a:rPr lang="en-US" sz="2000" dirty="0"/>
              <a:t>Example:</a:t>
            </a:r>
          </a:p>
          <a:p>
            <a:pPr lvl="2"/>
            <a:r>
              <a:rPr lang="en-US" sz="1800" dirty="0"/>
              <a:t>Identify the difference between what actually posted in the reporting system Finance Mart vs. what you actually posted in accounting systems like FAST or Bull Marketplace.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*Tip: A great source for reconciliation is Finance Mart, the official USF reporting system. Compare your departmental records to Finance Mart during your monthly reconciliation.*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B016F-8014-458C-B2D4-1DEF09F2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41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1939-8D44-45ED-83F5-33F2F636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4EA2E-5CAA-474B-AAF2-8278561CC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Ensure that you have found all reconciling items</a:t>
            </a:r>
          </a:p>
          <a:p>
            <a:pPr lvl="1"/>
            <a:r>
              <a:rPr lang="en-US" altLang="en-US" sz="2000" dirty="0"/>
              <a:t>All outstanding items</a:t>
            </a:r>
          </a:p>
          <a:p>
            <a:pPr lvl="1"/>
            <a:r>
              <a:rPr lang="en-US" altLang="en-US" sz="2000" dirty="0"/>
              <a:t>All errors</a:t>
            </a:r>
          </a:p>
          <a:p>
            <a:r>
              <a:rPr lang="en-US" altLang="en-US" dirty="0"/>
              <a:t>Total all of the reconciling items</a:t>
            </a:r>
          </a:p>
          <a:p>
            <a:r>
              <a:rPr lang="en-US" altLang="en-US" dirty="0"/>
              <a:t>Does the total equal the difference between your balance and the balance in Finance Mart?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2D569-9E8D-4C5A-8CF2-1317F5C7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84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A7CA-4EE5-40A0-8FDE-79326632B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790258"/>
            <a:ext cx="10086392" cy="1803872"/>
          </a:xfrm>
        </p:spPr>
        <p:txBody>
          <a:bodyPr/>
          <a:lstStyle/>
          <a:p>
            <a:r>
              <a:rPr lang="en-US" dirty="0"/>
              <a:t>Possible Accounting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FA112-5E7A-426D-9A8D-EB393B5A2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2822696"/>
            <a:ext cx="8574833" cy="121260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to resolve accounting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Minimize surprises</a:t>
            </a:r>
          </a:p>
        </p:txBody>
      </p:sp>
    </p:spTree>
    <p:extLst>
      <p:ext uri="{BB962C8B-B14F-4D97-AF65-F5344CB8AC3E}">
        <p14:creationId xmlns:p14="http://schemas.microsoft.com/office/powerpoint/2010/main" val="2596586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73E97-E859-4F42-AD6C-77229B74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resolve accounting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76ABA-FFF1-41F5-A4EA-C1B642AC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If there are a list of outstanding items and errors</a:t>
            </a:r>
          </a:p>
          <a:p>
            <a:pPr lvl="1"/>
            <a:r>
              <a:rPr lang="en-US" altLang="en-US" sz="2000" dirty="0"/>
              <a:t>Plan how to track down the outstanding items</a:t>
            </a:r>
          </a:p>
          <a:p>
            <a:pPr lvl="1"/>
            <a:r>
              <a:rPr lang="en-US" altLang="en-US" sz="2000" dirty="0"/>
              <a:t>Find out if more information is needed</a:t>
            </a:r>
          </a:p>
          <a:p>
            <a:pPr lvl="1"/>
            <a:r>
              <a:rPr lang="en-US" altLang="en-US" sz="2000" dirty="0"/>
              <a:t>Maybe the document should be re-submitted</a:t>
            </a:r>
          </a:p>
          <a:p>
            <a:pPr lvl="1"/>
            <a:r>
              <a:rPr lang="en-US" altLang="en-US" sz="2000" dirty="0"/>
              <a:t>Maybe support documentation is missing</a:t>
            </a:r>
          </a:p>
          <a:p>
            <a:r>
              <a:rPr lang="en-US" altLang="en-US" b="1" dirty="0"/>
              <a:t>Vendor claims they have not been paid</a:t>
            </a:r>
          </a:p>
          <a:p>
            <a:pPr lvl="1"/>
            <a:r>
              <a:rPr lang="en-US" altLang="en-US" sz="2000" dirty="0"/>
              <a:t>Lookup vendor payment info in AP/Voucher</a:t>
            </a:r>
          </a:p>
          <a:p>
            <a:pPr lvl="1"/>
            <a:r>
              <a:rPr lang="en-US" altLang="en-US" sz="2000" dirty="0"/>
              <a:t>Navigation in FAST: Accounts Payable/Review Accounts Payable Info/Vouchers/Voucher</a:t>
            </a:r>
          </a:p>
          <a:p>
            <a:pPr lvl="1"/>
            <a:r>
              <a:rPr lang="en-US" altLang="en-US" sz="2000" dirty="0"/>
              <a:t>You will see:</a:t>
            </a:r>
          </a:p>
          <a:p>
            <a:pPr lvl="2"/>
            <a:r>
              <a:rPr lang="en-US" altLang="en-US" sz="1800" dirty="0"/>
              <a:t>The check number</a:t>
            </a:r>
          </a:p>
          <a:p>
            <a:pPr lvl="2"/>
            <a:r>
              <a:rPr lang="en-US" altLang="en-US" sz="1800" dirty="0"/>
              <a:t>The date the check was issued</a:t>
            </a:r>
          </a:p>
          <a:p>
            <a:pPr lvl="2"/>
            <a:r>
              <a:rPr lang="en-US" altLang="en-US" sz="1800" dirty="0"/>
              <a:t>If the check has been cashed (Reconciled)</a:t>
            </a:r>
          </a:p>
          <a:p>
            <a:pPr lvl="2"/>
            <a:r>
              <a:rPr lang="en-US" altLang="en-US" sz="1800" dirty="0"/>
              <a:t>The date check was reconciled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1F3AB-F65B-4BE8-BE68-CEAC1DE1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3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E91B-3562-4C58-A778-90AFFA8F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ECE00-46D3-40A2-817D-4FCB2B3D1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3801"/>
            <a:ext cx="11239500" cy="4457700"/>
          </a:xfrm>
        </p:spPr>
        <p:txBody>
          <a:bodyPr/>
          <a:lstStyle/>
          <a:p>
            <a:r>
              <a:rPr lang="en-US" altLang="en-US" b="1" dirty="0"/>
              <a:t>Expense paid from wrong chart fields</a:t>
            </a:r>
          </a:p>
          <a:p>
            <a:pPr lvl="1"/>
            <a:r>
              <a:rPr lang="en-US" altLang="en-US" sz="2000" dirty="0"/>
              <a:t>Correct with a non-payroll expenditure transfer</a:t>
            </a:r>
          </a:p>
          <a:p>
            <a:pPr lvl="1"/>
            <a:r>
              <a:rPr lang="en-US" altLang="en-US" sz="2000" dirty="0"/>
              <a:t>Find the form on the </a:t>
            </a:r>
            <a:r>
              <a:rPr lang="en-US" altLang="en-US" sz="2000" dirty="0">
                <a:hlinkClick r:id="rId2"/>
              </a:rPr>
              <a:t>General Accounting Forms page</a:t>
            </a:r>
            <a:endParaRPr lang="en-US" altLang="en-US" sz="2000" dirty="0"/>
          </a:p>
          <a:p>
            <a:r>
              <a:rPr lang="en-US" altLang="en-US" b="1" dirty="0"/>
              <a:t>Expense failed budget checking</a:t>
            </a:r>
          </a:p>
          <a:p>
            <a:pPr lvl="1"/>
            <a:r>
              <a:rPr lang="en-US" altLang="en-US" sz="2000" dirty="0"/>
              <a:t>Allocate budget to the chart field string</a:t>
            </a:r>
          </a:p>
          <a:p>
            <a:pPr lvl="1"/>
            <a:r>
              <a:rPr lang="en-US" altLang="en-US" sz="2000" dirty="0"/>
              <a:t>Change the chart field string</a:t>
            </a:r>
          </a:p>
          <a:p>
            <a:r>
              <a:rPr lang="en-US" altLang="en-US" b="1" dirty="0"/>
              <a:t>Residual balance on a PO</a:t>
            </a:r>
          </a:p>
          <a:p>
            <a:pPr lvl="1"/>
            <a:r>
              <a:rPr lang="en-US" altLang="en-US" sz="2000" dirty="0"/>
              <a:t>Need to submit a change order to close PO</a:t>
            </a:r>
          </a:p>
          <a:p>
            <a:pPr lvl="1"/>
            <a:r>
              <a:rPr lang="en-US" altLang="en-US" sz="2000" dirty="0"/>
              <a:t>Look on the </a:t>
            </a:r>
            <a:r>
              <a:rPr lang="en-US" altLang="en-US" sz="2000" dirty="0">
                <a:hlinkClick r:id="rId3"/>
              </a:rPr>
              <a:t>Purchasing web site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E642E-0F79-4875-AF2C-E48D5024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21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0649-0FA7-41C3-8712-241D4198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9A967-B8CF-4395-870A-0284C1900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Look for partially matched Pos and receipts</a:t>
            </a:r>
          </a:p>
          <a:p>
            <a:pPr lvl="1"/>
            <a:r>
              <a:rPr lang="en-US" altLang="en-US" sz="2000" dirty="0"/>
              <a:t>Close a partially received PO if:</a:t>
            </a:r>
          </a:p>
          <a:p>
            <a:pPr lvl="2"/>
            <a:r>
              <a:rPr lang="en-US" altLang="en-US" sz="1800" dirty="0"/>
              <a:t>Nothing is owed to the vendor and nothing more is expected</a:t>
            </a:r>
          </a:p>
          <a:p>
            <a:pPr lvl="1"/>
            <a:r>
              <a:rPr lang="en-US" altLang="en-US" sz="2000" dirty="0"/>
              <a:t>If the PO is described as “Received-to be matched”</a:t>
            </a:r>
          </a:p>
          <a:p>
            <a:pPr lvl="2"/>
            <a:r>
              <a:rPr lang="en-US" altLang="en-US" sz="1800" dirty="0"/>
              <a:t>Send a close request or a change order to Purchasing</a:t>
            </a:r>
          </a:p>
          <a:p>
            <a:r>
              <a:rPr lang="en-US" altLang="en-US" b="1" dirty="0"/>
              <a:t>Travel expense has not appeared as paid</a:t>
            </a:r>
          </a:p>
          <a:p>
            <a:pPr lvl="1"/>
            <a:r>
              <a:rPr lang="en-US" altLang="en-US" sz="2000" dirty="0"/>
              <a:t>Look at the travel expense report pending actions</a:t>
            </a:r>
          </a:p>
          <a:p>
            <a:pPr lvl="1"/>
            <a:r>
              <a:rPr lang="en-US" altLang="en-US" sz="2000" dirty="0"/>
              <a:t>Navigation is:</a:t>
            </a:r>
          </a:p>
          <a:p>
            <a:pPr lvl="2"/>
            <a:r>
              <a:rPr lang="en-US" altLang="en-US" sz="1800" dirty="0"/>
              <a:t>Employee Self Service</a:t>
            </a:r>
          </a:p>
          <a:p>
            <a:pPr lvl="2"/>
            <a:r>
              <a:rPr lang="en-US" altLang="en-US" sz="1800" dirty="0"/>
              <a:t>Travel and Expense Center</a:t>
            </a:r>
          </a:p>
          <a:p>
            <a:pPr lvl="2"/>
            <a:r>
              <a:rPr lang="en-US" altLang="en-US" sz="1800" dirty="0"/>
              <a:t>Expense Reports</a:t>
            </a:r>
          </a:p>
          <a:p>
            <a:pPr lvl="2"/>
            <a:r>
              <a:rPr lang="en-US" altLang="en-US" sz="1800" dirty="0"/>
              <a:t>View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76FE7-C53C-4894-A4B3-AA9CE80E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14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E10B-C528-459C-B8D8-E07F40326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57077-E166-4C3F-B13E-827FB45D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Deposit issues – wrong chart field string</a:t>
            </a:r>
          </a:p>
          <a:p>
            <a:pPr lvl="1"/>
            <a:r>
              <a:rPr lang="en-US" altLang="en-US" sz="2000" dirty="0"/>
              <a:t>If recorded to wrong chart field string, submit a cash correction on a journal entry form (Excel spreadsheet template)</a:t>
            </a:r>
          </a:p>
          <a:p>
            <a:pPr lvl="1"/>
            <a:r>
              <a:rPr lang="en-US" altLang="en-US" sz="2000" dirty="0"/>
              <a:t>But be careful</a:t>
            </a:r>
          </a:p>
          <a:p>
            <a:pPr lvl="2"/>
            <a:r>
              <a:rPr lang="en-US" altLang="en-US" sz="1800" dirty="0"/>
              <a:t>AR payments must be linked to an invoice number</a:t>
            </a:r>
          </a:p>
          <a:p>
            <a:pPr lvl="2"/>
            <a:r>
              <a:rPr lang="en-US" altLang="en-US" sz="1800" dirty="0"/>
              <a:t>This must be done through the Cashier Office</a:t>
            </a:r>
          </a:p>
          <a:p>
            <a:pPr lvl="2"/>
            <a:r>
              <a:rPr lang="en-US" altLang="en-US" sz="1800" dirty="0"/>
              <a:t>Sometimes payments are recorded with a chart field string but should be linked to an invoice – talk to the AR Office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A0814-B686-4668-83CB-F38C4B52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4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14C-389C-45F7-8DAC-AAE34EAB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Minimize Surprises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1C236-6EE0-4D85-A070-36C250D1D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Remember</a:t>
            </a:r>
          </a:p>
          <a:p>
            <a:pPr lvl="1"/>
            <a:r>
              <a:rPr lang="en-US" altLang="en-US" dirty="0"/>
              <a:t>Transactions will stall if there is insufficient </a:t>
            </a:r>
            <a:r>
              <a:rPr lang="en-US" altLang="en-US" b="1" dirty="0"/>
              <a:t>budget</a:t>
            </a:r>
          </a:p>
          <a:p>
            <a:pPr lvl="2"/>
            <a:r>
              <a:rPr lang="en-US" altLang="en-US" sz="2000" dirty="0"/>
              <a:t>True for both expense and revenue transactions</a:t>
            </a:r>
          </a:p>
          <a:p>
            <a:pPr lvl="1"/>
            <a:r>
              <a:rPr lang="en-US" altLang="en-US" dirty="0"/>
              <a:t>Be careful how you search for data</a:t>
            </a:r>
          </a:p>
          <a:p>
            <a:pPr lvl="2"/>
            <a:r>
              <a:rPr lang="en-US" altLang="en-US" dirty="0"/>
              <a:t>Search all operating units</a:t>
            </a:r>
          </a:p>
          <a:p>
            <a:pPr lvl="1"/>
            <a:r>
              <a:rPr lang="en-US" altLang="en-US" b="1" dirty="0"/>
              <a:t>Grant</a:t>
            </a:r>
            <a:r>
              <a:rPr lang="en-US" altLang="en-US" dirty="0"/>
              <a:t> transactions will stall</a:t>
            </a:r>
          </a:p>
          <a:p>
            <a:pPr lvl="2"/>
            <a:r>
              <a:rPr lang="en-US" altLang="en-US" dirty="0"/>
              <a:t>If the grant project has closed</a:t>
            </a:r>
          </a:p>
          <a:p>
            <a:pPr lvl="2"/>
            <a:r>
              <a:rPr lang="en-US" altLang="en-US" dirty="0"/>
              <a:t>If there is insufficient budget</a:t>
            </a:r>
          </a:p>
          <a:p>
            <a:pPr lvl="2"/>
            <a:r>
              <a:rPr lang="en-US" altLang="en-US" dirty="0"/>
              <a:t>If there is no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F9CF3-A30B-4292-A924-32C9E04F0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52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5994-FBA0-4F98-8C2E-31E0A6A26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00805"/>
            <a:ext cx="10328988" cy="1803872"/>
          </a:xfrm>
        </p:spPr>
        <p:txBody>
          <a:bodyPr/>
          <a:lstStyle/>
          <a:p>
            <a:r>
              <a:rPr lang="en-US" dirty="0"/>
              <a:t>Submitting your Reconciliation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0DD7D-2D56-4815-9F57-FB0264EAA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6923314" cy="97897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Sign and date the reconciliation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Supervisor(s) review and sign</a:t>
            </a:r>
          </a:p>
        </p:txBody>
      </p:sp>
    </p:spTree>
    <p:extLst>
      <p:ext uri="{BB962C8B-B14F-4D97-AF65-F5344CB8AC3E}">
        <p14:creationId xmlns:p14="http://schemas.microsoft.com/office/powerpoint/2010/main" val="1931698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AF7A-8345-4363-8196-921D47FE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and Date the Reconciliation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C3EC-3EC6-4502-810F-C18672753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Gather all of your documentation</a:t>
            </a:r>
          </a:p>
          <a:p>
            <a:pPr lvl="1"/>
            <a:r>
              <a:rPr lang="en-US" altLang="en-US" sz="2000" dirty="0"/>
              <a:t>The Finance Mart reports</a:t>
            </a:r>
          </a:p>
          <a:p>
            <a:pPr lvl="1"/>
            <a:r>
              <a:rPr lang="en-US" altLang="en-US" sz="2000" dirty="0"/>
              <a:t>Your list of outstanding items</a:t>
            </a:r>
          </a:p>
          <a:p>
            <a:pPr lvl="1"/>
            <a:r>
              <a:rPr lang="en-US" altLang="en-US" sz="2000" dirty="0"/>
              <a:t>Your list of errors</a:t>
            </a:r>
          </a:p>
          <a:p>
            <a:pPr lvl="1"/>
            <a:r>
              <a:rPr lang="en-US" altLang="en-US" sz="2000" dirty="0"/>
              <a:t>Your plan to correct the errors</a:t>
            </a:r>
          </a:p>
          <a:p>
            <a:r>
              <a:rPr lang="en-US" altLang="en-US" dirty="0"/>
              <a:t>Sign the reconciliation form</a:t>
            </a:r>
          </a:p>
          <a:p>
            <a:r>
              <a:rPr lang="en-US" altLang="en-US" dirty="0"/>
              <a:t>Date the form</a:t>
            </a:r>
          </a:p>
          <a:p>
            <a:r>
              <a:rPr lang="en-US" altLang="en-US" dirty="0"/>
              <a:t>Bind all of these documents together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895DC-A14F-476B-8734-02FEA68E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8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AC85-B17D-4F74-9068-ACD5ADD0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Supervisor(s) Review &amp; 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B7887-4B40-4526-B403-3DA18882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Give the documentation package to your supervisor</a:t>
            </a:r>
          </a:p>
          <a:p>
            <a:r>
              <a:rPr lang="en-US" altLang="en-US" dirty="0"/>
              <a:t>They will review method and documentation</a:t>
            </a:r>
          </a:p>
          <a:p>
            <a:r>
              <a:rPr lang="en-US" altLang="en-US" dirty="0"/>
              <a:t>They will sign and date the reconciliation</a:t>
            </a:r>
          </a:p>
          <a:p>
            <a:r>
              <a:rPr lang="en-US" altLang="en-US" dirty="0"/>
              <a:t>File the documentation package in a safe place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320DC-2391-40EF-B6BB-7F9ADF77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7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2B14-709B-4362-9176-CA6AF0D60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1200805"/>
            <a:ext cx="11234057" cy="1803872"/>
          </a:xfrm>
        </p:spPr>
        <p:txBody>
          <a:bodyPr/>
          <a:lstStyle/>
          <a:p>
            <a:r>
              <a:rPr lang="en-US" dirty="0"/>
              <a:t>Reconciliation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BACA1-A98A-403B-A794-D08771AF9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7193902" cy="13988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Why reconcile?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should be reconciled?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you don’t reconcile, what happens?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19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C6E17-D93F-4587-8980-58F9624C2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1321882"/>
            <a:ext cx="9825136" cy="1803872"/>
          </a:xfrm>
        </p:spPr>
        <p:txBody>
          <a:bodyPr/>
          <a:lstStyle/>
          <a:p>
            <a:r>
              <a:rPr lang="en-US" dirty="0"/>
              <a:t>The University Controller’s Office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DA9E3-F2DC-42E6-B590-441A3006C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3466324"/>
            <a:ext cx="7968343" cy="9283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284790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8F902C-D3B4-1B45-95EE-63107322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31</a:t>
            </a:fld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2854615" y="615586"/>
            <a:ext cx="6482769" cy="8237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85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rgbClr val="006747"/>
                </a:solidFill>
              </a:rPr>
              <a:t>Helpful Resources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51F899-2354-4618-9699-9FC41795FADB}"/>
              </a:ext>
            </a:extLst>
          </p:cNvPr>
          <p:cNvGraphicFramePr>
            <a:graphicFrameLocks noGrp="1"/>
          </p:cNvGraphicFramePr>
          <p:nvPr/>
        </p:nvGraphicFramePr>
        <p:xfrm>
          <a:off x="2031999" y="1633859"/>
          <a:ext cx="8128000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970895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06252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rgbClr val="0078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>
                    <a:solidFill>
                      <a:srgbClr val="007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6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2"/>
                        </a:rPr>
                        <a:t>aphelp@usf.edu</a:t>
                      </a:r>
                      <a:r>
                        <a:rPr lang="en-US" altLang="en-US" sz="1800" dirty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Accounts Payable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0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3"/>
                        </a:rPr>
                        <a:t>Asset-help@usf.edu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Asset Management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4"/>
                        </a:rPr>
                        <a:t>billingarhelp@usf.edu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Billing and AR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0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5"/>
                        </a:rPr>
                        <a:t>cashiers@usf.edu</a:t>
                      </a:r>
                      <a:r>
                        <a:rPr lang="en-US" alt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Cashiers Office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74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6"/>
                        </a:rPr>
                        <a:t>Electronic-media-disposal@usf.edu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Electronic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0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7"/>
                        </a:rPr>
                        <a:t>financemart@usf.edu</a:t>
                      </a:r>
                      <a:r>
                        <a:rPr lang="en-US" alt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Finance Mart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87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8"/>
                        </a:rPr>
                        <a:t>payrollhelpdesk@usf.edu</a:t>
                      </a:r>
                      <a:r>
                        <a:rPr lang="en-US" altLang="en-US" sz="1800" dirty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Payroll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71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9"/>
                        </a:rPr>
                        <a:t>pcard@usf.edu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PCARD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0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10"/>
                        </a:rPr>
                        <a:t>travelhelp@usf.edu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Travel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15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11"/>
                        </a:rPr>
                        <a:t>usfpurchasing@usf.edu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Purchasing Help</a:t>
                      </a:r>
                      <a:endParaRPr lang="en-US" b="1" dirty="0">
                        <a:solidFill>
                          <a:srgbClr val="00785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0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397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187903"/>
            <a:ext cx="11239500" cy="44821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en-US" altLang="en-US" sz="2800" b="1" dirty="0"/>
              <a:t>Online Business Processes</a:t>
            </a:r>
          </a:p>
          <a:p>
            <a:pPr marL="914400" lvl="2" indent="0">
              <a:buNone/>
            </a:pPr>
            <a:endParaRPr lang="en-US" altLang="en-US" sz="2800" b="1" dirty="0"/>
          </a:p>
          <a:p>
            <a:pPr lvl="1"/>
            <a:r>
              <a:rPr lang="en-US" altLang="en-US" sz="2000" dirty="0"/>
              <a:t>The address is </a:t>
            </a:r>
            <a:r>
              <a:rPr lang="en-US" altLang="en-US" sz="2000" dirty="0">
                <a:hlinkClick r:id="rId2"/>
              </a:rPr>
              <a:t>www.usf.edu/businessprocesses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Allows for keyword search or category search</a:t>
            </a:r>
          </a:p>
          <a:p>
            <a:pPr lvl="1"/>
            <a:r>
              <a:rPr lang="en-US" altLang="en-US" sz="2000" dirty="0"/>
              <a:t>You may pose questions</a:t>
            </a:r>
          </a:p>
          <a:p>
            <a:pPr lvl="1"/>
            <a:r>
              <a:rPr lang="en-US" altLang="en-US" sz="2000" dirty="0"/>
              <a:t>Look for information 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Accounting practices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HR-payroll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Purchasing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Research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The USF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And many other subject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0A21C5-AAB0-4B4C-B16B-0D2281CC3B55}"/>
              </a:ext>
            </a:extLst>
          </p:cNvPr>
          <p:cNvSpPr txBox="1"/>
          <p:nvPr/>
        </p:nvSpPr>
        <p:spPr>
          <a:xfrm>
            <a:off x="6802016" y="1083742"/>
            <a:ext cx="4888696" cy="4690515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dirty="0">
                <a:solidFill>
                  <a:srgbClr val="007851"/>
                </a:solidFill>
              </a:rPr>
              <a:t>Look for the </a:t>
            </a:r>
            <a:r>
              <a:rPr lang="en-US" altLang="en-US" sz="2800" b="1" dirty="0">
                <a:solidFill>
                  <a:srgbClr val="007851"/>
                </a:solidFill>
              </a:rPr>
              <a:t>TRAIN</a:t>
            </a:r>
          </a:p>
          <a:p>
            <a:pPr algn="ctr">
              <a:lnSpc>
                <a:spcPct val="90000"/>
              </a:lnSpc>
            </a:pPr>
            <a:endParaRPr lang="en-US" altLang="en-US" sz="2800" b="1" dirty="0">
              <a:solidFill>
                <a:srgbClr val="00785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000" b="1" dirty="0">
                <a:solidFill>
                  <a:srgbClr val="007851"/>
                </a:solidFill>
              </a:rPr>
              <a:t>T</a:t>
            </a:r>
            <a:r>
              <a:rPr lang="en-US" altLang="en-US" sz="2000" dirty="0">
                <a:solidFill>
                  <a:srgbClr val="007851"/>
                </a:solidFill>
              </a:rPr>
              <a:t>he </a:t>
            </a:r>
            <a:r>
              <a:rPr lang="en-US" altLang="en-US" sz="2000" b="1" dirty="0">
                <a:solidFill>
                  <a:srgbClr val="007851"/>
                </a:solidFill>
              </a:rPr>
              <a:t>R</a:t>
            </a:r>
            <a:r>
              <a:rPr lang="en-US" altLang="en-US" sz="2000" dirty="0">
                <a:solidFill>
                  <a:srgbClr val="007851"/>
                </a:solidFill>
              </a:rPr>
              <a:t>esearch </a:t>
            </a:r>
            <a:r>
              <a:rPr lang="en-US" altLang="en-US" sz="2000" b="1" dirty="0">
                <a:solidFill>
                  <a:srgbClr val="007851"/>
                </a:solidFill>
              </a:rPr>
              <a:t>A</a:t>
            </a:r>
            <a:r>
              <a:rPr lang="en-US" altLang="en-US" sz="2000" dirty="0">
                <a:solidFill>
                  <a:srgbClr val="007851"/>
                </a:solidFill>
              </a:rPr>
              <a:t>dministration </a:t>
            </a:r>
            <a:r>
              <a:rPr lang="en-US" altLang="en-US" sz="2000" b="1" dirty="0">
                <a:solidFill>
                  <a:srgbClr val="007851"/>
                </a:solidFill>
              </a:rPr>
              <a:t>I</a:t>
            </a:r>
            <a:r>
              <a:rPr lang="en-US" altLang="en-US" sz="2000" dirty="0">
                <a:solidFill>
                  <a:srgbClr val="007851"/>
                </a:solidFill>
              </a:rPr>
              <a:t>mprovement </a:t>
            </a:r>
            <a:r>
              <a:rPr lang="en-US" altLang="en-US" sz="2000" b="1" dirty="0">
                <a:solidFill>
                  <a:srgbClr val="007851"/>
                </a:solidFill>
              </a:rPr>
              <a:t>N</a:t>
            </a:r>
            <a:r>
              <a:rPr lang="en-US" altLang="en-US" sz="2000" dirty="0">
                <a:solidFill>
                  <a:srgbClr val="007851"/>
                </a:solidFill>
              </a:rPr>
              <a:t>etwork</a:t>
            </a:r>
          </a:p>
          <a:p>
            <a:pPr lvl="1" algn="ctr">
              <a:lnSpc>
                <a:spcPct val="90000"/>
              </a:lnSpc>
            </a:pPr>
            <a:endParaRPr lang="en-US" altLang="en-US" sz="2000" dirty="0">
              <a:solidFill>
                <a:srgbClr val="00785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www.research.usf.edu/train</a:t>
            </a:r>
            <a:endParaRPr lang="en-US" altLang="en-US" sz="2000" dirty="0"/>
          </a:p>
          <a:p>
            <a:pPr algn="ctr">
              <a:lnSpc>
                <a:spcPct val="90000"/>
              </a:lnSpc>
            </a:pPr>
            <a:endParaRPr lang="en-US" altLang="en-US" sz="2000" dirty="0"/>
          </a:p>
          <a:p>
            <a:pPr algn="ctr">
              <a:lnSpc>
                <a:spcPct val="90000"/>
              </a:lnSpc>
            </a:pPr>
            <a:endParaRPr lang="en-US" altLang="en-US" sz="2000" dirty="0"/>
          </a:p>
          <a:p>
            <a:pPr algn="ctr">
              <a:lnSpc>
                <a:spcPct val="90000"/>
              </a:lnSpc>
            </a:pPr>
            <a:r>
              <a:rPr lang="en-US" altLang="en-US" sz="2800" b="1" dirty="0">
                <a:solidFill>
                  <a:srgbClr val="007851"/>
                </a:solidFill>
              </a:rPr>
              <a:t>The Goals</a:t>
            </a:r>
          </a:p>
          <a:p>
            <a:pPr algn="ctr">
              <a:lnSpc>
                <a:spcPct val="90000"/>
              </a:lnSpc>
            </a:pPr>
            <a:endParaRPr lang="en-US" altLang="en-US" sz="2800" b="1" dirty="0">
              <a:solidFill>
                <a:srgbClr val="007851"/>
              </a:solidFill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Building the knowledge base of research administrators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Enhancing professional competencies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Improving business processes and reporting</a:t>
            </a:r>
          </a:p>
        </p:txBody>
      </p:sp>
    </p:spTree>
    <p:extLst>
      <p:ext uri="{BB962C8B-B14F-4D97-AF65-F5344CB8AC3E}">
        <p14:creationId xmlns:p14="http://schemas.microsoft.com/office/powerpoint/2010/main" val="470460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57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0ADA-DF59-444A-A893-63E35091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Reconcile?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B0D8C-EEF0-478C-9935-26BD614D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Good internal controls and sound business practices necessitate the reconciliation of funds by business staff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dirty="0"/>
              <a:t>USF needs assurance that all assets are safeguarded and used to the best benefit of the university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2C0F2-3E91-4B98-822A-28E908D3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10" descr="MCj03115500000[1]">
            <a:extLst>
              <a:ext uri="{FF2B5EF4-FFF2-40B4-BE49-F238E27FC236}">
                <a16:creationId xmlns:a16="http://schemas.microsoft.com/office/drawing/2014/main" id="{EE044A9D-5548-4819-BAEE-72D342098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35052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92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9F59-CD50-41CF-931B-B6F81CE0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be reconciled?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A1298-8978-4710-8315-0B821D13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398F9CC-0420-489B-8594-059CD70DF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859097"/>
              </p:ext>
            </p:extLst>
          </p:nvPr>
        </p:nvGraphicFramePr>
        <p:xfrm>
          <a:off x="1034143" y="1193284"/>
          <a:ext cx="10123714" cy="43586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86943">
                  <a:extLst>
                    <a:ext uri="{9D8B030D-6E8A-4147-A177-3AD203B41FA5}">
                      <a16:colId xmlns:a16="http://schemas.microsoft.com/office/drawing/2014/main" val="1618264875"/>
                    </a:ext>
                  </a:extLst>
                </a:gridCol>
                <a:gridCol w="5736771">
                  <a:extLst>
                    <a:ext uri="{9D8B030D-6E8A-4147-A177-3AD203B41FA5}">
                      <a16:colId xmlns:a16="http://schemas.microsoft.com/office/drawing/2014/main" val="4062403741"/>
                    </a:ext>
                  </a:extLst>
                </a:gridCol>
              </a:tblGrid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737922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Auxiliaries / Sponsored Research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56843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965805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Encumbrances (PO’s)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629105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Pre-Encumbrances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616019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Interdepartmental Billings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545939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Travel Authorizations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505747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Travel Expense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779439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Expenditure 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729289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Payroll Expense 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14007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Customer Billings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Auxiliaries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311317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Accounts Receivable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Auxiliaries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587761"/>
                  </a:ext>
                </a:extLst>
              </a:tr>
              <a:tr h="3244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Inventory and Fixed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Any type of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32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44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A1BAD-4401-411D-9483-F6788654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reconciliation is not done, 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1792-0033-4B89-BE09-27C7180B9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Errors, missing funds, and theft</a:t>
            </a:r>
          </a:p>
          <a:p>
            <a:pPr lvl="1"/>
            <a:r>
              <a:rPr lang="en-US" altLang="en-US" sz="2000" dirty="0"/>
              <a:t>If you don’t look at all, you will never know</a:t>
            </a:r>
          </a:p>
          <a:p>
            <a:pPr lvl="1"/>
            <a:r>
              <a:rPr lang="en-US" altLang="en-US" sz="2000" dirty="0"/>
              <a:t>Errors are more difficult to correct as time passes</a:t>
            </a:r>
          </a:p>
          <a:p>
            <a:r>
              <a:rPr lang="en-US" altLang="en-US" b="1" dirty="0"/>
              <a:t>Poor Decisions</a:t>
            </a:r>
          </a:p>
          <a:p>
            <a:pPr lvl="1"/>
            <a:r>
              <a:rPr lang="en-US" altLang="en-US" sz="2000" dirty="0"/>
              <a:t>If your books are inaccurate, you will make poor decisions and recommendations</a:t>
            </a:r>
          </a:p>
          <a:p>
            <a:r>
              <a:rPr lang="en-US" altLang="en-US" b="1" dirty="0"/>
              <a:t>This is costly</a:t>
            </a:r>
          </a:p>
          <a:p>
            <a:pPr lvl="1"/>
            <a:r>
              <a:rPr lang="en-US" altLang="en-US" sz="2000" dirty="0"/>
              <a:t>It can cost your department money and/or budget</a:t>
            </a:r>
          </a:p>
          <a:p>
            <a:pPr lvl="1"/>
            <a:r>
              <a:rPr lang="en-US" altLang="en-US" sz="2000" dirty="0"/>
              <a:t>It reflects poorly on your department</a:t>
            </a:r>
          </a:p>
          <a:p>
            <a:pPr lvl="1"/>
            <a:r>
              <a:rPr lang="en-US" altLang="en-US" sz="2000" dirty="0"/>
              <a:t>It could reflect poorly on you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84FA8-6B4C-4480-B9FB-FAD57E94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8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2B14-709B-4362-9176-CA6AF0D609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Separation of Duties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BACA1-A98A-403B-A794-D08771AF9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6923314" cy="140817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Separation of Duties Chart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to do if you cannot separate duties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Who should </a:t>
            </a:r>
            <a:r>
              <a:rPr lang="en-US" u="sng" dirty="0"/>
              <a:t>not</a:t>
            </a:r>
            <a:r>
              <a:rPr lang="en-US" dirty="0"/>
              <a:t> reconcile</a:t>
            </a:r>
          </a:p>
        </p:txBody>
      </p:sp>
    </p:spTree>
    <p:extLst>
      <p:ext uri="{BB962C8B-B14F-4D97-AF65-F5344CB8AC3E}">
        <p14:creationId xmlns:p14="http://schemas.microsoft.com/office/powerpoint/2010/main" val="289058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DFAD7-1DA9-49AB-901D-CFFF1B7D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Duties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B65DD-CE7E-4C9D-94E5-AD3E3E80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A7F9D395-97F6-44B3-A1E8-27127304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781" y="1381125"/>
            <a:ext cx="6802437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863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D5B0-E4CF-42B3-AB81-106ECC3D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if duties cannot be separated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5B518-D5A3-4FCA-8F17-1FDBEA572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11239500" cy="1643742"/>
          </a:xfrm>
        </p:spPr>
        <p:txBody>
          <a:bodyPr/>
          <a:lstStyle/>
          <a:p>
            <a:r>
              <a:rPr lang="en-US" altLang="en-US" dirty="0"/>
              <a:t>If you cannot clearly separate duties as prescribed by good business practices:</a:t>
            </a:r>
          </a:p>
          <a:p>
            <a:pPr lvl="1"/>
            <a:r>
              <a:rPr lang="en-US" altLang="en-US" sz="2000" dirty="0"/>
              <a:t>Have another department in your college or unit provide a secondary level of review</a:t>
            </a:r>
          </a:p>
          <a:p>
            <a:pPr lvl="1"/>
            <a:r>
              <a:rPr lang="en-US" altLang="en-US" sz="2000" dirty="0"/>
              <a:t>Departments can reciprocate by providing secondary review of each others reconciliations</a:t>
            </a:r>
          </a:p>
          <a:p>
            <a:pPr lvl="1"/>
            <a:r>
              <a:rPr lang="en-US" altLang="en-US" sz="2000" dirty="0"/>
              <a:t>The PI is the accountable officer for projects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07947-B100-4BF8-8BF3-80638AB2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1F4AAA0-EDBB-4F2D-9B3C-362A41E4E799}"/>
              </a:ext>
            </a:extLst>
          </p:cNvPr>
          <p:cNvSpPr txBox="1">
            <a:spLocks/>
          </p:cNvSpPr>
          <p:nvPr/>
        </p:nvSpPr>
        <p:spPr>
          <a:xfrm>
            <a:off x="495300" y="2792642"/>
            <a:ext cx="11239500" cy="7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85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Who should </a:t>
            </a:r>
            <a:r>
              <a:rPr lang="en-US" u="sng" dirty="0"/>
              <a:t>not</a:t>
            </a:r>
            <a:r>
              <a:rPr lang="en-US" dirty="0"/>
              <a:t> reconcile?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637C89-A864-412C-AE18-7C8F2CB066D8}"/>
              </a:ext>
            </a:extLst>
          </p:cNvPr>
          <p:cNvSpPr txBox="1">
            <a:spLocks/>
          </p:cNvSpPr>
          <p:nvPr/>
        </p:nvSpPr>
        <p:spPr>
          <a:xfrm>
            <a:off x="495300" y="3670754"/>
            <a:ext cx="11239500" cy="21235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Ideally the reconciler should </a:t>
            </a:r>
            <a:r>
              <a:rPr lang="en-US" altLang="en-US" b="1" u="sng" dirty="0">
                <a:solidFill>
                  <a:srgbClr val="CC3300"/>
                </a:solidFill>
              </a:rPr>
              <a:t>not</a:t>
            </a:r>
            <a:r>
              <a:rPr lang="en-US" altLang="en-US" b="1" dirty="0">
                <a:solidFill>
                  <a:srgbClr val="FFCC00"/>
                </a:solidFill>
              </a:rPr>
              <a:t> </a:t>
            </a:r>
            <a:r>
              <a:rPr lang="en-US" altLang="en-US" dirty="0"/>
              <a:t>be a person who has responsibility for:</a:t>
            </a:r>
          </a:p>
          <a:p>
            <a:pPr lvl="1"/>
            <a:r>
              <a:rPr lang="en-US" altLang="en-US" sz="2000" dirty="0"/>
              <a:t>Creating a PO or buying with a PCard </a:t>
            </a:r>
          </a:p>
          <a:p>
            <a:pPr lvl="1"/>
            <a:r>
              <a:rPr lang="en-US" altLang="en-US" sz="2000" dirty="0"/>
              <a:t>Approving purchases</a:t>
            </a:r>
          </a:p>
          <a:p>
            <a:pPr lvl="1"/>
            <a:r>
              <a:rPr lang="en-US" altLang="en-US" sz="2000" dirty="0"/>
              <a:t>Recording the receipt of vendor items in FAST</a:t>
            </a:r>
          </a:p>
          <a:p>
            <a:pPr lvl="1"/>
            <a:r>
              <a:rPr lang="en-US" altLang="en-US" sz="2000" dirty="0"/>
              <a:t>Approving payroll actions</a:t>
            </a:r>
          </a:p>
          <a:p>
            <a:pPr lvl="1"/>
            <a:r>
              <a:rPr lang="en-US" altLang="en-US" sz="2000" dirty="0"/>
              <a:t>Handling cash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9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A76CC808-C493-AD4E-8424-686C24BD6231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047875A5-017A-7443-B937-105DF0696B1D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B0752F58-149D-8145-AAA9-DA9CB354D0F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USF PPT Template_1</Template>
  <TotalTime>3969</TotalTime>
  <Words>1836</Words>
  <Application>Microsoft Office PowerPoint</Application>
  <PresentationFormat>Widescreen</PresentationFormat>
  <Paragraphs>337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Trade Gothic LT Std Cn</vt:lpstr>
      <vt:lpstr>Wingdings</vt:lpstr>
      <vt:lpstr>Office Theme</vt:lpstr>
      <vt:lpstr>3_Custom Design</vt:lpstr>
      <vt:lpstr>2_Custom Design</vt:lpstr>
      <vt:lpstr>Reconciliation of Financial Data</vt:lpstr>
      <vt:lpstr>What does it mean to reconcile?</vt:lpstr>
      <vt:lpstr>Reconciliation</vt:lpstr>
      <vt:lpstr>Why Reconcile?</vt:lpstr>
      <vt:lpstr>What should be reconciled?</vt:lpstr>
      <vt:lpstr>If reconciliation is not done, what happens?</vt:lpstr>
      <vt:lpstr>Separation of Duties</vt:lpstr>
      <vt:lpstr>Separation of Duties Chart</vt:lpstr>
      <vt:lpstr>What to do if duties cannot be separated</vt:lpstr>
      <vt:lpstr>During Reconciliation</vt:lpstr>
      <vt:lpstr>What to look for during reconciliation</vt:lpstr>
      <vt:lpstr>What to look for during reconciliation</vt:lpstr>
      <vt:lpstr>What to look for during reconciliation</vt:lpstr>
      <vt:lpstr>What to look for during reconciliation</vt:lpstr>
      <vt:lpstr>Simple Steps</vt:lpstr>
      <vt:lpstr>System and Resources</vt:lpstr>
      <vt:lpstr>System and Resources</vt:lpstr>
      <vt:lpstr>Finance Mart</vt:lpstr>
      <vt:lpstr>Finance Mart Reports</vt:lpstr>
      <vt:lpstr>Balancing</vt:lpstr>
      <vt:lpstr>Possible Accounting Issues</vt:lpstr>
      <vt:lpstr>How to resolve accounting issues</vt:lpstr>
      <vt:lpstr>Possible Situations</vt:lpstr>
      <vt:lpstr>Possible Situations</vt:lpstr>
      <vt:lpstr>Possible Situations</vt:lpstr>
      <vt:lpstr>Minimize Surprises</vt:lpstr>
      <vt:lpstr>Submitting your Reconciliation</vt:lpstr>
      <vt:lpstr>Sign and Date the Reconciliation</vt:lpstr>
      <vt:lpstr>Supervisor(s) Review &amp; Sign</vt:lpstr>
      <vt:lpstr>The University Controller’s Office Resources</vt:lpstr>
      <vt:lpstr>PowerPoint Presentation</vt:lpstr>
      <vt:lpstr>PowerPoint Presentation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Rojas, Joncarlo</dc:creator>
  <cp:lastModifiedBy>Jones, Chelsea</cp:lastModifiedBy>
  <cp:revision>348</cp:revision>
  <cp:lastPrinted>2019-11-05T22:32:12Z</cp:lastPrinted>
  <dcterms:created xsi:type="dcterms:W3CDTF">2019-07-09T15:53:28Z</dcterms:created>
  <dcterms:modified xsi:type="dcterms:W3CDTF">2020-02-06T17:32:21Z</dcterms:modified>
</cp:coreProperties>
</file>