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7" r:id="rId2"/>
    <p:sldMasterId id="2147483665" r:id="rId3"/>
  </p:sldMasterIdLst>
  <p:notesMasterIdLst>
    <p:notesMasterId r:id="rId39"/>
  </p:notesMasterIdLst>
  <p:sldIdLst>
    <p:sldId id="305" r:id="rId4"/>
    <p:sldId id="368" r:id="rId5"/>
    <p:sldId id="367" r:id="rId6"/>
    <p:sldId id="389" r:id="rId7"/>
    <p:sldId id="369" r:id="rId8"/>
    <p:sldId id="370" r:id="rId9"/>
    <p:sldId id="371" r:id="rId10"/>
    <p:sldId id="390" r:id="rId11"/>
    <p:sldId id="373" r:id="rId12"/>
    <p:sldId id="375" r:id="rId13"/>
    <p:sldId id="376" r:id="rId14"/>
    <p:sldId id="391" r:id="rId15"/>
    <p:sldId id="392" r:id="rId16"/>
    <p:sldId id="393" r:id="rId17"/>
    <p:sldId id="394" r:id="rId18"/>
    <p:sldId id="395" r:id="rId19"/>
    <p:sldId id="396" r:id="rId20"/>
    <p:sldId id="397" r:id="rId21"/>
    <p:sldId id="398" r:id="rId22"/>
    <p:sldId id="399" r:id="rId23"/>
    <p:sldId id="400" r:id="rId24"/>
    <p:sldId id="401" r:id="rId25"/>
    <p:sldId id="402" r:id="rId26"/>
    <p:sldId id="377" r:id="rId27"/>
    <p:sldId id="403" r:id="rId28"/>
    <p:sldId id="404" r:id="rId29"/>
    <p:sldId id="405" r:id="rId30"/>
    <p:sldId id="407" r:id="rId31"/>
    <p:sldId id="406" r:id="rId32"/>
    <p:sldId id="408" r:id="rId33"/>
    <p:sldId id="409" r:id="rId34"/>
    <p:sldId id="410" r:id="rId35"/>
    <p:sldId id="411" r:id="rId36"/>
    <p:sldId id="337" r:id="rId37"/>
    <p:sldId id="366" r:id="rId3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8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214" autoAdjust="0"/>
    <p:restoredTop sz="94663"/>
  </p:normalViewPr>
  <p:slideViewPr>
    <p:cSldViewPr snapToGrid="0" snapToObjects="1">
      <p:cViewPr varScale="1">
        <p:scale>
          <a:sx n="76" d="100"/>
          <a:sy n="76" d="100"/>
        </p:scale>
        <p:origin x="114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heme" Target="theme/theme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ableStyles" Target="tableStyle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45A07D5-A2A6-4D49-BC09-6F67ACB98C48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C39943E-BCA8-E243-AB34-3D1ECC18A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857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94062-30C5-F040-B0F4-7E71F1EB52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200805"/>
            <a:ext cx="6923314" cy="1803872"/>
          </a:xfrm>
          <a:prstGeom prst="rect">
            <a:avLst/>
          </a:prstGeom>
        </p:spPr>
        <p:txBody>
          <a:bodyPr anchor="b"/>
          <a:lstStyle>
            <a:lvl1pPr algn="l">
              <a:defRPr sz="6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3517E8-494B-9F4E-8393-8BD26CAA43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3201144"/>
            <a:ext cx="6923314" cy="52177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E620DA4-E16B-EE47-9282-826FADBD9BC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57200" y="5110163"/>
            <a:ext cx="4710113" cy="3762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DATE &amp; PRESENTER</a:t>
            </a:r>
          </a:p>
        </p:txBody>
      </p:sp>
    </p:spTree>
    <p:extLst>
      <p:ext uri="{BB962C8B-B14F-4D97-AF65-F5344CB8AC3E}">
        <p14:creationId xmlns:p14="http://schemas.microsoft.com/office/powerpoint/2010/main" val="688920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288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uts 1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F0B74-4A3A-444E-B522-BED236832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19101"/>
            <a:ext cx="11239500" cy="774700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rgbClr val="00785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8F4286-22A4-4346-AA70-B13992F1FD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1"/>
            <a:ext cx="11239500" cy="44577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7851"/>
                </a:solidFill>
              </a:defRPr>
            </a:lvl1pPr>
            <a:lvl2pPr>
              <a:defRPr sz="2400">
                <a:solidFill>
                  <a:srgbClr val="007851"/>
                </a:solidFill>
              </a:defRPr>
            </a:lvl2pPr>
            <a:lvl3pPr>
              <a:defRPr sz="2400">
                <a:solidFill>
                  <a:srgbClr val="007851"/>
                </a:solidFill>
              </a:defRPr>
            </a:lvl3pPr>
            <a:lvl4pPr>
              <a:defRPr sz="2400">
                <a:solidFill>
                  <a:srgbClr val="007851"/>
                </a:solidFill>
              </a:defRPr>
            </a:lvl4pPr>
            <a:lvl5pPr>
              <a:defRPr sz="2400">
                <a:solidFill>
                  <a:srgbClr val="00785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35052C-2FDB-2C43-A7FC-50D84170D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8470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16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uts 2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F0B74-4A3A-444E-B522-BED236832E7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419101"/>
            <a:ext cx="11239500" cy="1254578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rgbClr val="00785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 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8F4286-22A4-4346-AA70-B13992F1FD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11239500" cy="4000501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7851"/>
                </a:solidFill>
              </a:defRPr>
            </a:lvl1pPr>
            <a:lvl2pPr>
              <a:defRPr sz="2400">
                <a:solidFill>
                  <a:srgbClr val="007851"/>
                </a:solidFill>
              </a:defRPr>
            </a:lvl2pPr>
            <a:lvl3pPr>
              <a:defRPr sz="2400">
                <a:solidFill>
                  <a:srgbClr val="007851"/>
                </a:solidFill>
              </a:defRPr>
            </a:lvl3pPr>
            <a:lvl4pPr>
              <a:defRPr sz="2400">
                <a:solidFill>
                  <a:srgbClr val="007851"/>
                </a:solidFill>
              </a:defRPr>
            </a:lvl4pPr>
            <a:lvl5pPr>
              <a:defRPr sz="2400">
                <a:solidFill>
                  <a:srgbClr val="00785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35052C-2FDB-2C43-A7FC-50D84170D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1685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104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1060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3AA4EBE-5A75-2D4A-A28B-DE285555DA6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498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7E5D6D1-5554-7040-8D42-8A17F90FFB9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867F22-C21C-2E40-93A9-5137A33B05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42352" y="6044296"/>
            <a:ext cx="848360" cy="2694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007851"/>
                </a:solidFill>
              </a:defRPr>
            </a:lvl1pPr>
          </a:lstStyle>
          <a:p>
            <a:fld id="{C6429477-D61A-7D49-A13C-58DC364142A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455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288" userDrawn="1">
          <p15:clr>
            <a:srgbClr val="F26B43"/>
          </p15:clr>
        </p15:guide>
        <p15:guide id="3" pos="7368" userDrawn="1">
          <p15:clr>
            <a:srgbClr val="F26B43"/>
          </p15:clr>
        </p15:guide>
        <p15:guide id="4" orient="horz" pos="362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5A2DAC8-339B-F147-A86D-AF4270BF93D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329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sf.edu/business-finance/treasurer/" TargetMode="Externa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sf.edu/business-finance/resource-management-analysis/ubr/index.aspx" TargetMode="Externa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sf.edu/business-finance/controller" TargetMode="Externa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sf.edu/businessprocesses" TargetMode="Externa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listserv.usf.edu/scripts/wa.exe?A0=FAST-LIST" TargetMode="External"/><Relationship Id="rId2" Type="http://schemas.openxmlformats.org/officeDocument/2006/relationships/hyperlink" Target="http://www.usf.edu/business-finance/controller" TargetMode="Externa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hyperlink" Target="mailto:payrollhelpdesk@usf.edu" TargetMode="External"/><Relationship Id="rId3" Type="http://schemas.openxmlformats.org/officeDocument/2006/relationships/hyperlink" Target="mailto:Asset-help@usf.edu" TargetMode="External"/><Relationship Id="rId7" Type="http://schemas.openxmlformats.org/officeDocument/2006/relationships/hyperlink" Target="mailto:financemart@usf.edu" TargetMode="External"/><Relationship Id="rId2" Type="http://schemas.openxmlformats.org/officeDocument/2006/relationships/hyperlink" Target="mailto:aphelp@usf.edu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Electronic-media-disposal@usf.edu" TargetMode="External"/><Relationship Id="rId11" Type="http://schemas.openxmlformats.org/officeDocument/2006/relationships/hyperlink" Target="mailto:usfpurchasing@usf.edu" TargetMode="External"/><Relationship Id="rId5" Type="http://schemas.openxmlformats.org/officeDocument/2006/relationships/hyperlink" Target="mailto:cashiers@usf.edu" TargetMode="External"/><Relationship Id="rId10" Type="http://schemas.openxmlformats.org/officeDocument/2006/relationships/hyperlink" Target="mailto:travelhelp@usf.edu" TargetMode="External"/><Relationship Id="rId4" Type="http://schemas.openxmlformats.org/officeDocument/2006/relationships/hyperlink" Target="mailto:billingarhelp@usf.edu" TargetMode="External"/><Relationship Id="rId9" Type="http://schemas.openxmlformats.org/officeDocument/2006/relationships/hyperlink" Target="mailto:pcard@usf.edu" TargetMode="Externa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ystem.usf.edu/president/about-president-genshaft.asp" TargetMode="External"/><Relationship Id="rId2" Type="http://schemas.openxmlformats.org/officeDocument/2006/relationships/hyperlink" Target="http://system.usf.edu/board-of-trustee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ystem.usf.edu/institutions-and-campuses.asp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3258" y="2071394"/>
            <a:ext cx="9465483" cy="1922105"/>
          </a:xfrm>
        </p:spPr>
        <p:txBody>
          <a:bodyPr lIns="0" tIns="0" bIns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>
                <a:solidFill>
                  <a:srgbClr val="D4CA9D"/>
                </a:solidFill>
                <a:latin typeface="Trade Gothic LT Std Cn" panose="020B0606020502020204" pitchFamily="34" charset="0"/>
              </a:rPr>
              <a:t>USF Financial Systems</a:t>
            </a:r>
            <a:br>
              <a:rPr lang="en-US" sz="8000" b="1" dirty="0">
                <a:solidFill>
                  <a:srgbClr val="D4CA9D"/>
                </a:solidFill>
                <a:latin typeface="Trade Gothic LT Std Cn" panose="020B0606020502020204" pitchFamily="34" charset="0"/>
              </a:rPr>
            </a:br>
            <a:r>
              <a:rPr lang="en-US" sz="4800" b="1" dirty="0">
                <a:solidFill>
                  <a:srgbClr val="D4CA9D"/>
                </a:solidFill>
                <a:latin typeface="Trade Gothic LT Std Cn" panose="020B0606020502020204" pitchFamily="34" charset="0"/>
              </a:rPr>
              <a:t>Introduction</a:t>
            </a:r>
            <a:endParaRPr lang="en-US" sz="3000" b="1" dirty="0">
              <a:solidFill>
                <a:srgbClr val="D4CA9D"/>
              </a:solidFill>
              <a:latin typeface="Trade Gothic LT Std Cn" panose="020B06060205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311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>
            <a:extLst>
              <a:ext uri="{FF2B5EF4-FFF2-40B4-BE49-F238E27FC236}">
                <a16:creationId xmlns:a16="http://schemas.microsoft.com/office/drawing/2014/main" id="{8A4D6B8F-F065-4998-9B33-2441286D76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0186" y="517845"/>
            <a:ext cx="5471627" cy="5449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604B38-2779-4655-8B40-805844847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2962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E6A5D-BB0C-420F-8BE5-A1AF45C0A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48697"/>
            <a:ext cx="11513976" cy="859193"/>
          </a:xfrm>
        </p:spPr>
        <p:txBody>
          <a:bodyPr/>
          <a:lstStyle/>
          <a:p>
            <a:r>
              <a:rPr lang="en-US" altLang="en-US" sz="6000" dirty="0"/>
              <a:t>DSOs and Component Units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F71E0B-B1E5-4A4F-BC16-C15DCA968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C1EC63E-36AB-4D71-B119-301609CD9DA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97548" y="2062454"/>
            <a:ext cx="11239500" cy="341461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</a:pPr>
            <a:r>
              <a:rPr lang="en-US" altLang="en-US" b="1" dirty="0"/>
              <a:t>USF Foundation (DSO and CU)</a:t>
            </a:r>
          </a:p>
          <a:p>
            <a:pPr lvl="1"/>
            <a:r>
              <a:rPr lang="en-US" altLang="en-US" sz="2000" dirty="0"/>
              <a:t>The legal conduit for the raising, acceptance, investment, and distribution of all private gifts made to USF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b="1" dirty="0"/>
              <a:t>USF Research Foundation (DSO and CU)</a:t>
            </a:r>
          </a:p>
          <a:p>
            <a:pPr lvl="1"/>
            <a:r>
              <a:rPr lang="en-US" altLang="en-US" sz="2000" dirty="0"/>
              <a:t>Supports technology research as a catalyst for economic development and advocates the development and construction of facilities for high technology companies and related support functions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b="1" dirty="0"/>
              <a:t>Yuengling Center (formerly Sun Dome) (DSO and CU)</a:t>
            </a:r>
          </a:p>
          <a:p>
            <a:pPr lvl="1"/>
            <a:r>
              <a:rPr lang="en-US" altLang="en-US" sz="2000" dirty="0"/>
              <a:t>Organized to operate and administer certain facilities located on the campus</a:t>
            </a:r>
          </a:p>
        </p:txBody>
      </p:sp>
    </p:spTree>
    <p:extLst>
      <p:ext uri="{BB962C8B-B14F-4D97-AF65-F5344CB8AC3E}">
        <p14:creationId xmlns:p14="http://schemas.microsoft.com/office/powerpoint/2010/main" val="7018064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E6A5D-BB0C-420F-8BE5-A1AF45C0A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48697"/>
            <a:ext cx="11513976" cy="859193"/>
          </a:xfrm>
        </p:spPr>
        <p:txBody>
          <a:bodyPr/>
          <a:lstStyle/>
          <a:p>
            <a:r>
              <a:rPr lang="en-US" altLang="en-US" sz="6000" dirty="0"/>
              <a:t>DSOs and Component Units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F71E0B-B1E5-4A4F-BC16-C15DCA968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C1EC63E-36AB-4D71-B119-301609CD9DA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94438" y="2173254"/>
            <a:ext cx="11239500" cy="286410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</a:pPr>
            <a:r>
              <a:rPr lang="en-US" altLang="en-US" b="1" dirty="0"/>
              <a:t>UMSA (DSO and CU)</a:t>
            </a:r>
          </a:p>
          <a:p>
            <a:pPr lvl="1"/>
            <a:r>
              <a:rPr lang="en-US" altLang="en-US" sz="2000" dirty="0"/>
              <a:t>University Medical Service Assn. operates exclusively for scientific and educational purposes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b="1" dirty="0"/>
              <a:t>MSSC (DSO and CU)</a:t>
            </a:r>
          </a:p>
          <a:p>
            <a:pPr lvl="1"/>
            <a:r>
              <a:rPr lang="en-US" altLang="en-US" sz="2000" dirty="0"/>
              <a:t>Medical Services Support Corporation provides non-physician personnel and services in support of the operation of the facilities utilized by the University’s College of Medicine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b="1" dirty="0"/>
              <a:t>HPCC (DSO and CU)</a:t>
            </a:r>
          </a:p>
          <a:p>
            <a:pPr lvl="1"/>
            <a:r>
              <a:rPr lang="en-US" altLang="en-US" sz="2000" dirty="0"/>
              <a:t>Committed to sponsoring quality activities/events to meet the needs of USF faculty</a:t>
            </a:r>
          </a:p>
        </p:txBody>
      </p:sp>
    </p:spTree>
    <p:extLst>
      <p:ext uri="{BB962C8B-B14F-4D97-AF65-F5344CB8AC3E}">
        <p14:creationId xmlns:p14="http://schemas.microsoft.com/office/powerpoint/2010/main" val="18012376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E6A5D-BB0C-420F-8BE5-A1AF45C0A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48697"/>
            <a:ext cx="11513976" cy="859193"/>
          </a:xfrm>
        </p:spPr>
        <p:txBody>
          <a:bodyPr/>
          <a:lstStyle/>
          <a:p>
            <a:r>
              <a:rPr lang="en-US" altLang="en-US" sz="6000" dirty="0"/>
              <a:t>DSOs and Component Units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F71E0B-B1E5-4A4F-BC16-C15DCA968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C1EC63E-36AB-4D71-B119-301609CD9DA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94438" y="2173254"/>
            <a:ext cx="11239500" cy="36303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</a:pPr>
            <a:r>
              <a:rPr lang="en-US" altLang="en-US" b="1" dirty="0"/>
              <a:t>USF Financing Corporation (DSO and CU)</a:t>
            </a:r>
            <a:r>
              <a:rPr lang="en-US" altLang="en-US" dirty="0"/>
              <a:t>	</a:t>
            </a:r>
          </a:p>
          <a:p>
            <a:pPr lvl="1"/>
            <a:r>
              <a:rPr lang="en-US" sz="2000" dirty="0"/>
              <a:t>The University's financing arm is expected to provide attractive long-term financing for the University's major capital projects.</a:t>
            </a:r>
            <a:endParaRPr lang="en-US" altLang="en-US" sz="20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b="1" dirty="0"/>
              <a:t>USF Property Corporation (CU only)</a:t>
            </a:r>
          </a:p>
          <a:p>
            <a:pPr lvl="1"/>
            <a:r>
              <a:rPr lang="en-US" altLang="en-US" sz="2000" dirty="0"/>
              <a:t>Organized to support the Finance Corporation by assisting in acquiring and constructing facilities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b="1" dirty="0"/>
              <a:t>USF Alumni Association (DSO and CU)</a:t>
            </a:r>
          </a:p>
          <a:p>
            <a:pPr lvl="1"/>
            <a:r>
              <a:rPr lang="en-US" altLang="en-US" sz="2000" dirty="0"/>
              <a:t>Seeks to maintain and enhance a mutually beneficial, lifelong relationship between the University and alumni</a:t>
            </a:r>
          </a:p>
          <a:p>
            <a:pPr marL="457200" lvl="1" indent="0">
              <a:buNone/>
            </a:pPr>
            <a:endParaRPr lang="en-US" altLang="en-US" sz="1200" dirty="0"/>
          </a:p>
          <a:p>
            <a:pPr algn="ctr">
              <a:buNone/>
            </a:pPr>
            <a:r>
              <a:rPr lang="en-US" altLang="en-US" sz="2000" dirty="0"/>
              <a:t>Find more information about DSOs view the </a:t>
            </a:r>
            <a:r>
              <a:rPr lang="en-US" altLang="en-US" sz="2000" dirty="0">
                <a:hlinkClick r:id="rId2"/>
              </a:rPr>
              <a:t>USF Treasurer’s </a:t>
            </a:r>
            <a:r>
              <a:rPr lang="en-US" altLang="en-US" sz="2000" dirty="0"/>
              <a:t>web site</a:t>
            </a:r>
          </a:p>
        </p:txBody>
      </p:sp>
    </p:spTree>
    <p:extLst>
      <p:ext uri="{BB962C8B-B14F-4D97-AF65-F5344CB8AC3E}">
        <p14:creationId xmlns:p14="http://schemas.microsoft.com/office/powerpoint/2010/main" val="22292393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E6A5D-BB0C-420F-8BE5-A1AF45C0A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48697"/>
            <a:ext cx="11513976" cy="859193"/>
          </a:xfrm>
        </p:spPr>
        <p:txBody>
          <a:bodyPr/>
          <a:lstStyle/>
          <a:p>
            <a:r>
              <a:rPr lang="en-US" altLang="en-US" sz="6000" dirty="0"/>
              <a:t>Public Purpose Funds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F71E0B-B1E5-4A4F-BC16-C15DCA968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C1EC63E-36AB-4D71-B119-301609CD9DA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94438" y="1968760"/>
            <a:ext cx="11239500" cy="383488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</a:pPr>
            <a:r>
              <a:rPr lang="en-US" altLang="en-US" b="1" dirty="0"/>
              <a:t>State funding  (E&amp;G aka General Revenue)</a:t>
            </a:r>
          </a:p>
          <a:p>
            <a:pPr lvl="1"/>
            <a:r>
              <a:rPr lang="en-US" altLang="en-US" sz="1800" dirty="0"/>
              <a:t>This is a budget allocation from the state of Florida</a:t>
            </a:r>
          </a:p>
          <a:p>
            <a:pPr lvl="1"/>
            <a:r>
              <a:rPr lang="en-US" altLang="en-US" sz="1800" dirty="0"/>
              <a:t>E&amp;G funds are supported by taxes, fees, and other state revenue</a:t>
            </a:r>
          </a:p>
          <a:p>
            <a:pPr lvl="1"/>
            <a:r>
              <a:rPr lang="en-US" altLang="en-US" sz="1800" dirty="0"/>
              <a:t>It includes the “lottery” funds (Educational Enhancement Trust Fund)</a:t>
            </a:r>
          </a:p>
          <a:p>
            <a:pPr lvl="1"/>
            <a:r>
              <a:rPr lang="en-US" altLang="en-US" sz="1800" dirty="0"/>
              <a:t>Not cash but spending authority allocated for one fiscal year</a:t>
            </a:r>
          </a:p>
          <a:p>
            <a:pPr lvl="1"/>
            <a:r>
              <a:rPr lang="en-US" altLang="en-US" sz="1800" dirty="0"/>
              <a:t>May be carried over to a subsequent year (Carry-forward funds)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b="1" dirty="0"/>
              <a:t>Auxiliary funds</a:t>
            </a:r>
          </a:p>
          <a:p>
            <a:pPr lvl="1"/>
            <a:r>
              <a:rPr lang="en-US" altLang="en-US" sz="1800" dirty="0"/>
              <a:t>Generated by sales from authorized business activities</a:t>
            </a:r>
          </a:p>
          <a:p>
            <a:pPr lvl="1"/>
            <a:r>
              <a:rPr lang="en-US" altLang="en-US" sz="1800" dirty="0"/>
              <a:t>Taxability concerns about relation to the USF mission</a:t>
            </a:r>
          </a:p>
          <a:p>
            <a:pPr lvl="1"/>
            <a:r>
              <a:rPr lang="en-US" altLang="en-US" sz="1800" dirty="0"/>
              <a:t>Actual cash balances that roll forward year to year</a:t>
            </a:r>
          </a:p>
          <a:p>
            <a:pPr lvl="1"/>
            <a:r>
              <a:rPr lang="en-US" altLang="en-US" sz="1800" dirty="0"/>
              <a:t>Requires EBA (Educational Business Activity) approval 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5153183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E6A5D-BB0C-420F-8BE5-A1AF45C0A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48697"/>
            <a:ext cx="11513976" cy="859193"/>
          </a:xfrm>
        </p:spPr>
        <p:txBody>
          <a:bodyPr/>
          <a:lstStyle/>
          <a:p>
            <a:r>
              <a:rPr lang="en-US" altLang="en-US" sz="6000" dirty="0"/>
              <a:t>Special Purpose Funds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F71E0B-B1E5-4A4F-BC16-C15DCA968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C1EC63E-36AB-4D71-B119-301609CD9DA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94438" y="1847462"/>
            <a:ext cx="11239500" cy="395618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</a:pPr>
            <a:r>
              <a:rPr lang="en-US" altLang="en-US" b="1" dirty="0"/>
              <a:t>Sponsored Research/Grant funding</a:t>
            </a:r>
          </a:p>
          <a:p>
            <a:pPr lvl="1"/>
            <a:r>
              <a:rPr lang="en-US" altLang="en-US" sz="1800" dirty="0"/>
              <a:t>Federal, state, or private sources</a:t>
            </a:r>
          </a:p>
          <a:p>
            <a:pPr lvl="1"/>
            <a:r>
              <a:rPr lang="en-US" altLang="en-US" sz="1800" dirty="0"/>
              <a:t>Allocated by a sponsoring agency to USF with a PI (project investigator) identified with a specific line item budget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b="1" dirty="0"/>
              <a:t>RIA (Research Initiative funds)</a:t>
            </a:r>
          </a:p>
          <a:p>
            <a:pPr lvl="1"/>
            <a:r>
              <a:rPr lang="en-US" altLang="en-US" sz="1800" dirty="0"/>
              <a:t>Includes F&amp;A recovery, new faculty start-up funds, USF internal research awards, and residual amounts of fixed-price contracts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b="1" dirty="0"/>
              <a:t>Student Fee Trust Fund</a:t>
            </a:r>
          </a:p>
          <a:p>
            <a:pPr lvl="1"/>
            <a:r>
              <a:rPr lang="en-US" altLang="en-US" sz="1800" dirty="0"/>
              <a:t>Paid by students and used exclusively for student support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b="1" dirty="0"/>
              <a:t>Local fees such as Tech fees and Green fees</a:t>
            </a:r>
          </a:p>
          <a:p>
            <a:pPr lvl="1"/>
            <a:r>
              <a:rPr lang="en-US" altLang="en-US" sz="1800" dirty="0"/>
              <a:t>Fees charged to students to fund these specific programs</a:t>
            </a:r>
          </a:p>
        </p:txBody>
      </p:sp>
    </p:spTree>
    <p:extLst>
      <p:ext uri="{BB962C8B-B14F-4D97-AF65-F5344CB8AC3E}">
        <p14:creationId xmlns:p14="http://schemas.microsoft.com/office/powerpoint/2010/main" val="22668018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E6A5D-BB0C-420F-8BE5-A1AF45C0A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48697"/>
            <a:ext cx="11513976" cy="859193"/>
          </a:xfrm>
        </p:spPr>
        <p:txBody>
          <a:bodyPr/>
          <a:lstStyle/>
          <a:p>
            <a:r>
              <a:rPr lang="en-US" altLang="en-US" sz="6000" dirty="0"/>
              <a:t>Not USF Money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F71E0B-B1E5-4A4F-BC16-C15DCA968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C1EC63E-36AB-4D71-B119-301609CD9DA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94438" y="2173254"/>
            <a:ext cx="11239500" cy="36303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</a:pPr>
            <a:r>
              <a:rPr lang="en-US" altLang="en-US" b="1" dirty="0"/>
              <a:t>Student Financial Aid</a:t>
            </a:r>
          </a:p>
          <a:p>
            <a:pPr lvl="1"/>
            <a:r>
              <a:rPr lang="en-US" altLang="en-US" sz="2000" dirty="0"/>
              <a:t>May be received from federal, state, or private sources</a:t>
            </a:r>
          </a:p>
          <a:p>
            <a:pPr lvl="1"/>
            <a:r>
              <a:rPr lang="en-US" altLang="en-US" sz="2000" dirty="0"/>
              <a:t>May involve a transfer from the USF Foundation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b="1" dirty="0"/>
              <a:t>Agency funds</a:t>
            </a:r>
          </a:p>
          <a:p>
            <a:pPr lvl="1"/>
            <a:r>
              <a:rPr lang="en-US" altLang="en-US" sz="1800" dirty="0"/>
              <a:t>For example sales tax collected from commercial sales of services to customers outside USF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b="1" dirty="0"/>
              <a:t>Convenience funds</a:t>
            </a:r>
          </a:p>
          <a:p>
            <a:pPr lvl="1"/>
            <a:r>
              <a:rPr lang="en-US" altLang="en-US" sz="1800" dirty="0"/>
              <a:t>Reimbursement received from a DSO or other organization (such as Moffitt) in acknowledgement of effort expended by USF staff in support of the USF College of Medicine clinics</a:t>
            </a:r>
          </a:p>
        </p:txBody>
      </p:sp>
    </p:spTree>
    <p:extLst>
      <p:ext uri="{BB962C8B-B14F-4D97-AF65-F5344CB8AC3E}">
        <p14:creationId xmlns:p14="http://schemas.microsoft.com/office/powerpoint/2010/main" val="12030862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E6A5D-BB0C-420F-8BE5-A1AF45C0A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48697"/>
            <a:ext cx="11513976" cy="859193"/>
          </a:xfrm>
        </p:spPr>
        <p:txBody>
          <a:bodyPr/>
          <a:lstStyle/>
          <a:p>
            <a:r>
              <a:rPr lang="en-US" altLang="en-US" sz="6000" dirty="0"/>
              <a:t>Other Funding Sources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F71E0B-B1E5-4A4F-BC16-C15DCA968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C1EC63E-36AB-4D71-B119-301609CD9DA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94438" y="2173254"/>
            <a:ext cx="11239500" cy="36303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</a:pPr>
            <a:r>
              <a:rPr lang="en-US" altLang="en-US" sz="2800" b="1" dirty="0"/>
              <a:t>Other funding sources</a:t>
            </a:r>
          </a:p>
          <a:p>
            <a:pPr lvl="1"/>
            <a:r>
              <a:rPr lang="en-US" altLang="en-US" dirty="0"/>
              <a:t>PECO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2000" dirty="0"/>
              <a:t>Public Education Capital Outlay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2000" dirty="0"/>
              <a:t>For building construction</a:t>
            </a:r>
          </a:p>
          <a:p>
            <a:pPr lvl="1"/>
            <a:r>
              <a:rPr lang="en-US" altLang="en-US" dirty="0"/>
              <a:t>Bonding of buildings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2000" dirty="0"/>
              <a:t>Our DSO, the Finance Corp.</a:t>
            </a:r>
          </a:p>
          <a:p>
            <a:pPr lvl="1"/>
            <a:r>
              <a:rPr lang="en-US" altLang="en-US" dirty="0"/>
              <a:t>Concession Funds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2000" dirty="0"/>
              <a:t>Revenue collected from vending machines and other coin operated campus services</a:t>
            </a:r>
          </a:p>
        </p:txBody>
      </p:sp>
    </p:spTree>
    <p:extLst>
      <p:ext uri="{BB962C8B-B14F-4D97-AF65-F5344CB8AC3E}">
        <p14:creationId xmlns:p14="http://schemas.microsoft.com/office/powerpoint/2010/main" val="35461922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E6A5D-BB0C-420F-8BE5-A1AF45C0A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588" y="848697"/>
            <a:ext cx="11700588" cy="859193"/>
          </a:xfrm>
        </p:spPr>
        <p:txBody>
          <a:bodyPr/>
          <a:lstStyle/>
          <a:p>
            <a:r>
              <a:rPr lang="en-US" altLang="en-US" sz="6000" dirty="0"/>
              <a:t>Resource Management and </a:t>
            </a:r>
            <a:r>
              <a:rPr lang="en-US" altLang="en-US" sz="6000" dirty="0" err="1"/>
              <a:t>Anaylsis</a:t>
            </a:r>
            <a:endParaRPr lang="en-US" altLang="en-US" sz="6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F71E0B-B1E5-4A4F-BC16-C15DCA968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C1EC63E-36AB-4D71-B119-301609CD9DA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94438" y="1922106"/>
            <a:ext cx="11239500" cy="388153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</a:pPr>
            <a:r>
              <a:rPr lang="en-US" altLang="en-US" b="1" dirty="0"/>
              <a:t>Resource Management and Analysis</a:t>
            </a:r>
          </a:p>
          <a:p>
            <a:pPr lvl="1"/>
            <a:r>
              <a:rPr lang="en-US" altLang="en-US" sz="2000" dirty="0"/>
              <a:t>University Budgets &amp; Reporting releases, manages, and reports budget activity</a:t>
            </a:r>
          </a:p>
          <a:p>
            <a:pPr lvl="1"/>
            <a:r>
              <a:rPr lang="en-US" altLang="en-US" sz="2000" dirty="0">
                <a:hlinkClick r:id="rId2"/>
              </a:rPr>
              <a:t>RMA</a:t>
            </a:r>
            <a:r>
              <a:rPr lang="en-US" altLang="en-US" sz="2000" dirty="0"/>
              <a:t> Web site</a:t>
            </a:r>
          </a:p>
          <a:p>
            <a:pPr marL="457200" lvl="1" indent="0">
              <a:buNone/>
            </a:pPr>
            <a:endParaRPr lang="en-US" altLang="en-US" sz="20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b="1" dirty="0"/>
              <a:t>The web site provides guidance on:</a:t>
            </a:r>
          </a:p>
          <a:p>
            <a:pPr lvl="1"/>
            <a:r>
              <a:rPr lang="en-US" altLang="en-US" sz="2000" dirty="0"/>
              <a:t>The operating budget</a:t>
            </a:r>
          </a:p>
          <a:p>
            <a:pPr lvl="1"/>
            <a:r>
              <a:rPr lang="en-US" altLang="en-US" sz="2000" dirty="0"/>
              <a:t>The operating budget process</a:t>
            </a:r>
          </a:p>
          <a:p>
            <a:pPr lvl="1"/>
            <a:r>
              <a:rPr lang="en-US" altLang="en-US" sz="2000" dirty="0"/>
              <a:t>A funding commitment training guide</a:t>
            </a:r>
          </a:p>
          <a:p>
            <a:pPr lvl="1"/>
            <a:r>
              <a:rPr lang="en-US" altLang="en-US" sz="2000" dirty="0"/>
              <a:t>Budget transfer procedure</a:t>
            </a:r>
          </a:p>
          <a:p>
            <a:pPr lvl="1"/>
            <a:r>
              <a:rPr lang="en-US" altLang="en-US" sz="2000" dirty="0"/>
              <a:t>Budget account mapping (linkage between budget codes and general ledger account codes for both expense and revenue)</a:t>
            </a:r>
          </a:p>
          <a:p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9170960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E6A5D-BB0C-420F-8BE5-A1AF45C0A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588" y="848697"/>
            <a:ext cx="11700588" cy="859193"/>
          </a:xfrm>
        </p:spPr>
        <p:txBody>
          <a:bodyPr/>
          <a:lstStyle/>
          <a:p>
            <a:r>
              <a:rPr lang="en-US" altLang="en-US" sz="6000" dirty="0"/>
              <a:t>FAST – Budget Module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F71E0B-B1E5-4A4F-BC16-C15DCA968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C1EC63E-36AB-4D71-B119-301609CD9DA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94438" y="2010747"/>
            <a:ext cx="11239500" cy="283650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800" b="1" dirty="0"/>
              <a:t>In FAST the Commitment Control module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en-US" dirty="0"/>
              <a:t>Expenses are budgeted for all funding sources</a:t>
            </a:r>
          </a:p>
          <a:p>
            <a:pPr lvl="2"/>
            <a:r>
              <a:rPr lang="en-US" altLang="en-US" sz="1800" dirty="0"/>
              <a:t>Budget is reserved whenever a requisition or a purchase order is created</a:t>
            </a:r>
          </a:p>
          <a:p>
            <a:pPr lvl="2"/>
            <a:r>
              <a:rPr lang="en-US" altLang="en-US" sz="1800" dirty="0"/>
              <a:t>Budget is consumed whenever a vendor invoice is paid</a:t>
            </a:r>
          </a:p>
          <a:p>
            <a:pPr lvl="2"/>
            <a:r>
              <a:rPr lang="en-US" altLang="en-US" sz="1800" dirty="0"/>
              <a:t>Budget is consumed whenever a purchase is made with a USF P-card (procurement card)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en-US" sz="2000" dirty="0"/>
              <a:t>Budget is released to individual chart field strings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en-US" sz="2000" dirty="0"/>
              <a:t>Colleges and departments are accountable for their budgets</a:t>
            </a:r>
          </a:p>
        </p:txBody>
      </p:sp>
    </p:spTree>
    <p:extLst>
      <p:ext uri="{BB962C8B-B14F-4D97-AF65-F5344CB8AC3E}">
        <p14:creationId xmlns:p14="http://schemas.microsoft.com/office/powerpoint/2010/main" val="168873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5A351-53A8-40D7-925E-0304F0D21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CE9F8-4339-4CBE-BC1B-818E3B4B01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64129"/>
            <a:ext cx="11239500" cy="2426477"/>
          </a:xfrm>
        </p:spPr>
        <p:txBody>
          <a:bodyPr/>
          <a:lstStyle/>
          <a:p>
            <a:pPr lvl="1">
              <a:lnSpc>
                <a:spcPct val="150000"/>
              </a:lnSpc>
            </a:pPr>
            <a:r>
              <a:rPr lang="en-US" altLang="en-US" dirty="0"/>
              <a:t>USF vs Private Business</a:t>
            </a:r>
          </a:p>
          <a:p>
            <a:pPr lvl="1">
              <a:lnSpc>
                <a:spcPct val="150000"/>
              </a:lnSpc>
            </a:pPr>
            <a:r>
              <a:rPr lang="en-US" altLang="en-US" dirty="0"/>
              <a:t>Review the many DSO’s and Component Units and other funding sources within the USF Financial System</a:t>
            </a:r>
          </a:p>
          <a:p>
            <a:pPr lvl="1">
              <a:lnSpc>
                <a:spcPct val="150000"/>
              </a:lnSpc>
            </a:pPr>
            <a:r>
              <a:rPr lang="en-US" altLang="en-US" dirty="0"/>
              <a:t>FAST and Workflow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7218E4-DC96-4584-9123-FD1FF636B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CC521CD-0899-4869-9AAF-48ACD2F54EFC}"/>
              </a:ext>
            </a:extLst>
          </p:cNvPr>
          <p:cNvSpPr txBox="1">
            <a:spLocks/>
          </p:cNvSpPr>
          <p:nvPr/>
        </p:nvSpPr>
        <p:spPr>
          <a:xfrm>
            <a:off x="4460227" y="3890606"/>
            <a:ext cx="3271546" cy="50411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/>
              <a:t>Financial Data Systems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06222AA-959C-42B5-8AD3-EDF005E87BBB}"/>
              </a:ext>
            </a:extLst>
          </p:cNvPr>
          <p:cNvSpPr/>
          <p:nvPr/>
        </p:nvSpPr>
        <p:spPr>
          <a:xfrm>
            <a:off x="457198" y="4686230"/>
            <a:ext cx="3116424" cy="579276"/>
          </a:xfrm>
          <a:prstGeom prst="rect">
            <a:avLst/>
          </a:prstGeom>
          <a:noFill/>
          <a:ln w="38100">
            <a:solidFill>
              <a:srgbClr val="0078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856757D-F399-4C0F-A885-DE6D79311B9E}"/>
              </a:ext>
            </a:extLst>
          </p:cNvPr>
          <p:cNvSpPr/>
          <p:nvPr/>
        </p:nvSpPr>
        <p:spPr>
          <a:xfrm>
            <a:off x="8618378" y="4686230"/>
            <a:ext cx="3116424" cy="579276"/>
          </a:xfrm>
          <a:prstGeom prst="rect">
            <a:avLst/>
          </a:prstGeom>
          <a:noFill/>
          <a:ln w="38100">
            <a:solidFill>
              <a:srgbClr val="0078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488E4A5-3CD7-41BC-B798-C715050F667E}"/>
              </a:ext>
            </a:extLst>
          </p:cNvPr>
          <p:cNvSpPr/>
          <p:nvPr/>
        </p:nvSpPr>
        <p:spPr>
          <a:xfrm>
            <a:off x="4518738" y="4686230"/>
            <a:ext cx="3116424" cy="579276"/>
          </a:xfrm>
          <a:prstGeom prst="rect">
            <a:avLst/>
          </a:prstGeom>
          <a:noFill/>
          <a:ln w="38100">
            <a:solidFill>
              <a:srgbClr val="0078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9341D5C-FD71-49A9-A6E0-85BFADD8488D}"/>
              </a:ext>
            </a:extLst>
          </p:cNvPr>
          <p:cNvSpPr txBox="1"/>
          <p:nvPr/>
        </p:nvSpPr>
        <p:spPr>
          <a:xfrm>
            <a:off x="1651516" y="4810568"/>
            <a:ext cx="7277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7851"/>
                </a:solidFill>
              </a:rPr>
              <a:t>OASIS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069D35F-CC4A-40A7-BF89-233C0CA8ADFE}"/>
              </a:ext>
            </a:extLst>
          </p:cNvPr>
          <p:cNvSpPr txBox="1"/>
          <p:nvPr/>
        </p:nvSpPr>
        <p:spPr>
          <a:xfrm>
            <a:off x="9853907" y="4806591"/>
            <a:ext cx="6453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7851"/>
                </a:solidFill>
              </a:rPr>
              <a:t>FAST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3F0318C-0DC5-4041-8A71-F16A5FCB8D92}"/>
              </a:ext>
            </a:extLst>
          </p:cNvPr>
          <p:cNvSpPr txBox="1"/>
          <p:nvPr/>
        </p:nvSpPr>
        <p:spPr>
          <a:xfrm>
            <a:off x="4803711" y="4790581"/>
            <a:ext cx="25845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7851"/>
                </a:solidFill>
              </a:rPr>
              <a:t>GEMS (Fluid on 11/13/2019)</a:t>
            </a:r>
          </a:p>
        </p:txBody>
      </p:sp>
    </p:spTree>
    <p:extLst>
      <p:ext uri="{BB962C8B-B14F-4D97-AF65-F5344CB8AC3E}">
        <p14:creationId xmlns:p14="http://schemas.microsoft.com/office/powerpoint/2010/main" val="31798053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E6A5D-BB0C-420F-8BE5-A1AF45C0A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587" y="848697"/>
            <a:ext cx="11840547" cy="859193"/>
          </a:xfrm>
        </p:spPr>
        <p:txBody>
          <a:bodyPr/>
          <a:lstStyle/>
          <a:p>
            <a:r>
              <a:rPr lang="en-US" altLang="en-US" sz="6000" dirty="0"/>
              <a:t>RSA – Remaining Spending Authority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F71E0B-B1E5-4A4F-BC16-C15DCA968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20</a:t>
            </a:fld>
            <a:endParaRPr lang="en-US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0161ED1E-5C4C-4696-BB09-96D9CCB635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5508" y="2108718"/>
            <a:ext cx="7940984" cy="3571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02588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E6A5D-BB0C-420F-8BE5-A1AF45C0A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588" y="848697"/>
            <a:ext cx="11700588" cy="859193"/>
          </a:xfrm>
        </p:spPr>
        <p:txBody>
          <a:bodyPr/>
          <a:lstStyle/>
          <a:p>
            <a:r>
              <a:rPr lang="en-US" altLang="en-US" sz="6000" dirty="0"/>
              <a:t>Commitment Control &amp; Revenue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F71E0B-B1E5-4A4F-BC16-C15DCA968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C1EC63E-36AB-4D71-B119-301609CD9DA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94438" y="2372308"/>
            <a:ext cx="11239500" cy="21133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</a:pPr>
            <a:r>
              <a:rPr lang="en-US" altLang="en-US" b="1" dirty="0"/>
              <a:t>The module is also used to track revenue</a:t>
            </a:r>
          </a:p>
          <a:p>
            <a:pPr lvl="1"/>
            <a:r>
              <a:rPr lang="en-US" altLang="en-US" sz="2000" dirty="0"/>
              <a:t>Auxiliaries have revenue targets for the fiscal year</a:t>
            </a:r>
          </a:p>
          <a:p>
            <a:pPr lvl="1"/>
            <a:r>
              <a:rPr lang="en-US" altLang="en-US" sz="2000" dirty="0"/>
              <a:t>“Revenue Budget” is released to individual revenue chart field strings</a:t>
            </a:r>
          </a:p>
          <a:p>
            <a:pPr lvl="1"/>
            <a:r>
              <a:rPr lang="en-US" altLang="en-US" sz="2000" dirty="0"/>
              <a:t>Periodically actual generated revenue is compared to the revenue budget</a:t>
            </a:r>
          </a:p>
          <a:p>
            <a:pPr lvl="1"/>
            <a:r>
              <a:rPr lang="en-US" altLang="en-US" sz="2000" dirty="0"/>
              <a:t>It will not limit revenue</a:t>
            </a:r>
          </a:p>
        </p:txBody>
      </p:sp>
    </p:spTree>
    <p:extLst>
      <p:ext uri="{BB962C8B-B14F-4D97-AF65-F5344CB8AC3E}">
        <p14:creationId xmlns:p14="http://schemas.microsoft.com/office/powerpoint/2010/main" val="16625650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E6A5D-BB0C-420F-8BE5-A1AF45C0A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886" y="848697"/>
            <a:ext cx="11700588" cy="859193"/>
          </a:xfrm>
        </p:spPr>
        <p:txBody>
          <a:bodyPr/>
          <a:lstStyle/>
          <a:p>
            <a:r>
              <a:rPr lang="en-US" altLang="en-US" sz="6000" dirty="0"/>
              <a:t>Primary Data Systems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F71E0B-B1E5-4A4F-BC16-C15DCA968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C1EC63E-36AB-4D71-B119-301609CD9DA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94438" y="2102888"/>
            <a:ext cx="11239500" cy="255308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altLang="en-US" b="1" dirty="0"/>
              <a:t>OASIS</a:t>
            </a:r>
          </a:p>
          <a:p>
            <a:pPr lvl="2">
              <a:lnSpc>
                <a:spcPct val="100000"/>
              </a:lnSpc>
            </a:pPr>
            <a:r>
              <a:rPr lang="en-US" altLang="en-US" sz="1800" dirty="0"/>
              <a:t>All student activity; financial and academic (Banner software)</a:t>
            </a:r>
            <a:endParaRPr lang="en-US" altLang="en-US" sz="2000" dirty="0"/>
          </a:p>
          <a:p>
            <a:pPr lvl="1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altLang="en-US" b="1" dirty="0"/>
              <a:t>GEMS</a:t>
            </a:r>
          </a:p>
          <a:p>
            <a:pPr lvl="2">
              <a:lnSpc>
                <a:spcPct val="100000"/>
              </a:lnSpc>
            </a:pPr>
            <a:r>
              <a:rPr lang="en-US" altLang="en-US" sz="1800" dirty="0"/>
              <a:t>All human resource activity; financial and employment related</a:t>
            </a:r>
          </a:p>
          <a:p>
            <a:pPr lvl="2">
              <a:lnSpc>
                <a:spcPct val="100000"/>
              </a:lnSpc>
            </a:pPr>
            <a:r>
              <a:rPr lang="en-US" altLang="en-US" sz="1800" dirty="0"/>
              <a:t>PeopleSoft software</a:t>
            </a:r>
            <a:endParaRPr lang="en-US" altLang="en-US" sz="2000" dirty="0"/>
          </a:p>
          <a:p>
            <a:pPr lvl="1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altLang="en-US" b="1" dirty="0"/>
              <a:t>FAST</a:t>
            </a:r>
          </a:p>
          <a:p>
            <a:pPr lvl="2">
              <a:lnSpc>
                <a:spcPct val="100000"/>
              </a:lnSpc>
            </a:pPr>
            <a:r>
              <a:rPr lang="en-US" altLang="en-US" sz="1800" dirty="0"/>
              <a:t>The actual financial accounting system for USF (PeopleSoft software)</a:t>
            </a:r>
          </a:p>
        </p:txBody>
      </p:sp>
    </p:spTree>
    <p:extLst>
      <p:ext uri="{BB962C8B-B14F-4D97-AF65-F5344CB8AC3E}">
        <p14:creationId xmlns:p14="http://schemas.microsoft.com/office/powerpoint/2010/main" val="14542107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E6A5D-BB0C-420F-8BE5-A1AF45C0A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894" y="848697"/>
            <a:ext cx="11700588" cy="859193"/>
          </a:xfrm>
        </p:spPr>
        <p:txBody>
          <a:bodyPr/>
          <a:lstStyle/>
          <a:p>
            <a:r>
              <a:rPr lang="en-US" altLang="en-US" sz="6000" dirty="0"/>
              <a:t>Subsidiary Systems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F71E0B-B1E5-4A4F-BC16-C15DCA968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C1EC63E-36AB-4D71-B119-301609CD9DA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94438" y="2102888"/>
            <a:ext cx="11239500" cy="339401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</a:pPr>
            <a:r>
              <a:rPr lang="en-US" altLang="en-US" b="1" dirty="0"/>
              <a:t>Subsidiary systems</a:t>
            </a:r>
          </a:p>
          <a:p>
            <a:pPr lvl="1"/>
            <a:r>
              <a:rPr lang="en-US" altLang="en-US" sz="2000" dirty="0"/>
              <a:t>TAS (IT telecommunications application)</a:t>
            </a:r>
          </a:p>
          <a:p>
            <a:pPr lvl="1"/>
            <a:r>
              <a:rPr lang="en-US" altLang="en-US" sz="2000" dirty="0"/>
              <a:t>FACNET (Physical Plant management application)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b="1" dirty="0"/>
              <a:t>Supporting and Reporting systems</a:t>
            </a:r>
          </a:p>
          <a:p>
            <a:pPr lvl="1"/>
            <a:r>
              <a:rPr lang="en-US" altLang="en-US" sz="2000" dirty="0" err="1"/>
              <a:t>TouchNet</a:t>
            </a:r>
            <a:r>
              <a:rPr lang="en-US" altLang="en-US" sz="2000" dirty="0"/>
              <a:t> (web based bank card payment processing)</a:t>
            </a:r>
          </a:p>
          <a:p>
            <a:pPr lvl="1"/>
            <a:r>
              <a:rPr lang="en-US" altLang="en-US" sz="2000" dirty="0"/>
              <a:t>IFIS (space management application)</a:t>
            </a:r>
          </a:p>
          <a:p>
            <a:pPr lvl="1"/>
            <a:r>
              <a:rPr lang="en-US" altLang="en-US" sz="2000" dirty="0"/>
              <a:t>BDMS (document imaging application)</a:t>
            </a:r>
          </a:p>
          <a:p>
            <a:pPr lvl="1"/>
            <a:r>
              <a:rPr lang="en-US" altLang="en-US" sz="2000" dirty="0"/>
              <a:t>Data Warehouse (data collection from multiple applications)</a:t>
            </a:r>
          </a:p>
          <a:p>
            <a:pPr lvl="1"/>
            <a:r>
              <a:rPr lang="en-US" altLang="en-US" sz="2000" dirty="0"/>
              <a:t>Finance Mart (the official financial reporting application)</a:t>
            </a:r>
          </a:p>
        </p:txBody>
      </p:sp>
    </p:spTree>
    <p:extLst>
      <p:ext uri="{BB962C8B-B14F-4D97-AF65-F5344CB8AC3E}">
        <p14:creationId xmlns:p14="http://schemas.microsoft.com/office/powerpoint/2010/main" val="5644789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97130-B039-4B3C-86D2-AE8E818D4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0903" y="457585"/>
            <a:ext cx="4870191" cy="904684"/>
          </a:xfrm>
        </p:spPr>
        <p:txBody>
          <a:bodyPr/>
          <a:lstStyle/>
          <a:p>
            <a:r>
              <a:rPr lang="en-US" sz="6000" dirty="0"/>
              <a:t>The Data Flow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E27849-331A-4B05-A006-751058FBD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24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276074E-06D1-49B4-B618-F92238ECDB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2812" y="1447800"/>
            <a:ext cx="5286375" cy="441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55113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E6A5D-BB0C-420F-8BE5-A1AF45C0A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894" y="705821"/>
            <a:ext cx="11700588" cy="859193"/>
          </a:xfrm>
        </p:spPr>
        <p:txBody>
          <a:bodyPr/>
          <a:lstStyle/>
          <a:p>
            <a:r>
              <a:rPr lang="en-US" altLang="en-US" sz="6000" dirty="0"/>
              <a:t>FAST – Security Roles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F71E0B-B1E5-4A4F-BC16-C15DCA968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25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C1EC63E-36AB-4D71-B119-301609CD9DA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94438" y="1918607"/>
            <a:ext cx="11239500" cy="341850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</a:pPr>
            <a:r>
              <a:rPr lang="en-US" altLang="en-US" b="1" dirty="0"/>
              <a:t>For FAST complete the security access form</a:t>
            </a:r>
          </a:p>
          <a:p>
            <a:pPr lvl="1"/>
            <a:r>
              <a:rPr lang="en-US" altLang="en-US" sz="1800" dirty="0"/>
              <a:t>Find it on the UCO web site; </a:t>
            </a:r>
            <a:r>
              <a:rPr lang="en-US" altLang="en-US" sz="1800" dirty="0">
                <a:hlinkClick r:id="rId2"/>
              </a:rPr>
              <a:t>www.usf.edu/business-finance/controller</a:t>
            </a:r>
            <a:r>
              <a:rPr lang="en-US" altLang="en-US" sz="1800" dirty="0"/>
              <a:t> </a:t>
            </a:r>
          </a:p>
          <a:p>
            <a:pPr lvl="1"/>
            <a:r>
              <a:rPr lang="en-US" altLang="en-US" sz="1800" dirty="0"/>
              <a:t>Email to FAST Security (appears as BUSFIN FAST Security in Outlook) for review</a:t>
            </a:r>
            <a:endParaRPr lang="en-US" altLang="en-US" sz="20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b="1" dirty="0"/>
              <a:t>Your job duties drive what access you are granted</a:t>
            </a:r>
          </a:p>
          <a:p>
            <a:pPr lvl="1"/>
            <a:r>
              <a:rPr lang="en-US" altLang="en-US" sz="1800" dirty="0"/>
              <a:t>We must avoid business conflicts; we must observe proper separation of duties</a:t>
            </a:r>
          </a:p>
          <a:p>
            <a:pPr lvl="1"/>
            <a:r>
              <a:rPr lang="en-US" altLang="en-US" sz="1800" dirty="0"/>
              <a:t>Access is granted by specific roles with levels of access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600" dirty="0"/>
              <a:t>View only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600" dirty="0"/>
              <a:t>Add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600" dirty="0"/>
              <a:t>Update</a:t>
            </a:r>
          </a:p>
          <a:p>
            <a:pPr lvl="1"/>
            <a:r>
              <a:rPr lang="en-US" altLang="en-US" sz="1800" dirty="0"/>
              <a:t>The request must be signed by your Accountable Officer</a:t>
            </a:r>
          </a:p>
        </p:txBody>
      </p:sp>
    </p:spTree>
    <p:extLst>
      <p:ext uri="{BB962C8B-B14F-4D97-AF65-F5344CB8AC3E}">
        <p14:creationId xmlns:p14="http://schemas.microsoft.com/office/powerpoint/2010/main" val="10935034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E6A5D-BB0C-420F-8BE5-A1AF45C0A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894" y="705821"/>
            <a:ext cx="11700588" cy="859193"/>
          </a:xfrm>
        </p:spPr>
        <p:txBody>
          <a:bodyPr/>
          <a:lstStyle/>
          <a:p>
            <a:r>
              <a:rPr lang="en-US" altLang="en-US" sz="6000" dirty="0"/>
              <a:t>FAST – Security Details &amp; Tips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F71E0B-B1E5-4A4F-BC16-C15DCA968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26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C1EC63E-36AB-4D71-B119-301609CD9DA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94438" y="1918607"/>
            <a:ext cx="11239500" cy="341850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</a:pPr>
            <a:r>
              <a:rPr lang="en-US" altLang="en-US" b="1" dirty="0"/>
              <a:t>If you change jobs within USF</a:t>
            </a:r>
          </a:p>
          <a:p>
            <a:pPr lvl="1"/>
            <a:r>
              <a:rPr lang="en-US" altLang="en-US" sz="1600" dirty="0"/>
              <a:t>On your last day in a position, your FAST ID will be automatically locked preventing use of the system</a:t>
            </a:r>
          </a:p>
          <a:p>
            <a:pPr lvl="1"/>
            <a:r>
              <a:rPr lang="en-US" altLang="en-US" sz="1600" dirty="0"/>
              <a:t>Submit a FAST security update request to unlock your ID with new appropriate security roles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b="1" dirty="0"/>
              <a:t>If you leave USF employment</a:t>
            </a:r>
          </a:p>
          <a:p>
            <a:pPr lvl="1"/>
            <a:r>
              <a:rPr lang="en-US" altLang="en-US" sz="1600" dirty="0"/>
              <a:t>On your last day, your FAST ID will be automatically locked</a:t>
            </a:r>
          </a:p>
          <a:p>
            <a:pPr lvl="1"/>
            <a:endParaRPr lang="en-US" altLang="en-US" sz="1600" dirty="0"/>
          </a:p>
          <a:p>
            <a:pPr lvl="1"/>
            <a:endParaRPr lang="en-US" altLang="en-US" sz="1600" dirty="0"/>
          </a:p>
          <a:p>
            <a:pPr marL="0" indent="0" algn="ctr">
              <a:buNone/>
            </a:pPr>
            <a:r>
              <a:rPr lang="en-US" altLang="en-US" b="1" dirty="0"/>
              <a:t>Access to Finance Mart is open to all USF employees (you must have a USF employee ID) use your NetID to log in</a:t>
            </a:r>
          </a:p>
        </p:txBody>
      </p:sp>
    </p:spTree>
    <p:extLst>
      <p:ext uri="{BB962C8B-B14F-4D97-AF65-F5344CB8AC3E}">
        <p14:creationId xmlns:p14="http://schemas.microsoft.com/office/powerpoint/2010/main" val="62467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E6A5D-BB0C-420F-8BE5-A1AF45C0A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894" y="705821"/>
            <a:ext cx="5732106" cy="859193"/>
          </a:xfrm>
        </p:spPr>
        <p:txBody>
          <a:bodyPr/>
          <a:lstStyle/>
          <a:p>
            <a:pPr algn="ctr"/>
            <a:r>
              <a:rPr lang="en-US" altLang="en-US" sz="6000" dirty="0"/>
              <a:t>Workflow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F71E0B-B1E5-4A4F-BC16-C15DCA968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27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C1EC63E-36AB-4D71-B119-301609CD9DA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94438" y="1873703"/>
            <a:ext cx="6123603" cy="311059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</a:pPr>
            <a:r>
              <a:rPr lang="en-US" altLang="en-US" b="1" dirty="0"/>
              <a:t>Notification system for two modules</a:t>
            </a:r>
          </a:p>
          <a:p>
            <a:pPr lvl="1"/>
            <a:r>
              <a:rPr lang="en-US" altLang="en-US" sz="2000" dirty="0"/>
              <a:t>Purchasing workflow</a:t>
            </a:r>
          </a:p>
          <a:p>
            <a:pPr lvl="1"/>
            <a:r>
              <a:rPr lang="en-US" altLang="en-US" sz="2000" dirty="0"/>
              <a:t>Travel workflow</a:t>
            </a:r>
            <a:endParaRPr lang="en-US" altLang="en-US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b="1" dirty="0"/>
              <a:t>Purchasing workflow assignments</a:t>
            </a:r>
          </a:p>
          <a:p>
            <a:pPr lvl="1"/>
            <a:r>
              <a:rPr lang="en-US" altLang="en-US" sz="2000" dirty="0"/>
              <a:t>Send the form by email (Excel spreadsheet format)</a:t>
            </a:r>
          </a:p>
          <a:p>
            <a:pPr lvl="1"/>
            <a:r>
              <a:rPr lang="en-US" altLang="en-US" sz="2000" dirty="0"/>
              <a:t>Controller’s office reviews and approves; IT updates workflow</a:t>
            </a:r>
            <a:endParaRPr lang="en-US" altLang="en-US" sz="28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b="1" dirty="0"/>
              <a:t>Workflow is assigned based on chart fields</a:t>
            </a:r>
            <a:endParaRPr lang="en-US" altLang="en-US" sz="18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97C648-EF0F-4A58-AFD0-37BE68455F8D}"/>
              </a:ext>
            </a:extLst>
          </p:cNvPr>
          <p:cNvSpPr txBox="1"/>
          <p:nvPr/>
        </p:nvSpPr>
        <p:spPr>
          <a:xfrm>
            <a:off x="7212563" y="1505396"/>
            <a:ext cx="4615543" cy="3847207"/>
          </a:xfrm>
          <a:prstGeom prst="rect">
            <a:avLst/>
          </a:prstGeom>
          <a:noFill/>
          <a:ln w="38100">
            <a:solidFill>
              <a:srgbClr val="00785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en-US" sz="2400" b="1" dirty="0">
                <a:solidFill>
                  <a:srgbClr val="007851"/>
                </a:solidFill>
              </a:rPr>
              <a:t>Hierarchy of chart fields for workflow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altLang="en-US" sz="2000" dirty="0">
                <a:solidFill>
                  <a:srgbClr val="007851"/>
                </a:solidFill>
              </a:rPr>
              <a:t>Project ID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altLang="en-US" sz="2000" dirty="0">
                <a:solidFill>
                  <a:srgbClr val="007851"/>
                </a:solidFill>
              </a:rPr>
              <a:t>Initiative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altLang="en-US" sz="2000" dirty="0">
                <a:solidFill>
                  <a:srgbClr val="007851"/>
                </a:solidFill>
              </a:rPr>
              <a:t>Fund ID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altLang="en-US" sz="2000" dirty="0">
                <a:solidFill>
                  <a:srgbClr val="007851"/>
                </a:solidFill>
              </a:rPr>
              <a:t>Operating Unit/Department ID combination</a:t>
            </a:r>
            <a:endParaRPr lang="en-US" altLang="en-US" sz="2400" dirty="0">
              <a:solidFill>
                <a:srgbClr val="007851"/>
              </a:solidFill>
            </a:endParaRPr>
          </a:p>
          <a:p>
            <a:pPr algn="ctr"/>
            <a:r>
              <a:rPr lang="en-US" altLang="en-US" sz="2400" b="1" dirty="0">
                <a:solidFill>
                  <a:srgbClr val="007851"/>
                </a:solidFill>
              </a:rPr>
              <a:t>Choose carefully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altLang="en-US" sz="2000" dirty="0">
                <a:solidFill>
                  <a:srgbClr val="007851"/>
                </a:solidFill>
              </a:rPr>
              <a:t>Don’t ask for assignments to general use chart fields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altLang="en-US" sz="1600" dirty="0">
                <a:solidFill>
                  <a:srgbClr val="007851"/>
                </a:solidFill>
              </a:rPr>
              <a:t>Like Fund 10000 or the initiative DEPTMENT</a:t>
            </a:r>
          </a:p>
        </p:txBody>
      </p:sp>
    </p:spTree>
    <p:extLst>
      <p:ext uri="{BB962C8B-B14F-4D97-AF65-F5344CB8AC3E}">
        <p14:creationId xmlns:p14="http://schemas.microsoft.com/office/powerpoint/2010/main" val="10524667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E6A5D-BB0C-420F-8BE5-A1AF45C0A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894" y="705821"/>
            <a:ext cx="11700588" cy="859193"/>
          </a:xfrm>
        </p:spPr>
        <p:txBody>
          <a:bodyPr/>
          <a:lstStyle/>
          <a:p>
            <a:r>
              <a:rPr lang="en-US" altLang="en-US" sz="6000" dirty="0"/>
              <a:t>Purchasing Workflow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F71E0B-B1E5-4A4F-BC16-C15DCA968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28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C1EC63E-36AB-4D71-B119-301609CD9DA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94438" y="1918607"/>
            <a:ext cx="11239500" cy="341850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</a:pPr>
            <a:r>
              <a:rPr lang="en-US" altLang="en-US" b="1" dirty="0"/>
              <a:t>Choose the correct role for assignment</a:t>
            </a:r>
          </a:p>
          <a:p>
            <a:pPr lvl="1"/>
            <a:r>
              <a:rPr lang="en-US" altLang="en-US" sz="2000" dirty="0"/>
              <a:t>Accountable Officer</a:t>
            </a:r>
          </a:p>
          <a:p>
            <a:pPr lvl="1"/>
            <a:r>
              <a:rPr lang="en-US" altLang="en-US" sz="2000" dirty="0"/>
              <a:t>Accountable Officer Designee</a:t>
            </a:r>
          </a:p>
          <a:p>
            <a:pPr lvl="1"/>
            <a:r>
              <a:rPr lang="en-US" altLang="en-US" sz="2000" dirty="0"/>
              <a:t>Requisition Approver (needs USF_PO_REQAPPR security)</a:t>
            </a:r>
          </a:p>
          <a:p>
            <a:pPr lvl="1"/>
            <a:r>
              <a:rPr lang="en-US" altLang="en-US" sz="2000" dirty="0"/>
              <a:t>Requisition Manager (needs USF_PO_REQAPPR security)</a:t>
            </a:r>
          </a:p>
          <a:p>
            <a:pPr lvl="1">
              <a:buBlip>
                <a:blip r:embed="rId2"/>
              </a:buBlip>
            </a:pPr>
            <a:endParaRPr lang="en-US" altLang="en-US" sz="12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b="1" dirty="0"/>
              <a:t>How to submit the request</a:t>
            </a:r>
          </a:p>
          <a:p>
            <a:pPr lvl="1"/>
            <a:r>
              <a:rPr lang="en-US" altLang="en-US" sz="2000" dirty="0"/>
              <a:t>Email Excel spreadsheet to FAST Security (find in Outlook) </a:t>
            </a:r>
          </a:p>
        </p:txBody>
      </p:sp>
    </p:spTree>
    <p:extLst>
      <p:ext uri="{BB962C8B-B14F-4D97-AF65-F5344CB8AC3E}">
        <p14:creationId xmlns:p14="http://schemas.microsoft.com/office/powerpoint/2010/main" val="35723271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E6A5D-BB0C-420F-8BE5-A1AF45C0A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894" y="705821"/>
            <a:ext cx="11700588" cy="859193"/>
          </a:xfrm>
        </p:spPr>
        <p:txBody>
          <a:bodyPr/>
          <a:lstStyle/>
          <a:p>
            <a:r>
              <a:rPr lang="en-US" altLang="en-US" sz="6000" dirty="0"/>
              <a:t>Travel Workflow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F71E0B-B1E5-4A4F-BC16-C15DCA968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29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C1EC63E-36AB-4D71-B119-301609CD9DA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94438" y="1918607"/>
            <a:ext cx="11239500" cy="341850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</a:pPr>
            <a:r>
              <a:rPr lang="en-US" altLang="en-US" b="1" dirty="0"/>
              <a:t>Anyone who participates in the travel process</a:t>
            </a:r>
          </a:p>
          <a:p>
            <a:pPr lvl="1"/>
            <a:r>
              <a:rPr lang="en-US" altLang="en-US" sz="2000" dirty="0"/>
              <a:t>Needs FAST access</a:t>
            </a:r>
          </a:p>
          <a:p>
            <a:pPr lvl="1"/>
            <a:r>
              <a:rPr lang="en-US" altLang="en-US" sz="2000" dirty="0"/>
              <a:t>Needs travel module workflow role assignment</a:t>
            </a:r>
          </a:p>
          <a:p>
            <a:pPr lvl="1">
              <a:buNone/>
            </a:pPr>
            <a:endParaRPr lang="en-US" altLang="en-US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b="1" dirty="0"/>
              <a:t>How to submit the request</a:t>
            </a:r>
          </a:p>
          <a:p>
            <a:pPr lvl="1"/>
            <a:r>
              <a:rPr lang="en-US" altLang="en-US" sz="2000" dirty="0"/>
              <a:t>Travel workflow is requested on page 3 of the FAST Access form </a:t>
            </a:r>
          </a:p>
          <a:p>
            <a:pPr lvl="1"/>
            <a:r>
              <a:rPr lang="en-US" altLang="en-US" sz="2000" dirty="0"/>
              <a:t>Email the form to FAST Security (In Outlook)</a:t>
            </a:r>
          </a:p>
        </p:txBody>
      </p:sp>
    </p:spTree>
    <p:extLst>
      <p:ext uri="{BB962C8B-B14F-4D97-AF65-F5344CB8AC3E}">
        <p14:creationId xmlns:p14="http://schemas.microsoft.com/office/powerpoint/2010/main" val="1390445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42CA5-AA2D-4389-A0C4-1CB1D69EC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3378" y="419101"/>
            <a:ext cx="7425430" cy="774700"/>
          </a:xfrm>
        </p:spPr>
        <p:txBody>
          <a:bodyPr/>
          <a:lstStyle/>
          <a:p>
            <a:r>
              <a:rPr lang="en-US" sz="6000" dirty="0"/>
              <a:t>USF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41CCBB-9FAE-4353-BFBA-5364DF073A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3378" y="1655406"/>
            <a:ext cx="10765243" cy="3547187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The University of South Florida is a large, public 4-year university offering undergraduate, graduate, specialist and doctoral level degrees. USF has an annual budget of over $1 billon.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dirty="0"/>
              <a:t>The USF mission is to deliver competitive undergraduate, graduate, and professional programs, to generate knowledge, foster intellectual development, and ensure student success in a global environment.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D0CBFB-C79C-42D4-8BCE-F35E62D97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350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E6A5D-BB0C-420F-8BE5-A1AF45C0A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894" y="705821"/>
            <a:ext cx="11700588" cy="859193"/>
          </a:xfrm>
        </p:spPr>
        <p:txBody>
          <a:bodyPr/>
          <a:lstStyle/>
          <a:p>
            <a:r>
              <a:rPr lang="en-US" altLang="en-US" sz="5500" dirty="0"/>
              <a:t>Accountable Officers – Accountability?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F71E0B-B1E5-4A4F-BC16-C15DCA968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30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C1EC63E-36AB-4D71-B119-301609CD9DA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94438" y="1918607"/>
            <a:ext cx="11239500" cy="379172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</a:pPr>
            <a:r>
              <a:rPr lang="en-US" altLang="en-US" b="1" dirty="0"/>
              <a:t>Accountable officers are assigned to:</a:t>
            </a:r>
          </a:p>
          <a:p>
            <a:pPr lvl="1"/>
            <a:r>
              <a:rPr lang="en-US" altLang="en-US" sz="2000" dirty="0"/>
              <a:t>A specific project ID</a:t>
            </a:r>
          </a:p>
          <a:p>
            <a:pPr lvl="1"/>
            <a:r>
              <a:rPr lang="en-US" altLang="en-US" sz="2000" dirty="0"/>
              <a:t>A specific Initiative</a:t>
            </a:r>
          </a:p>
          <a:p>
            <a:pPr lvl="1"/>
            <a:r>
              <a:rPr lang="en-US" altLang="en-US" sz="2000" dirty="0"/>
              <a:t>A specific fund code (usually an auxiliary fund)</a:t>
            </a:r>
          </a:p>
          <a:p>
            <a:pPr lvl="1"/>
            <a:r>
              <a:rPr lang="en-US" altLang="en-US" sz="2000" dirty="0"/>
              <a:t>A specific combination of Operating Unit and Department</a:t>
            </a:r>
          </a:p>
          <a:p>
            <a:pPr lvl="1">
              <a:buBlip>
                <a:blip r:embed="rId2"/>
              </a:buBlip>
            </a:pPr>
            <a:endParaRPr lang="en-US" altLang="en-US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b="1" dirty="0"/>
              <a:t>There can be </a:t>
            </a:r>
            <a:r>
              <a:rPr lang="en-US" altLang="en-US" b="1" u="sng" dirty="0"/>
              <a:t>only one </a:t>
            </a:r>
            <a:r>
              <a:rPr lang="en-US" altLang="en-US" b="1" dirty="0"/>
              <a:t>accountable officer</a:t>
            </a:r>
          </a:p>
          <a:p>
            <a:pPr lvl="1"/>
            <a:r>
              <a:rPr lang="en-US" altLang="en-US" sz="2000" dirty="0"/>
              <a:t>For a specific project, initiative, fund code, or combination of operating unit/department</a:t>
            </a:r>
          </a:p>
          <a:p>
            <a:pPr lvl="1"/>
            <a:r>
              <a:rPr lang="en-US" altLang="en-US" sz="2000" dirty="0"/>
              <a:t>But every project, initiative, fund code, or operating unit/department must have an accountable officer</a:t>
            </a:r>
          </a:p>
        </p:txBody>
      </p:sp>
    </p:spTree>
    <p:extLst>
      <p:ext uri="{BB962C8B-B14F-4D97-AF65-F5344CB8AC3E}">
        <p14:creationId xmlns:p14="http://schemas.microsoft.com/office/powerpoint/2010/main" val="13068463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E6A5D-BB0C-420F-8BE5-A1AF45C0A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894" y="705821"/>
            <a:ext cx="11700588" cy="859193"/>
          </a:xfrm>
        </p:spPr>
        <p:txBody>
          <a:bodyPr/>
          <a:lstStyle/>
          <a:p>
            <a:r>
              <a:rPr lang="en-US" altLang="en-US" sz="5500" dirty="0"/>
              <a:t>What does the AO do?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F71E0B-B1E5-4A4F-BC16-C15DCA968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31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C1EC63E-36AB-4D71-B119-301609CD9DA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94438" y="1918607"/>
            <a:ext cx="11239500" cy="291465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Courier New" panose="02070309020205020404" pitchFamily="49" charset="0"/>
              <a:buChar char="o"/>
            </a:pPr>
            <a:r>
              <a:rPr lang="en-US" altLang="en-US" dirty="0"/>
              <a:t>Ensure purchases are made from valid, authorized funds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en-US" dirty="0"/>
              <a:t>Ensure that revenue is received and deposited timely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en-US" dirty="0"/>
              <a:t>Ensure that staff have the appropriate training necessary to create transactions in FAST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en-US" dirty="0"/>
              <a:t>Account for all USF equipment and assets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en-US" dirty="0"/>
              <a:t>Identify any fraudulent activity; notify authorities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en-US" dirty="0"/>
              <a:t>Review and approve system security requests and workflow requests</a:t>
            </a:r>
          </a:p>
        </p:txBody>
      </p:sp>
    </p:spTree>
    <p:extLst>
      <p:ext uri="{BB962C8B-B14F-4D97-AF65-F5344CB8AC3E}">
        <p14:creationId xmlns:p14="http://schemas.microsoft.com/office/powerpoint/2010/main" val="28617819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E6A5D-BB0C-420F-8BE5-A1AF45C0A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894" y="705821"/>
            <a:ext cx="11700588" cy="859193"/>
          </a:xfrm>
        </p:spPr>
        <p:txBody>
          <a:bodyPr/>
          <a:lstStyle/>
          <a:p>
            <a:r>
              <a:rPr lang="en-US" altLang="en-US" sz="5500" dirty="0"/>
              <a:t>Online Business Processes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F71E0B-B1E5-4A4F-BC16-C15DCA968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32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C1EC63E-36AB-4D71-B119-301609CD9DA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94438" y="1918606"/>
            <a:ext cx="11239500" cy="371708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</a:pPr>
            <a:r>
              <a:rPr lang="en-US" altLang="en-US" b="1" dirty="0"/>
              <a:t>Our online guide to business process</a:t>
            </a:r>
          </a:p>
          <a:p>
            <a:pPr lvl="1"/>
            <a:r>
              <a:rPr lang="en-US" altLang="en-US" sz="2000" dirty="0"/>
              <a:t>The address is </a:t>
            </a:r>
            <a:r>
              <a:rPr lang="en-US" altLang="en-US" sz="2000" dirty="0">
                <a:hlinkClick r:id="rId2"/>
              </a:rPr>
              <a:t>www.usf.edu/businessprocesses</a:t>
            </a:r>
            <a:r>
              <a:rPr lang="en-US" altLang="en-US" sz="2000" dirty="0"/>
              <a:t> </a:t>
            </a:r>
          </a:p>
          <a:p>
            <a:pPr lvl="1"/>
            <a:r>
              <a:rPr lang="en-US" altLang="en-US" sz="2000" dirty="0"/>
              <a:t>Allows for keyword search or category search</a:t>
            </a:r>
          </a:p>
          <a:p>
            <a:pPr lvl="1"/>
            <a:r>
              <a:rPr lang="en-US" altLang="en-US" sz="2000" dirty="0"/>
              <a:t>You may pose questions</a:t>
            </a:r>
          </a:p>
          <a:p>
            <a:pPr lvl="1"/>
            <a:r>
              <a:rPr lang="en-US" altLang="en-US" sz="2000" dirty="0"/>
              <a:t>Look for information on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800" dirty="0"/>
              <a:t>Accounting practices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800" dirty="0"/>
              <a:t>HR-payroll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800" dirty="0"/>
              <a:t>Purchasing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800" dirty="0"/>
              <a:t>Research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800" dirty="0"/>
              <a:t>The USF Foundation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800" dirty="0"/>
              <a:t>And many other subject areas</a:t>
            </a:r>
          </a:p>
        </p:txBody>
      </p:sp>
    </p:spTree>
    <p:extLst>
      <p:ext uri="{BB962C8B-B14F-4D97-AF65-F5344CB8AC3E}">
        <p14:creationId xmlns:p14="http://schemas.microsoft.com/office/powerpoint/2010/main" val="4704603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F71E0B-B1E5-4A4F-BC16-C15DCA968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33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C1EC63E-36AB-4D71-B119-301609CD9DA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94438" y="1154273"/>
            <a:ext cx="11239500" cy="454945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altLang="en-US" sz="2800" b="1" dirty="0"/>
              <a:t>University Controller’s Office (UCO)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en-US" altLang="en-US" sz="2000" dirty="0">
                <a:hlinkClick r:id="rId2"/>
              </a:rPr>
              <a:t>http://www.usf.edu/business-finance/controller</a:t>
            </a:r>
            <a:endParaRPr lang="en-US" altLang="en-US" sz="2000" dirty="0"/>
          </a:p>
          <a:p>
            <a:pPr lvl="2">
              <a:defRPr/>
            </a:pPr>
            <a:r>
              <a:rPr lang="en-US" altLang="en-US" sz="1800" dirty="0"/>
              <a:t>UCO Administrative Services, Accounting &amp; Reporting, Student Services, Travel &amp; Accounts Payable, Payroll &amp; Tax Services, and Procurement.</a:t>
            </a:r>
          </a:p>
          <a:p>
            <a:pPr marL="0" indent="0">
              <a:buNone/>
              <a:defRPr/>
            </a:pPr>
            <a:r>
              <a:rPr lang="en-US" altLang="en-US" sz="2800" b="1" dirty="0"/>
              <a:t>Important </a:t>
            </a:r>
            <a:r>
              <a:rPr lang="en-US" altLang="en-US" sz="2800" b="1" dirty="0" err="1"/>
              <a:t>ListServ</a:t>
            </a:r>
            <a:endParaRPr lang="en-US" altLang="en-US" sz="28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sz="2000" b="1" dirty="0"/>
              <a:t>Join the FAST </a:t>
            </a:r>
            <a:r>
              <a:rPr lang="en-US" altLang="en-US" sz="2000" b="1" dirty="0" err="1"/>
              <a:t>ListServ</a:t>
            </a:r>
            <a:endParaRPr lang="en-US" altLang="en-US" sz="2000" b="1" dirty="0"/>
          </a:p>
          <a:p>
            <a:pPr lvl="1"/>
            <a:r>
              <a:rPr lang="en-US" altLang="en-US" sz="1800" dirty="0"/>
              <a:t>Visit </a:t>
            </a:r>
            <a:r>
              <a:rPr lang="en-US" sz="1800" u="sng" dirty="0">
                <a:hlinkClick r:id="rId3"/>
              </a:rPr>
              <a:t>http://listserv.usf.edu/scripts/wa.exe?A0=FAST-LIST</a:t>
            </a:r>
            <a:r>
              <a:rPr lang="en-US" altLang="en-US" sz="1800" dirty="0"/>
              <a:t> to subscribe; click Get Password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sz="2000" b="1" dirty="0"/>
              <a:t>Join the Travel </a:t>
            </a:r>
            <a:r>
              <a:rPr lang="en-US" altLang="en-US" sz="2000" b="1" dirty="0" err="1"/>
              <a:t>ListServ</a:t>
            </a:r>
            <a:endParaRPr lang="en-US" altLang="en-US" sz="2000" b="1" dirty="0"/>
          </a:p>
          <a:p>
            <a:pPr lvl="1"/>
            <a:r>
              <a:rPr lang="en-US" altLang="en-US" sz="1800" dirty="0"/>
              <a:t>Travel home page to subscribe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sz="2000" b="1" dirty="0"/>
              <a:t>Join the Payroll </a:t>
            </a:r>
            <a:r>
              <a:rPr lang="en-US" altLang="en-US" sz="2000" b="1" dirty="0" err="1"/>
              <a:t>ListServ</a:t>
            </a:r>
            <a:endParaRPr lang="en-US" altLang="en-US" sz="2000" b="1" dirty="0"/>
          </a:p>
          <a:p>
            <a:pPr lvl="1"/>
            <a:r>
              <a:rPr lang="en-US" altLang="en-US" sz="1800" dirty="0"/>
              <a:t>Look on the Payroll Overview page to subscribe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sz="2000" b="1" dirty="0"/>
              <a:t>Join the Purchasing </a:t>
            </a:r>
            <a:r>
              <a:rPr lang="en-US" altLang="en-US" sz="2000" b="1" dirty="0" err="1"/>
              <a:t>ListServ</a:t>
            </a:r>
            <a:endParaRPr lang="en-US" altLang="en-US" sz="2000" b="1" dirty="0"/>
          </a:p>
          <a:p>
            <a:pPr>
              <a:defRPr/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5953883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58F902C-D3B4-1B45-95EE-631073220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34</a:t>
            </a:fld>
            <a:endParaRPr lang="en-US" dirty="0"/>
          </a:p>
        </p:txBody>
      </p:sp>
      <p:sp>
        <p:nvSpPr>
          <p:cNvPr id="3" name="Title 5"/>
          <p:cNvSpPr txBox="1">
            <a:spLocks/>
          </p:cNvSpPr>
          <p:nvPr/>
        </p:nvSpPr>
        <p:spPr>
          <a:xfrm>
            <a:off x="2854615" y="615586"/>
            <a:ext cx="6482769" cy="8237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785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>
                <a:solidFill>
                  <a:srgbClr val="006747"/>
                </a:solidFill>
              </a:rPr>
              <a:t>Helpful Resources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251F899-2354-4618-9699-9FC41795FA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2667008"/>
              </p:ext>
            </p:extLst>
          </p:nvPr>
        </p:nvGraphicFramePr>
        <p:xfrm>
          <a:off x="2031999" y="1633859"/>
          <a:ext cx="8128000" cy="40792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097089592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3062528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Email</a:t>
                      </a:r>
                    </a:p>
                  </a:txBody>
                  <a:tcPr>
                    <a:solidFill>
                      <a:srgbClr val="00785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Department</a:t>
                      </a:r>
                    </a:p>
                  </a:txBody>
                  <a:tcPr>
                    <a:solidFill>
                      <a:srgbClr val="0078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9161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1800" dirty="0">
                          <a:hlinkClick r:id="rId2"/>
                        </a:rPr>
                        <a:t>aphelp@usf.edu</a:t>
                      </a:r>
                      <a:r>
                        <a:rPr lang="en-US" altLang="en-US" sz="1800" dirty="0"/>
                        <a:t>	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b="1" dirty="0">
                          <a:solidFill>
                            <a:srgbClr val="007851"/>
                          </a:solidFill>
                        </a:rPr>
                        <a:t>Accounts Payable Help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73067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1800" dirty="0">
                          <a:hlinkClick r:id="rId3"/>
                        </a:rPr>
                        <a:t>Asset-help@usf.edu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b="1" dirty="0">
                          <a:solidFill>
                            <a:srgbClr val="007851"/>
                          </a:solidFill>
                        </a:rPr>
                        <a:t>Asset Management Help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20833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1800" dirty="0">
                          <a:hlinkClick r:id="rId4"/>
                        </a:rPr>
                        <a:t>billingarhelp@usf.edu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b="1" dirty="0">
                          <a:solidFill>
                            <a:srgbClr val="007851"/>
                          </a:solidFill>
                        </a:rPr>
                        <a:t>Billing and AR Help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38066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1800" dirty="0">
                          <a:hlinkClick r:id="rId5"/>
                        </a:rPr>
                        <a:t>cashiers@usf.edu</a:t>
                      </a:r>
                      <a:r>
                        <a:rPr lang="en-US" altLang="en-US" sz="1800" dirty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b="1" dirty="0">
                          <a:solidFill>
                            <a:srgbClr val="007851"/>
                          </a:solidFill>
                        </a:rPr>
                        <a:t>Cashiers Office Help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1774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1800" dirty="0">
                          <a:hlinkClick r:id="rId6"/>
                        </a:rPr>
                        <a:t>Electronic-media-disposal@usf.edu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b="1" dirty="0">
                          <a:solidFill>
                            <a:srgbClr val="007851"/>
                          </a:solidFill>
                        </a:rPr>
                        <a:t>Electronic Media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3808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1800" dirty="0">
                          <a:hlinkClick r:id="rId7"/>
                        </a:rPr>
                        <a:t>financemart@usf.edu</a:t>
                      </a:r>
                      <a:r>
                        <a:rPr lang="en-US" altLang="en-US" sz="1800" dirty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b="1" dirty="0">
                          <a:solidFill>
                            <a:srgbClr val="007851"/>
                          </a:solidFill>
                        </a:rPr>
                        <a:t>Finance Mart Questions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0872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1800" dirty="0">
                          <a:hlinkClick r:id="rId8"/>
                        </a:rPr>
                        <a:t>payrollhelpdesk@usf.edu</a:t>
                      </a:r>
                      <a:r>
                        <a:rPr lang="en-US" altLang="en-US" sz="1800" dirty="0"/>
                        <a:t>	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b="1" dirty="0">
                          <a:solidFill>
                            <a:srgbClr val="007851"/>
                          </a:solidFill>
                        </a:rPr>
                        <a:t>Payroll Questions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57145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1800" dirty="0">
                          <a:hlinkClick r:id="rId9"/>
                        </a:rPr>
                        <a:t>pcard@usf.edu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b="1" dirty="0">
                          <a:solidFill>
                            <a:srgbClr val="007851"/>
                          </a:solidFill>
                        </a:rPr>
                        <a:t>PCARD Questions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84071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1800" dirty="0">
                          <a:hlinkClick r:id="rId10"/>
                        </a:rPr>
                        <a:t>travelhelp@usf.edu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b="1" dirty="0">
                          <a:solidFill>
                            <a:srgbClr val="007851"/>
                          </a:solidFill>
                        </a:rPr>
                        <a:t>Travel Questions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9415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1800" dirty="0">
                          <a:hlinkClick r:id="rId11"/>
                        </a:rPr>
                        <a:t>usfpurchasing@usf.edu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sz="1800" b="1" dirty="0">
                          <a:solidFill>
                            <a:srgbClr val="007851"/>
                          </a:solidFill>
                        </a:rPr>
                        <a:t>Purchasing Help</a:t>
                      </a:r>
                      <a:endParaRPr lang="en-US" b="1" dirty="0">
                        <a:solidFill>
                          <a:srgbClr val="00785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40094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493979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6573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94752B-DB39-41B3-B686-D5E84E6A5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4</a:t>
            </a:fld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326BFEB-8D2E-47C1-914A-51440AA9094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01" t="1020" r="3065" b="1293"/>
          <a:stretch/>
        </p:blipFill>
        <p:spPr>
          <a:xfrm>
            <a:off x="2329695" y="382555"/>
            <a:ext cx="7532610" cy="5495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903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9072F-10AB-41D6-A915-7BE9A47A2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250" y="426354"/>
            <a:ext cx="11239500" cy="774700"/>
          </a:xfrm>
        </p:spPr>
        <p:txBody>
          <a:bodyPr/>
          <a:lstStyle/>
          <a:p>
            <a:r>
              <a:rPr lang="en-US" altLang="en-US" sz="6000" dirty="0"/>
              <a:t>USF Governance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3E96AD-6069-4870-81C4-83FE14CB53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250" y="1767374"/>
            <a:ext cx="11239500" cy="3323252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altLang="en-US" dirty="0"/>
              <a:t>USF operates within the </a:t>
            </a:r>
            <a:r>
              <a:rPr lang="en-US" altLang="en-US" dirty="0">
                <a:hlinkClick r:id="rId2" action="ppaction://hlinkfile"/>
              </a:rPr>
              <a:t>USF Board of Trustees</a:t>
            </a:r>
            <a:r>
              <a:rPr lang="en-US" altLang="en-US" dirty="0"/>
              <a:t> governance structure</a:t>
            </a:r>
          </a:p>
          <a:p>
            <a:pPr marL="0" indent="0">
              <a:buNone/>
            </a:pPr>
            <a:endParaRPr lang="en-US" altLang="en-US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dirty="0"/>
              <a:t>The USF BOT appoints the </a:t>
            </a:r>
            <a:r>
              <a:rPr lang="en-US" altLang="en-US" dirty="0">
                <a:hlinkClick r:id="rId3" action="ppaction://hlinkfile"/>
              </a:rPr>
              <a:t>USF President</a:t>
            </a:r>
            <a:r>
              <a:rPr lang="en-US" altLang="en-US" dirty="0"/>
              <a:t>, who in turn appoints the Regional Chancellors of the member </a:t>
            </a:r>
            <a:r>
              <a:rPr lang="en-US" altLang="en-US" dirty="0">
                <a:hlinkClick r:id="rId4" action="ppaction://hlinkfile"/>
              </a:rPr>
              <a:t>institutions</a:t>
            </a:r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dirty="0"/>
              <a:t>USF has many governance organizations that advise the President on matters of interest including the Administrative Advisory Council, the Faculty Senate, and the Staff Senate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EB189D-67D9-441B-908D-89415902B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4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78B1C-5D95-4766-8A18-0392143CD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250" y="552838"/>
            <a:ext cx="11513976" cy="774700"/>
          </a:xfrm>
        </p:spPr>
        <p:txBody>
          <a:bodyPr/>
          <a:lstStyle/>
          <a:p>
            <a:r>
              <a:rPr lang="en-US" sz="5400" dirty="0"/>
              <a:t>Code of Conduct for Financial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2CAEA-AAF2-43D7-9212-27895CCD0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250" y="2057790"/>
            <a:ext cx="11239500" cy="2744754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altLang="en-US" dirty="0"/>
              <a:t>Supporting the constitution and laws of the State of Florida there is a USF Code of Conduct for Financial Functions. Find the document on the UCO web site under About UCO/Training and Resources/Business Training and also on the USF Business Processes web site.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altLang="en-US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dirty="0"/>
              <a:t>There is also a separate statement of Fund Accountability and Signature Authorization supported by a Code of Ethics for the USF Foundation.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BAF5C8-971A-4283-9EE8-6D13967BD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829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0F65D-30D3-46F3-A426-F652B57D7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250" y="697983"/>
            <a:ext cx="11410950" cy="774700"/>
          </a:xfrm>
        </p:spPr>
        <p:txBody>
          <a:bodyPr/>
          <a:lstStyle/>
          <a:p>
            <a:r>
              <a:rPr lang="en-US" sz="4800" dirty="0"/>
              <a:t>How is USF Different from Private Business?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3C60F8-A385-4FFF-A362-1C7B19FA39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250" y="1828023"/>
            <a:ext cx="11239500" cy="3201954"/>
          </a:xfrm>
        </p:spPr>
        <p:txBody>
          <a:bodyPr numCol="2"/>
          <a:lstStyle/>
          <a:p>
            <a:pPr>
              <a:buFont typeface="Courier New" panose="02070309020205020404" pitchFamily="49" charset="0"/>
              <a:buChar char="o"/>
            </a:pPr>
            <a:r>
              <a:rPr lang="en-US" altLang="en-US" b="1" dirty="0"/>
              <a:t>USF</a:t>
            </a:r>
          </a:p>
          <a:p>
            <a:pPr lvl="1"/>
            <a:r>
              <a:rPr lang="en-US" altLang="en-US" sz="2000" dirty="0"/>
              <a:t>Emphasis on accountability</a:t>
            </a:r>
          </a:p>
          <a:p>
            <a:pPr lvl="1"/>
            <a:r>
              <a:rPr lang="en-US" altLang="en-US" sz="2000" dirty="0"/>
              <a:t>USF relies on a variety of external funding sources</a:t>
            </a:r>
          </a:p>
          <a:p>
            <a:pPr lvl="1"/>
            <a:r>
              <a:rPr lang="en-US" altLang="en-US" sz="2000" dirty="0"/>
              <a:t>Responsible to multiple organizations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600" dirty="0"/>
              <a:t>Board of Trustees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600" dirty="0"/>
              <a:t>State of Florida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600" dirty="0"/>
              <a:t>Research sponsors</a:t>
            </a:r>
          </a:p>
          <a:p>
            <a:pPr lvl="1"/>
            <a:r>
              <a:rPr lang="en-US" altLang="en-US" sz="2000" dirty="0"/>
              <a:t>DSO, component units, auxiliaries, sponsored research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b="1" dirty="0"/>
              <a:t>Private Business</a:t>
            </a:r>
          </a:p>
          <a:p>
            <a:pPr lvl="1">
              <a:lnSpc>
                <a:spcPct val="150000"/>
              </a:lnSpc>
            </a:pPr>
            <a:r>
              <a:rPr lang="en-US" altLang="en-US" sz="2000" dirty="0"/>
              <a:t>Emphasis on profit</a:t>
            </a:r>
          </a:p>
          <a:p>
            <a:pPr lvl="1">
              <a:lnSpc>
                <a:spcPct val="150000"/>
              </a:lnSpc>
            </a:pPr>
            <a:r>
              <a:rPr lang="en-US" altLang="en-US" sz="2000" dirty="0"/>
              <a:t>Company relies on sales and investments</a:t>
            </a:r>
          </a:p>
          <a:p>
            <a:pPr lvl="1">
              <a:lnSpc>
                <a:spcPct val="150000"/>
              </a:lnSpc>
            </a:pPr>
            <a:r>
              <a:rPr lang="en-US" altLang="en-US" sz="2000" dirty="0"/>
              <a:t>Responsible to shareholders</a:t>
            </a:r>
          </a:p>
          <a:p>
            <a:pPr lvl="1">
              <a:lnSpc>
                <a:spcPct val="150000"/>
              </a:lnSpc>
            </a:pPr>
            <a:r>
              <a:rPr lang="en-US" altLang="en-US" sz="2000" dirty="0"/>
              <a:t>Company may have subsidiaries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B97688-FEA5-4E14-8938-88EA35B8D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723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F1BC3-503B-44C8-BF49-35C80C322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250" y="797379"/>
            <a:ext cx="11239500" cy="756556"/>
          </a:xfrm>
        </p:spPr>
        <p:txBody>
          <a:bodyPr/>
          <a:lstStyle/>
          <a:p>
            <a:r>
              <a:rPr lang="en-US" sz="4800" dirty="0"/>
              <a:t>How is USF Similar to the Private World?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7E50A0-7467-4554-B000-196FABDA43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250" y="2359867"/>
            <a:ext cx="11239500" cy="2138265"/>
          </a:xfrm>
        </p:spPr>
        <p:txBody>
          <a:bodyPr/>
          <a:lstStyle/>
          <a:p>
            <a:pPr lvl="1">
              <a:buFont typeface="Courier New" panose="02070309020205020404" pitchFamily="49" charset="0"/>
              <a:buChar char="o"/>
            </a:pPr>
            <a:r>
              <a:rPr lang="en-US" altLang="en-US" dirty="0"/>
              <a:t>Need to control expenditures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en-US" dirty="0"/>
              <a:t>Need to be concerned about cash balances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en-US" dirty="0"/>
              <a:t>Need to adhere to accounting principles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en-US" dirty="0"/>
              <a:t>Are held accountable for our operations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en-US" dirty="0"/>
              <a:t>Are audited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A18B79-7B32-4D07-90A2-3ACE5BB2B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816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5F1AF-7BC3-4623-A204-7309CC3354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3541" y="3063745"/>
            <a:ext cx="4757059" cy="1405619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altLang="en-US" sz="2000" dirty="0"/>
              <a:t>Separate not-for-profit corporations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sz="2000" dirty="0"/>
              <a:t>Provide supplemental resources from private gifts and bequests and valuable educational support services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8BE64E-16E0-487F-8373-4D0F93BE2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9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BE20A46-C8D0-4352-BC60-95BC75878C2D}"/>
              </a:ext>
            </a:extLst>
          </p:cNvPr>
          <p:cNvSpPr txBox="1"/>
          <p:nvPr/>
        </p:nvSpPr>
        <p:spPr>
          <a:xfrm>
            <a:off x="706018" y="1611783"/>
            <a:ext cx="57321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851"/>
                </a:solidFill>
              </a:rPr>
              <a:t>Direct Support Organizations (DSOs)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53B5EF9-0793-4225-87B8-9A5114B501F9}"/>
              </a:ext>
            </a:extLst>
          </p:cNvPr>
          <p:cNvSpPr txBox="1"/>
          <p:nvPr/>
        </p:nvSpPr>
        <p:spPr>
          <a:xfrm>
            <a:off x="6908901" y="2075393"/>
            <a:ext cx="45770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>
                <a:solidFill>
                  <a:srgbClr val="007851"/>
                </a:solidFill>
              </a:rPr>
              <a:t>Component Units (CU)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F423DFE7-F8A8-425C-BE21-CD8ACCE5D3AB}"/>
              </a:ext>
            </a:extLst>
          </p:cNvPr>
          <p:cNvSpPr txBox="1">
            <a:spLocks/>
          </p:cNvSpPr>
          <p:nvPr/>
        </p:nvSpPr>
        <p:spPr>
          <a:xfrm>
            <a:off x="7070063" y="2812112"/>
            <a:ext cx="4254759" cy="1770771"/>
          </a:xfrm>
          <a:prstGeom prst="rect">
            <a:avLst/>
          </a:prstGeom>
          <a:ln>
            <a:noFill/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</a:pPr>
            <a:r>
              <a:rPr lang="en-US" altLang="en-US" sz="2000" dirty="0"/>
              <a:t>Any organization for which the nature and significance of their relationship to USF is such that exclusion would cause the USF financial statement to be misleading or incomplete	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D8AE2D3-7162-41CC-955B-6A9FF6617E21}"/>
              </a:ext>
            </a:extLst>
          </p:cNvPr>
          <p:cNvSpPr/>
          <p:nvPr/>
        </p:nvSpPr>
        <p:spPr>
          <a:xfrm>
            <a:off x="625151" y="1101012"/>
            <a:ext cx="5915608" cy="4145205"/>
          </a:xfrm>
          <a:prstGeom prst="rect">
            <a:avLst/>
          </a:prstGeom>
          <a:noFill/>
          <a:ln w="38100">
            <a:solidFill>
              <a:srgbClr val="0078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Decision 17">
            <a:extLst>
              <a:ext uri="{FF2B5EF4-FFF2-40B4-BE49-F238E27FC236}">
                <a16:creationId xmlns:a16="http://schemas.microsoft.com/office/drawing/2014/main" id="{D315D996-FD73-48EA-97A1-14E05C5EE800}"/>
              </a:ext>
            </a:extLst>
          </p:cNvPr>
          <p:cNvSpPr/>
          <p:nvPr/>
        </p:nvSpPr>
        <p:spPr>
          <a:xfrm>
            <a:off x="5840964" y="373224"/>
            <a:ext cx="6351036" cy="5551715"/>
          </a:xfrm>
          <a:prstGeom prst="flowChartDecision">
            <a:avLst/>
          </a:prstGeom>
          <a:noFill/>
          <a:ln w="76200">
            <a:solidFill>
              <a:srgbClr val="0078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157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229DBEAE-95D9-814C-AF10-84D2E92170F2}" vid="{A76CC808-C493-AD4E-8424-686C24BD6231}"/>
    </a:ext>
  </a:extLst>
</a:theme>
</file>

<file path=ppt/theme/theme2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229DBEAE-95D9-814C-AF10-84D2E92170F2}" vid="{047875A5-017A-7443-B937-105DF0696B1D}"/>
    </a:ext>
  </a:extLst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229DBEAE-95D9-814C-AF10-84D2E92170F2}" vid="{B0752F58-149D-8145-AAA9-DA9CB354D0FF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2019 USF PPT Template_1</Template>
  <TotalTime>902</TotalTime>
  <Words>1903</Words>
  <Application>Microsoft Office PowerPoint</Application>
  <PresentationFormat>Widescreen</PresentationFormat>
  <Paragraphs>303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35</vt:i4>
      </vt:variant>
    </vt:vector>
  </HeadingPairs>
  <TitlesOfParts>
    <vt:vector size="43" baseType="lpstr">
      <vt:lpstr>Arial</vt:lpstr>
      <vt:lpstr>Calibri</vt:lpstr>
      <vt:lpstr>Courier New</vt:lpstr>
      <vt:lpstr>Trade Gothic LT Std Cn</vt:lpstr>
      <vt:lpstr>Wingdings</vt:lpstr>
      <vt:lpstr>Office Theme</vt:lpstr>
      <vt:lpstr>3_Custom Design</vt:lpstr>
      <vt:lpstr>2_Custom Design</vt:lpstr>
      <vt:lpstr>USF Financial Systems Introduction</vt:lpstr>
      <vt:lpstr>Agenda</vt:lpstr>
      <vt:lpstr>USF Overview</vt:lpstr>
      <vt:lpstr>PowerPoint Presentation</vt:lpstr>
      <vt:lpstr>USF Governance</vt:lpstr>
      <vt:lpstr>Code of Conduct for Financial Functions</vt:lpstr>
      <vt:lpstr>How is USF Different from Private Business?</vt:lpstr>
      <vt:lpstr>How is USF Similar to the Private World?</vt:lpstr>
      <vt:lpstr>PowerPoint Presentation</vt:lpstr>
      <vt:lpstr>PowerPoint Presentation</vt:lpstr>
      <vt:lpstr>DSOs and Component Units</vt:lpstr>
      <vt:lpstr>DSOs and Component Units</vt:lpstr>
      <vt:lpstr>DSOs and Component Units</vt:lpstr>
      <vt:lpstr>Public Purpose Funds</vt:lpstr>
      <vt:lpstr>Special Purpose Funds</vt:lpstr>
      <vt:lpstr>Not USF Money</vt:lpstr>
      <vt:lpstr>Other Funding Sources</vt:lpstr>
      <vt:lpstr>Resource Management and Anaylsis</vt:lpstr>
      <vt:lpstr>FAST – Budget Module</vt:lpstr>
      <vt:lpstr>RSA – Remaining Spending Authority</vt:lpstr>
      <vt:lpstr>Commitment Control &amp; Revenue</vt:lpstr>
      <vt:lpstr>Primary Data Systems</vt:lpstr>
      <vt:lpstr>Subsidiary Systems</vt:lpstr>
      <vt:lpstr>The Data Flow</vt:lpstr>
      <vt:lpstr>FAST – Security Roles</vt:lpstr>
      <vt:lpstr>FAST – Security Details &amp; Tips</vt:lpstr>
      <vt:lpstr>Workflow</vt:lpstr>
      <vt:lpstr>Purchasing Workflow</vt:lpstr>
      <vt:lpstr>Travel Workflow</vt:lpstr>
      <vt:lpstr>Accountable Officers – Accountability?</vt:lpstr>
      <vt:lpstr>What does the AO do?</vt:lpstr>
      <vt:lpstr>Online Business Processes</vt:lpstr>
      <vt:lpstr>PowerPoint Presentation</vt:lpstr>
      <vt:lpstr>PowerPoint Presentation</vt:lpstr>
      <vt:lpstr>PowerPoint Presentation</vt:lpstr>
    </vt:vector>
  </TitlesOfParts>
  <Company>University of South Florida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Rojas, Joncarlo</dc:creator>
  <cp:lastModifiedBy>Jones, Chelsea</cp:lastModifiedBy>
  <cp:revision>103</cp:revision>
  <cp:lastPrinted>2019-11-05T22:32:12Z</cp:lastPrinted>
  <dcterms:created xsi:type="dcterms:W3CDTF">2019-07-09T15:53:28Z</dcterms:created>
  <dcterms:modified xsi:type="dcterms:W3CDTF">2020-06-30T19:18:04Z</dcterms:modified>
</cp:coreProperties>
</file>