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4" r:id="rId2"/>
    <p:sldId id="271" r:id="rId3"/>
    <p:sldId id="272" r:id="rId4"/>
    <p:sldId id="288" r:id="rId5"/>
    <p:sldId id="289" r:id="rId6"/>
    <p:sldId id="276" r:id="rId7"/>
    <p:sldId id="277" r:id="rId8"/>
    <p:sldId id="273" r:id="rId9"/>
    <p:sldId id="278" r:id="rId10"/>
    <p:sldId id="279" r:id="rId11"/>
    <p:sldId id="280" r:id="rId12"/>
    <p:sldId id="281" r:id="rId13"/>
    <p:sldId id="282" r:id="rId14"/>
    <p:sldId id="283" r:id="rId15"/>
    <p:sldId id="275" r:id="rId16"/>
    <p:sldId id="284" r:id="rId17"/>
    <p:sldId id="285" r:id="rId18"/>
    <p:sldId id="267" r:id="rId19"/>
  </p:sldIdLst>
  <p:sldSz cx="9144000" cy="5143500" type="screen16x9"/>
  <p:notesSz cx="7077075" cy="9363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47"/>
    <a:srgbClr val="ECEAD1"/>
    <a:srgbClr val="CFC493"/>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4"/>
    <p:restoredTop sz="83029" autoAdjust="0"/>
  </p:normalViewPr>
  <p:slideViewPr>
    <p:cSldViewPr snapToGrid="0" snapToObjects="1">
      <p:cViewPr varScale="1">
        <p:scale>
          <a:sx n="80" d="100"/>
          <a:sy n="80" d="100"/>
        </p:scale>
        <p:origin x="1236" y="84"/>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D66F788-F4D6-4743-86AA-19AF7C507770}" type="datetimeFigureOut">
              <a:rPr lang="en-US" smtClean="0"/>
              <a:t>4/26/2021</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64FA217-847F-4578-B037-5ABFDEBAD3A0}" type="slidenum">
              <a:rPr lang="en-US" smtClean="0"/>
              <a:t>‹#›</a:t>
            </a:fld>
            <a:endParaRPr lang="en-US" dirty="0"/>
          </a:p>
        </p:txBody>
      </p:sp>
    </p:spTree>
    <p:extLst>
      <p:ext uri="{BB962C8B-B14F-4D97-AF65-F5344CB8AC3E}">
        <p14:creationId xmlns:p14="http://schemas.microsoft.com/office/powerpoint/2010/main" val="35777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F9055117-C45F-44C3-AFE7-A28B7E98A170}" type="datetimeFigureOut">
              <a:rPr lang="en-US" smtClean="0"/>
              <a:t>4/26/2021</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4C9BCF0-E2E6-46BB-B8F8-AE997A6718A1}" type="slidenum">
              <a:rPr lang="en-US" smtClean="0"/>
              <a:t>‹#›</a:t>
            </a:fld>
            <a:endParaRPr lang="en-US" dirty="0"/>
          </a:p>
        </p:txBody>
      </p:sp>
    </p:spTree>
    <p:extLst>
      <p:ext uri="{BB962C8B-B14F-4D97-AF65-F5344CB8AC3E}">
        <p14:creationId xmlns:p14="http://schemas.microsoft.com/office/powerpoint/2010/main" val="33731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 Faculty Council has several responsibilities:</a:t>
            </a:r>
          </a:p>
          <a:p>
            <a:endParaRPr lang="en-US" dirty="0" smtClean="0"/>
          </a:p>
          <a:p>
            <a:pPr marL="234841" indent="-234841">
              <a:buFont typeface="+mj-lt"/>
              <a:buAutoNum type="arabicPeriod"/>
            </a:pPr>
            <a:r>
              <a:rPr lang="en-US" dirty="0" smtClean="0"/>
              <a:t>To advise the Dean and members of the Dean’s office on any matters of concern to CAS, including budget &amp; policy. These may be issues brought to us from the Faculty or from the Dean’s office itself. </a:t>
            </a:r>
          </a:p>
          <a:p>
            <a:pPr marL="234841" indent="-234841">
              <a:buFont typeface="+mj-lt"/>
              <a:buAutoNum type="arabicPeriod"/>
            </a:pPr>
            <a:r>
              <a:rPr lang="en-US" dirty="0" smtClean="0"/>
              <a:t>To receive and respond to (or forward) questions, comments and concerns from the Faculty</a:t>
            </a:r>
          </a:p>
          <a:p>
            <a:pPr marL="234841" indent="-234841">
              <a:buFont typeface="+mj-lt"/>
              <a:buAutoNum type="arabicPeriod"/>
            </a:pPr>
            <a:r>
              <a:rPr lang="en-US" dirty="0" smtClean="0"/>
              <a:t>To work with and support the CAS Standing Committees </a:t>
            </a:r>
          </a:p>
          <a:p>
            <a:pPr marL="234841" indent="-234841">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a:t>
            </a:fld>
            <a:endParaRPr lang="en-US" dirty="0"/>
          </a:p>
        </p:txBody>
      </p:sp>
    </p:spTree>
    <p:extLst>
      <p:ext uri="{BB962C8B-B14F-4D97-AF65-F5344CB8AC3E}">
        <p14:creationId xmlns:p14="http://schemas.microsoft.com/office/powerpoint/2010/main" val="16209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10</a:t>
            </a:fld>
            <a:endParaRPr lang="en-US" dirty="0"/>
          </a:p>
        </p:txBody>
      </p:sp>
    </p:spTree>
    <p:extLst>
      <p:ext uri="{BB962C8B-B14F-4D97-AF65-F5344CB8AC3E}">
        <p14:creationId xmlns:p14="http://schemas.microsoft.com/office/powerpoint/2010/main" val="14397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11</a:t>
            </a:fld>
            <a:endParaRPr lang="en-US" dirty="0"/>
          </a:p>
        </p:txBody>
      </p:sp>
    </p:spTree>
    <p:extLst>
      <p:ext uri="{BB962C8B-B14F-4D97-AF65-F5344CB8AC3E}">
        <p14:creationId xmlns:p14="http://schemas.microsoft.com/office/powerpoint/2010/main" val="8109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12</a:t>
            </a:fld>
            <a:endParaRPr lang="en-US" dirty="0"/>
          </a:p>
        </p:txBody>
      </p:sp>
    </p:spTree>
    <p:extLst>
      <p:ext uri="{BB962C8B-B14F-4D97-AF65-F5344CB8AC3E}">
        <p14:creationId xmlns:p14="http://schemas.microsoft.com/office/powerpoint/2010/main" val="7108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13</a:t>
            </a:fld>
            <a:endParaRPr lang="en-US" dirty="0"/>
          </a:p>
        </p:txBody>
      </p:sp>
    </p:spTree>
    <p:extLst>
      <p:ext uri="{BB962C8B-B14F-4D97-AF65-F5344CB8AC3E}">
        <p14:creationId xmlns:p14="http://schemas.microsoft.com/office/powerpoint/2010/main" val="327298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14</a:t>
            </a:fld>
            <a:endParaRPr lang="en-US" dirty="0"/>
          </a:p>
        </p:txBody>
      </p:sp>
    </p:spTree>
    <p:extLst>
      <p:ext uri="{BB962C8B-B14F-4D97-AF65-F5344CB8AC3E}">
        <p14:creationId xmlns:p14="http://schemas.microsoft.com/office/powerpoint/2010/main" val="43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15</a:t>
            </a:fld>
            <a:endParaRPr lang="en-US" dirty="0"/>
          </a:p>
        </p:txBody>
      </p:sp>
    </p:spTree>
    <p:extLst>
      <p:ext uri="{BB962C8B-B14F-4D97-AF65-F5344CB8AC3E}">
        <p14:creationId xmlns:p14="http://schemas.microsoft.com/office/powerpoint/2010/main" val="121983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16</a:t>
            </a:fld>
            <a:endParaRPr lang="en-US" dirty="0"/>
          </a:p>
        </p:txBody>
      </p:sp>
    </p:spTree>
    <p:extLst>
      <p:ext uri="{BB962C8B-B14F-4D97-AF65-F5344CB8AC3E}">
        <p14:creationId xmlns:p14="http://schemas.microsoft.com/office/powerpoint/2010/main" val="67526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17</a:t>
            </a:fld>
            <a:endParaRPr lang="en-US" dirty="0"/>
          </a:p>
        </p:txBody>
      </p:sp>
    </p:spTree>
    <p:extLst>
      <p:ext uri="{BB962C8B-B14F-4D97-AF65-F5344CB8AC3E}">
        <p14:creationId xmlns:p14="http://schemas.microsoft.com/office/powerpoint/2010/main" val="42125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18</a:t>
            </a:fld>
            <a:endParaRPr lang="en-US" dirty="0"/>
          </a:p>
        </p:txBody>
      </p:sp>
    </p:spTree>
    <p:extLst>
      <p:ext uri="{BB962C8B-B14F-4D97-AF65-F5344CB8AC3E}">
        <p14:creationId xmlns:p14="http://schemas.microsoft.com/office/powerpoint/2010/main" val="72826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the members of the Faculty </a:t>
            </a:r>
            <a:r>
              <a:rPr lang="en-US" dirty="0" smtClean="0"/>
              <a:t>Council.</a:t>
            </a:r>
          </a:p>
          <a:p>
            <a:endParaRPr lang="en-US" dirty="0" smtClean="0"/>
          </a:p>
          <a:p>
            <a:r>
              <a:rPr lang="en-US" dirty="0" smtClean="0"/>
              <a:t>A </a:t>
            </a:r>
            <a:r>
              <a:rPr lang="en-US" dirty="0" smtClean="0"/>
              <a:t>special thank you to Anthony Coy who serves as our Deputy </a:t>
            </a:r>
            <a:r>
              <a:rPr lang="en-US" dirty="0" smtClean="0"/>
              <a:t>Chair and who has had to take notes twice this semester. You’re</a:t>
            </a:r>
            <a:r>
              <a:rPr lang="en-US" baseline="0" dirty="0" smtClean="0"/>
              <a:t> great, Anthony!</a:t>
            </a:r>
            <a:endParaRPr lang="en-US" dirty="0" smtClean="0"/>
          </a:p>
          <a:p>
            <a:endParaRPr lang="en-US" dirty="0" smtClean="0"/>
          </a:p>
          <a:p>
            <a:r>
              <a:rPr lang="en-US" dirty="0" smtClean="0"/>
              <a:t>We have had 3 meetings so far this semester, with another one scheduled for tomorrow. We have also done significant work via email. So, this has been a very active Faculty Council.</a:t>
            </a:r>
          </a:p>
          <a:p>
            <a:endParaRPr lang="en-US" dirty="0" smtClean="0"/>
          </a:p>
          <a:p>
            <a:r>
              <a:rPr lang="en-US" dirty="0" smtClean="0"/>
              <a:t>And another thank you to Brailen Guerra, who supports the activities of the Faculty Council in his role as Staff Assistant in the Dean’s Office.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2</a:t>
            </a:fld>
            <a:endParaRPr lang="en-US" dirty="0"/>
          </a:p>
        </p:txBody>
      </p:sp>
    </p:spTree>
    <p:extLst>
      <p:ext uri="{BB962C8B-B14F-4D97-AF65-F5344CB8AC3E}">
        <p14:creationId xmlns:p14="http://schemas.microsoft.com/office/powerpoint/2010/main" val="193983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9363" lvl="2" indent="-234841">
              <a:buFontTx/>
              <a:buAutoNum type="arabicPeriod"/>
            </a:pPr>
            <a:r>
              <a:rPr lang="en-US" b="1" dirty="0" smtClean="0"/>
              <a:t>Sent to the President, Provost, Dean, and Faculty Senate President. Co-written by Steven Reader, Hari Srikanth,</a:t>
            </a:r>
            <a:r>
              <a:rPr lang="en-US" b="1" baseline="0" dirty="0" smtClean="0"/>
              <a:t> Anthony Coy. </a:t>
            </a:r>
            <a:endParaRPr lang="en-US" b="1" baseline="0" dirty="0" smtClean="0"/>
          </a:p>
          <a:p>
            <a:pPr marL="704522" lvl="2"/>
            <a:r>
              <a:rPr lang="en-US" b="1" u="sng" baseline="0" dirty="0" smtClean="0"/>
              <a:t>Our </a:t>
            </a:r>
            <a:r>
              <a:rPr lang="en-US" b="1" u="sng" baseline="0" dirty="0" smtClean="0"/>
              <a:t>concerns</a:t>
            </a:r>
            <a:r>
              <a:rPr lang="en-US" b="1" baseline="0" dirty="0" smtClean="0"/>
              <a:t>: </a:t>
            </a:r>
            <a:r>
              <a:rPr lang="en-US" b="1" dirty="0" smtClean="0"/>
              <a:t> Lack of transparency in the process, Negative impact on students, Negative impact on faculty research, Lack of shared </a:t>
            </a:r>
            <a:r>
              <a:rPr lang="en-US" b="1" dirty="0" smtClean="0"/>
              <a:t>governance</a:t>
            </a:r>
          </a:p>
          <a:p>
            <a:pPr marL="704522" lvl="2"/>
            <a:r>
              <a:rPr lang="en-US" b="1" dirty="0" smtClean="0"/>
              <a:t>--</a:t>
            </a:r>
            <a:r>
              <a:rPr lang="en-US" b="1" baseline="0" dirty="0" smtClean="0"/>
              <a:t> We heard absolutely nothing back from the President or Provost. Despite CAS being the largest college, and our Faculty Council being the elected representative of the faculty of this college, our Provost and President seem unwilling to engage with our Council on issues of importance to CAS faculty. </a:t>
            </a:r>
            <a:endParaRPr lang="en-US" b="1" dirty="0" smtClean="0"/>
          </a:p>
          <a:p>
            <a:pPr marL="704522" lvl="2"/>
            <a:r>
              <a:rPr lang="en-US" b="1" dirty="0" smtClean="0"/>
              <a:t>2. Authored</a:t>
            </a:r>
            <a:r>
              <a:rPr lang="en-US" b="1" baseline="0" dirty="0" smtClean="0"/>
              <a:t> </a:t>
            </a:r>
            <a:r>
              <a:rPr lang="en-US" b="1" baseline="0" dirty="0" smtClean="0"/>
              <a:t>by Stephan Schindler</a:t>
            </a:r>
            <a:endParaRPr lang="en-US" b="1" dirty="0" smtClean="0"/>
          </a:p>
          <a:p>
            <a:pPr marL="704522" lvl="2"/>
            <a:endParaRPr lang="en-US" b="1" dirty="0" smtClean="0"/>
          </a:p>
          <a:p>
            <a:pPr marL="704522" lvl="2" defTabSz="939363">
              <a:defRPr/>
            </a:pPr>
            <a:r>
              <a:rPr lang="en-US" b="1" dirty="0" smtClean="0"/>
              <a:t>3. Working with EHF, Dr. Antoinette Jackson</a:t>
            </a:r>
            <a:r>
              <a:rPr lang="en-US" b="1" baseline="0" dirty="0" smtClean="0"/>
              <a:t>, chair of Anthropology, and the CAS Diversity </a:t>
            </a:r>
            <a:r>
              <a:rPr lang="en-US" b="1" baseline="0" dirty="0" smtClean="0"/>
              <a:t>Committee</a:t>
            </a:r>
          </a:p>
          <a:p>
            <a:pPr marL="704522" lvl="2" defTabSz="939363">
              <a:defRPr/>
            </a:pPr>
            <a:endParaRPr lang="en-US" b="1" baseline="0" dirty="0" smtClean="0"/>
          </a:p>
          <a:p>
            <a:pPr marL="704522" lvl="2" defTabSz="939363">
              <a:defRPr/>
            </a:pPr>
            <a:r>
              <a:rPr lang="en-US" b="1" baseline="0" dirty="0" smtClean="0"/>
              <a:t>4. Dean provides monthly reports. Anthony Coy and I also sit in on the CAS Council of Chairs meetings and provide updates as available to the Council members from those meetings also</a:t>
            </a:r>
          </a:p>
          <a:p>
            <a:pPr marL="704522" lvl="2" defTabSz="939363">
              <a:defRPr/>
            </a:pPr>
            <a:endParaRPr lang="en-US" b="1" baseline="0" dirty="0" smtClean="0"/>
          </a:p>
          <a:p>
            <a:pPr marL="704522" lvl="2" defTabSz="939363">
              <a:defRPr/>
            </a:pPr>
            <a:r>
              <a:rPr lang="en-US" b="1" baseline="0" dirty="0" smtClean="0"/>
              <a:t>5. </a:t>
            </a:r>
            <a:r>
              <a:rPr lang="en-US" b="1" baseline="0" dirty="0" smtClean="0"/>
              <a:t>Thanks to Anthony Coy and other Council members for providing these updates</a:t>
            </a:r>
            <a:endParaRPr lang="en-US" b="1" dirty="0" smtClean="0"/>
          </a:p>
          <a:p>
            <a:pPr marL="704522" lvl="2" defTabSz="939363">
              <a:defRPr/>
            </a:pPr>
            <a:endParaRPr lang="en-US" b="1" dirty="0" smtClean="0"/>
          </a:p>
          <a:p>
            <a:pPr marL="704522" lvl="2" defTabSz="939363">
              <a:defRPr/>
            </a:pPr>
            <a:r>
              <a:rPr lang="en-US" b="1" dirty="0" smtClean="0"/>
              <a:t>7.</a:t>
            </a:r>
            <a:r>
              <a:rPr lang="en-US" b="1" baseline="0" dirty="0" smtClean="0"/>
              <a:t> </a:t>
            </a:r>
            <a:r>
              <a:rPr lang="en-US" b="1" baseline="0" dirty="0" smtClean="0"/>
              <a:t>CAS Faculty Council Committee liaisons this year: Janet Keeler (Diversity), Chantale Begin (Academic Integrity), Jarod Rosello (Core Research Facilities), Razvan </a:t>
            </a:r>
            <a:r>
              <a:rPr lang="en-US" b="1" dirty="0" smtClean="0"/>
              <a:t>Teodorescu (Faculty Development), and Steven Reader (Technology</a:t>
            </a:r>
            <a:r>
              <a:rPr lang="en-US" b="1" dirty="0" smtClean="0"/>
              <a:t>)</a:t>
            </a:r>
          </a:p>
          <a:p>
            <a:pPr marL="704522" lvl="2" defTabSz="939363">
              <a:defRPr/>
            </a:pPr>
            <a:endParaRPr lang="en-US" b="1" baseline="0" dirty="0" smtClean="0"/>
          </a:p>
          <a:p>
            <a:pPr marL="704522" lvl="2" defTabSz="939363">
              <a:defRPr/>
            </a:pPr>
            <a:endParaRPr lang="en-US" b="1" baseline="0" dirty="0" smtClean="0"/>
          </a:p>
          <a:p>
            <a:pPr marL="704522" lvl="2" defTabSz="939363">
              <a:defRPr/>
            </a:pPr>
            <a:r>
              <a:rPr lang="en-US" b="1" baseline="0" dirty="0" smtClean="0"/>
              <a:t>Active committees in 2020-2021: Library, </a:t>
            </a:r>
            <a:r>
              <a:rPr lang="en-US" b="1" u="sng" baseline="0" dirty="0" smtClean="0"/>
              <a:t>Diversity</a:t>
            </a:r>
            <a:r>
              <a:rPr lang="en-US" b="1" baseline="0" dirty="0" smtClean="0"/>
              <a:t>, Core Research Facilities, </a:t>
            </a:r>
            <a:r>
              <a:rPr lang="en-US" b="1" u="sng" baseline="0" dirty="0" smtClean="0"/>
              <a:t>Academic Integrity</a:t>
            </a:r>
          </a:p>
          <a:p>
            <a:pPr marL="704522" lvl="2" defTabSz="939363">
              <a:defRPr/>
            </a:pPr>
            <a:r>
              <a:rPr lang="en-US" b="1" baseline="0" dirty="0" smtClean="0"/>
              <a:t>Inactive committees in 2020-2021: Technology, Faculty </a:t>
            </a:r>
            <a:r>
              <a:rPr lang="en-US" b="1" baseline="0" dirty="0" smtClean="0"/>
              <a:t>Development</a:t>
            </a:r>
          </a:p>
          <a:p>
            <a:pPr marL="704522" lvl="2" defTabSz="939363">
              <a:defRPr/>
            </a:pPr>
            <a:endParaRPr lang="en-US" b="1" baseline="0" dirty="0" smtClean="0"/>
          </a:p>
          <a:p>
            <a:pPr marL="704522" lvl="2" defTabSz="939363">
              <a:defRPr/>
            </a:pPr>
            <a:r>
              <a:rPr lang="en-US" b="1" dirty="0" smtClean="0"/>
              <a:t>--On the Council we spent a great deal of time addressing</a:t>
            </a:r>
            <a:r>
              <a:rPr lang="en-US" b="1" baseline="0" dirty="0" smtClean="0"/>
              <a:t> issues related to the </a:t>
            </a:r>
            <a:r>
              <a:rPr lang="en-US" b="1" dirty="0" smtClean="0"/>
              <a:t>CAS Diversity Committee: focus on committee continuity and scope of work</a:t>
            </a:r>
          </a:p>
          <a:p>
            <a:pPr marL="704522" lvl="2" defTabSz="939363">
              <a:defRPr/>
            </a:pPr>
            <a:endParaRPr lang="en-US" b="1" dirty="0" smtClean="0"/>
          </a:p>
          <a:p>
            <a:pPr marL="704522" lvl="2"/>
            <a:endParaRPr lang="en-US" b="1" dirty="0" smtClean="0"/>
          </a:p>
          <a:p>
            <a:r>
              <a:rPr lang="en-US" b="1" u="sng" dirty="0" smtClean="0"/>
              <a:t>LAST</a:t>
            </a:r>
            <a:r>
              <a:rPr lang="en-US" b="1" u="sng" baseline="0" dirty="0" smtClean="0"/>
              <a:t> POINT</a:t>
            </a:r>
            <a:r>
              <a:rPr lang="en-US" b="1" baseline="0" dirty="0" smtClean="0"/>
              <a:t>: WE HAVE NOT YET DISCUSSED OUR GOALS/PLANS FOR NEXT ACADEMIC YEAR AS OUR MEETING IS TOMORROW. It’s on the agenda. As you’ll see in the upcoming CAS Standing Committee reports, I’ve asked all of the Committees to consider what they want to focus on for next year. This will help with continuity. The Faculty Council will do the same. </a:t>
            </a:r>
            <a:endParaRPr lang="en-US" b="1" dirty="0"/>
          </a:p>
        </p:txBody>
      </p:sp>
      <p:sp>
        <p:nvSpPr>
          <p:cNvPr id="4" name="Slide Number Placeholder 3"/>
          <p:cNvSpPr>
            <a:spLocks noGrp="1"/>
          </p:cNvSpPr>
          <p:nvPr>
            <p:ph type="sldNum" sz="quarter" idx="10"/>
          </p:nvPr>
        </p:nvSpPr>
        <p:spPr/>
        <p:txBody>
          <a:bodyPr/>
          <a:lstStyle/>
          <a:p>
            <a:fld id="{E4C9BCF0-E2E6-46BB-B8F8-AE997A6718A1}" type="slidenum">
              <a:rPr lang="en-US" smtClean="0"/>
              <a:t>3</a:t>
            </a:fld>
            <a:endParaRPr lang="en-US" dirty="0"/>
          </a:p>
        </p:txBody>
      </p:sp>
    </p:spTree>
    <p:extLst>
      <p:ext uri="{BB962C8B-B14F-4D97-AF65-F5344CB8AC3E}">
        <p14:creationId xmlns:p14="http://schemas.microsoft.com/office/powerpoint/2010/main" val="9490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4</a:t>
            </a:fld>
            <a:endParaRPr lang="en-US" dirty="0"/>
          </a:p>
        </p:txBody>
      </p:sp>
    </p:spTree>
    <p:extLst>
      <p:ext uri="{BB962C8B-B14F-4D97-AF65-F5344CB8AC3E}">
        <p14:creationId xmlns:p14="http://schemas.microsoft.com/office/powerpoint/2010/main" val="177974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5</a:t>
            </a:fld>
            <a:endParaRPr lang="en-US" dirty="0"/>
          </a:p>
        </p:txBody>
      </p:sp>
    </p:spTree>
    <p:extLst>
      <p:ext uri="{BB962C8B-B14F-4D97-AF65-F5344CB8AC3E}">
        <p14:creationId xmlns:p14="http://schemas.microsoft.com/office/powerpoint/2010/main" val="53629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6</a:t>
            </a:fld>
            <a:endParaRPr lang="en-US" dirty="0"/>
          </a:p>
        </p:txBody>
      </p:sp>
    </p:spTree>
    <p:extLst>
      <p:ext uri="{BB962C8B-B14F-4D97-AF65-F5344CB8AC3E}">
        <p14:creationId xmlns:p14="http://schemas.microsoft.com/office/powerpoint/2010/main" val="57038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7</a:t>
            </a:fld>
            <a:endParaRPr lang="en-US" dirty="0"/>
          </a:p>
        </p:txBody>
      </p:sp>
    </p:spTree>
    <p:extLst>
      <p:ext uri="{BB962C8B-B14F-4D97-AF65-F5344CB8AC3E}">
        <p14:creationId xmlns:p14="http://schemas.microsoft.com/office/powerpoint/2010/main" val="335177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8</a:t>
            </a:fld>
            <a:endParaRPr lang="en-US" dirty="0"/>
          </a:p>
        </p:txBody>
      </p:sp>
    </p:spTree>
    <p:extLst>
      <p:ext uri="{BB962C8B-B14F-4D97-AF65-F5344CB8AC3E}">
        <p14:creationId xmlns:p14="http://schemas.microsoft.com/office/powerpoint/2010/main" val="329297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9</a:t>
            </a:fld>
            <a:endParaRPr lang="en-US" dirty="0"/>
          </a:p>
        </p:txBody>
      </p:sp>
    </p:spTree>
    <p:extLst>
      <p:ext uri="{BB962C8B-B14F-4D97-AF65-F5344CB8AC3E}">
        <p14:creationId xmlns:p14="http://schemas.microsoft.com/office/powerpoint/2010/main" val="796358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747"/>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pic>
        <p:nvPicPr>
          <p:cNvPr id="3" name="Picture 2" descr="A picture containing drawing&#10;&#10;Description automatically generated">
            <a:extLst>
              <a:ext uri="{FF2B5EF4-FFF2-40B4-BE49-F238E27FC236}">
                <a16:creationId xmlns:a16="http://schemas.microsoft.com/office/drawing/2014/main" id="{A9989DE1-684B-4F44-9DC5-7F678D96BBE1}"/>
              </a:ext>
            </a:extLst>
          </p:cNvPr>
          <p:cNvPicPr>
            <a:picLocks noChangeAspect="1"/>
          </p:cNvPicPr>
          <p:nvPr userDrawn="1"/>
        </p:nvPicPr>
        <p:blipFill>
          <a:blip r:embed="rId2"/>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dirty="0"/>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747"/>
        </a:solidFill>
        <a:effectLst/>
      </p:bgPr>
    </p:bg>
    <p:spTree>
      <p:nvGrpSpPr>
        <p:cNvPr id="1" name=""/>
        <p:cNvGrpSpPr/>
        <p:nvPr/>
      </p:nvGrpSpPr>
      <p:grpSpPr>
        <a:xfrm>
          <a:off x="0" y="0"/>
          <a:ext cx="0" cy="0"/>
          <a:chOff x="0" y="0"/>
          <a:chExt cx="0" cy="0"/>
        </a:xfrm>
      </p:grpSpPr>
      <p:pic>
        <p:nvPicPr>
          <p:cNvPr id="2" name="Picture 1" descr="A close up of a plant&#10;&#10;Description automatically generated">
            <a:extLst>
              <a:ext uri="{FF2B5EF4-FFF2-40B4-BE49-F238E27FC236}">
                <a16:creationId xmlns:a16="http://schemas.microsoft.com/office/drawing/2014/main" id="{627CC8E3-8656-564E-9EA3-A4903950ECB6}"/>
              </a:ext>
            </a:extLst>
          </p:cNvPr>
          <p:cNvPicPr>
            <a:picLocks noChangeAspect="1"/>
          </p:cNvPicPr>
          <p:nvPr userDrawn="1"/>
        </p:nvPicPr>
        <p:blipFill>
          <a:blip r:embed="rId2"/>
          <a:stretch>
            <a:fillRect/>
          </a:stretch>
        </p:blipFill>
        <p:spPr>
          <a:xfrm>
            <a:off x="0" y="0"/>
            <a:ext cx="5143500" cy="51435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53E3AB22-9EC5-0843-8657-49777D1EA92F}"/>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rgbClr val="006747"/>
        </a:solidFill>
        <a:effectLst/>
      </p:bgPr>
    </p:bg>
    <p:spTree>
      <p:nvGrpSpPr>
        <p:cNvPr id="1" name=""/>
        <p:cNvGrpSpPr/>
        <p:nvPr/>
      </p:nvGrpSpPr>
      <p:grpSpPr>
        <a:xfrm>
          <a:off x="0" y="0"/>
          <a:ext cx="0" cy="0"/>
          <a:chOff x="0" y="0"/>
          <a:chExt cx="0" cy="0"/>
        </a:xfrm>
      </p:grpSpPr>
      <p:pic>
        <p:nvPicPr>
          <p:cNvPr id="2" name="Picture 1" descr="A close up of a plant&#10;&#10;Description automatically generated">
            <a:extLst>
              <a:ext uri="{FF2B5EF4-FFF2-40B4-BE49-F238E27FC236}">
                <a16:creationId xmlns:a16="http://schemas.microsoft.com/office/drawing/2014/main" id="{5F7EC90F-26C0-904E-8462-4C3433695D8D}"/>
              </a:ext>
            </a:extLst>
          </p:cNvPr>
          <p:cNvPicPr>
            <a:picLocks noChangeAspect="1"/>
          </p:cNvPicPr>
          <p:nvPr userDrawn="1"/>
        </p:nvPicPr>
        <p:blipFill>
          <a:blip r:embed="rId2"/>
          <a:stretch>
            <a:fillRect/>
          </a:stretch>
        </p:blipFill>
        <p:spPr>
          <a:xfrm>
            <a:off x="0" y="0"/>
            <a:ext cx="5143500" cy="51435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F7B4D2E1-F412-1C47-8137-891454D0CBA5}"/>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solidFill>
          <a:srgbClr val="006747"/>
        </a:solidFill>
        <a:effectLst/>
      </p:bgPr>
    </p:bg>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8E2F4392-B81B-AD4C-8709-70FCC8C23749}"/>
              </a:ext>
            </a:extLst>
          </p:cNvPr>
          <p:cNvPicPr>
            <a:picLocks noChangeAspect="1"/>
          </p:cNvPicPr>
          <p:nvPr userDrawn="1"/>
        </p:nvPicPr>
        <p:blipFill>
          <a:blip r:embed="rId2"/>
          <a:stretch>
            <a:fillRect/>
          </a:stretch>
        </p:blipFill>
        <p:spPr>
          <a:xfrm>
            <a:off x="0" y="0"/>
            <a:ext cx="5143500" cy="5143500"/>
          </a:xfrm>
          <a:prstGeom prst="rect">
            <a:avLst/>
          </a:prstGeom>
        </p:spPr>
      </p:pic>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pic>
        <p:nvPicPr>
          <p:cNvPr id="5" name="Picture 4" descr="A picture containing drawing&#10;&#10;Description automatically generated">
            <a:extLst>
              <a:ext uri="{FF2B5EF4-FFF2-40B4-BE49-F238E27FC236}">
                <a16:creationId xmlns:a16="http://schemas.microsoft.com/office/drawing/2014/main" id="{68E9609A-0618-AA4F-A302-3372D6C5C20A}"/>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dirty="0"/>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4/26/2021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dirty="0"/>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normAutofit fontScale="90000"/>
          </a:bodyPr>
          <a:lstStyle/>
          <a:p>
            <a:r>
              <a:rPr lang="en-US" dirty="0"/>
              <a:t>CAS Faculty Council :</a:t>
            </a:r>
            <a:br>
              <a:rPr lang="en-US" dirty="0"/>
            </a:br>
            <a:r>
              <a:rPr lang="en-US" dirty="0" smtClean="0"/>
              <a:t>2021 Spring </a:t>
            </a:r>
            <a:r>
              <a:rPr lang="en-US" dirty="0"/>
              <a:t>Assembly </a:t>
            </a:r>
            <a:r>
              <a:rPr lang="en-US" dirty="0" smtClean="0"/>
              <a:t>Report</a:t>
            </a:r>
            <a:endParaRPr lang="en-US" dirty="0"/>
          </a:p>
        </p:txBody>
      </p:sp>
      <p:sp>
        <p:nvSpPr>
          <p:cNvPr id="8" name="Text Placeholder 7">
            <a:extLst>
              <a:ext uri="{FF2B5EF4-FFF2-40B4-BE49-F238E27FC236}">
                <a16:creationId xmlns:a16="http://schemas.microsoft.com/office/drawing/2014/main" id="{66FAD1B3-966F-1F49-A4CA-E15DE2EB5852}"/>
              </a:ext>
            </a:extLst>
          </p:cNvPr>
          <p:cNvSpPr>
            <a:spLocks noGrp="1"/>
          </p:cNvSpPr>
          <p:nvPr>
            <p:ph type="body" idx="11"/>
          </p:nvPr>
        </p:nvSpPr>
        <p:spPr/>
        <p:txBody>
          <a:bodyPr/>
          <a:lstStyle/>
          <a:p>
            <a:r>
              <a:rPr lang="en-US" dirty="0" smtClean="0"/>
              <a:t>Michelle Hughes Miller, Chair of Faculty Council</a:t>
            </a:r>
            <a:endParaRPr lang="en-US" dirty="0"/>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 Diversity </a:t>
            </a:r>
            <a:r>
              <a:rPr lang="en-US" dirty="0" smtClean="0"/>
              <a:t>Committee Activities in 2020-21</a:t>
            </a:r>
            <a:endParaRPr lang="en-US" dirty="0"/>
          </a:p>
        </p:txBody>
      </p:sp>
      <p:sp>
        <p:nvSpPr>
          <p:cNvPr id="3" name="Content Placeholder 2"/>
          <p:cNvSpPr>
            <a:spLocks noGrp="1"/>
          </p:cNvSpPr>
          <p:nvPr>
            <p:ph idx="1"/>
          </p:nvPr>
        </p:nvSpPr>
        <p:spPr>
          <a:xfrm>
            <a:off x="628650" y="1369219"/>
            <a:ext cx="7886700" cy="3587792"/>
          </a:xfrm>
        </p:spPr>
        <p:txBody>
          <a:bodyPr>
            <a:normAutofit fontScale="92500" lnSpcReduction="20000"/>
          </a:bodyPr>
          <a:lstStyle/>
          <a:p>
            <a:pPr marL="342900" lvl="1" indent="0">
              <a:buNone/>
            </a:pPr>
            <a:r>
              <a:rPr lang="en-US" sz="2600" dirty="0" smtClean="0"/>
              <a:t>A) Update our Mission Statement to reflect our commitment to:</a:t>
            </a:r>
          </a:p>
          <a:p>
            <a:pPr lvl="2"/>
            <a:r>
              <a:rPr lang="en-US" sz="2400" dirty="0" smtClean="0"/>
              <a:t>curricular changes that address all forms of discrimination</a:t>
            </a:r>
          </a:p>
          <a:p>
            <a:pPr lvl="2"/>
            <a:r>
              <a:rPr lang="en-US" sz="2400" dirty="0" smtClean="0"/>
              <a:t>increasing diversity in CAS faculty, students, and staff</a:t>
            </a:r>
          </a:p>
          <a:p>
            <a:pPr lvl="2"/>
            <a:r>
              <a:rPr lang="en-US" sz="2400" dirty="0" smtClean="0"/>
              <a:t>coordinating training opportunities for faculty and staff</a:t>
            </a:r>
          </a:p>
          <a:p>
            <a:pPr lvl="2"/>
            <a:r>
              <a:rPr lang="en-US" sz="2400" dirty="0" smtClean="0"/>
              <a:t>establishing close relationships with CAS academic units and the larger USF community</a:t>
            </a:r>
          </a:p>
          <a:p>
            <a:pPr lvl="2"/>
            <a:r>
              <a:rPr lang="en-US" sz="2400" dirty="0" smtClean="0"/>
              <a:t>funding and supporting initiatives by CAS diversity liaisons </a:t>
            </a:r>
          </a:p>
          <a:p>
            <a:pPr lvl="2"/>
            <a:r>
              <a:rPr lang="en-US" sz="2400" dirty="0" smtClean="0"/>
              <a:t>ensuring consistency in CAS governance documents regarding diversity and inclusion</a:t>
            </a:r>
          </a:p>
          <a:p>
            <a:endParaRPr lang="en-US" dirty="0"/>
          </a:p>
        </p:txBody>
      </p:sp>
    </p:spTree>
    <p:extLst>
      <p:ext uri="{BB962C8B-B14F-4D97-AF65-F5344CB8AC3E}">
        <p14:creationId xmlns:p14="http://schemas.microsoft.com/office/powerpoint/2010/main" val="24147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 Diversity Committee Activities</a:t>
            </a:r>
          </a:p>
        </p:txBody>
      </p:sp>
      <p:sp>
        <p:nvSpPr>
          <p:cNvPr id="3" name="Content Placeholder 2"/>
          <p:cNvSpPr>
            <a:spLocks noGrp="1"/>
          </p:cNvSpPr>
          <p:nvPr>
            <p:ph idx="1"/>
          </p:nvPr>
        </p:nvSpPr>
        <p:spPr>
          <a:xfrm>
            <a:off x="628650" y="1369218"/>
            <a:ext cx="7886700" cy="3523623"/>
          </a:xfrm>
        </p:spPr>
        <p:txBody>
          <a:bodyPr>
            <a:normAutofit lnSpcReduction="10000"/>
          </a:bodyPr>
          <a:lstStyle/>
          <a:p>
            <a:pPr marL="0" indent="0">
              <a:buNone/>
            </a:pPr>
            <a:r>
              <a:rPr lang="en-US" sz="2600" dirty="0"/>
              <a:t>B) The Committee met with past members, CAS leadership, and USF leadership to discuss current needs and explore ideas to address them:</a:t>
            </a:r>
          </a:p>
          <a:p>
            <a:pPr lvl="1"/>
            <a:r>
              <a:rPr lang="en-US" b="1" dirty="0"/>
              <a:t>Toru Shimizu</a:t>
            </a:r>
            <a:r>
              <a:rPr lang="en-US" dirty="0"/>
              <a:t>, Associate Dean of Faculty Affairs, CAS</a:t>
            </a:r>
          </a:p>
          <a:p>
            <a:pPr lvl="1"/>
            <a:r>
              <a:rPr lang="en-US" b="1" dirty="0"/>
              <a:t>Pablo Brescia</a:t>
            </a:r>
            <a:r>
              <a:rPr lang="en-US" dirty="0"/>
              <a:t>, Professor and Graduate Director, Department of World Languages</a:t>
            </a:r>
          </a:p>
          <a:p>
            <a:pPr lvl="1"/>
            <a:r>
              <a:rPr lang="en-US" b="1" dirty="0"/>
              <a:t>Elizabeth Hordge-Freeman</a:t>
            </a:r>
            <a:r>
              <a:rPr lang="en-US" dirty="0"/>
              <a:t>, Senior Advisor to the President and Provost for Diversity and Inclusion</a:t>
            </a:r>
          </a:p>
          <a:p>
            <a:pPr lvl="1"/>
            <a:r>
              <a:rPr lang="en-US" b="1" dirty="0"/>
              <a:t>Michelle Hughes Miller</a:t>
            </a:r>
            <a:r>
              <a:rPr lang="en-US" dirty="0"/>
              <a:t>, Professor and Graduate Director, Department of Women’s and Gender Studies, Chair, CAS Faculty Council</a:t>
            </a:r>
          </a:p>
          <a:p>
            <a:pPr lvl="1"/>
            <a:r>
              <a:rPr lang="en-US" b="1" dirty="0"/>
              <a:t>Antoinette Jackson</a:t>
            </a:r>
            <a:r>
              <a:rPr lang="en-US" dirty="0"/>
              <a:t>, Professor and Chair, Department of Anthropology</a:t>
            </a:r>
          </a:p>
          <a:p>
            <a:endParaRPr lang="en-US" dirty="0"/>
          </a:p>
        </p:txBody>
      </p:sp>
    </p:spTree>
    <p:extLst>
      <p:ext uri="{BB962C8B-B14F-4D97-AF65-F5344CB8AC3E}">
        <p14:creationId xmlns:p14="http://schemas.microsoft.com/office/powerpoint/2010/main" val="419528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 Diversity Committee Activities</a:t>
            </a:r>
          </a:p>
        </p:txBody>
      </p:sp>
      <p:sp>
        <p:nvSpPr>
          <p:cNvPr id="3" name="Content Placeholder 2"/>
          <p:cNvSpPr>
            <a:spLocks noGrp="1"/>
          </p:cNvSpPr>
          <p:nvPr>
            <p:ph idx="1"/>
          </p:nvPr>
        </p:nvSpPr>
        <p:spPr/>
        <p:txBody>
          <a:bodyPr/>
          <a:lstStyle/>
          <a:p>
            <a:pPr marL="0" indent="0">
              <a:buNone/>
            </a:pPr>
            <a:r>
              <a:rPr lang="en-US" sz="2400" dirty="0"/>
              <a:t>C) The Committee also conducted a survey among CAS department chairs to gather some information about their current diversity and inclusion efforts.</a:t>
            </a:r>
          </a:p>
          <a:p>
            <a:pPr lvl="1"/>
            <a:r>
              <a:rPr lang="en-US" sz="2200" dirty="0"/>
              <a:t>The Committee looks forward to working with department chairs and diversity liaisons to create a more diverse and inclusive environment in our College. </a:t>
            </a:r>
          </a:p>
          <a:p>
            <a:endParaRPr lang="en-US" dirty="0"/>
          </a:p>
        </p:txBody>
      </p:sp>
    </p:spTree>
    <p:extLst>
      <p:ext uri="{BB962C8B-B14F-4D97-AF65-F5344CB8AC3E}">
        <p14:creationId xmlns:p14="http://schemas.microsoft.com/office/powerpoint/2010/main" val="43325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 Diversity Committee Activities</a:t>
            </a:r>
          </a:p>
        </p:txBody>
      </p:sp>
      <p:sp>
        <p:nvSpPr>
          <p:cNvPr id="3" name="Content Placeholder 2"/>
          <p:cNvSpPr>
            <a:spLocks noGrp="1"/>
          </p:cNvSpPr>
          <p:nvPr>
            <p:ph idx="1"/>
          </p:nvPr>
        </p:nvSpPr>
        <p:spPr/>
        <p:txBody>
          <a:bodyPr/>
          <a:lstStyle/>
          <a:p>
            <a:pPr marL="0" indent="0">
              <a:buNone/>
            </a:pPr>
            <a:r>
              <a:rPr lang="en-US" sz="2400" dirty="0"/>
              <a:t>D) The Committee adopted a statement in recognition of rapid increment in hate crimes and violence against Asian, Asian American, and Pacific Islander communities in the U.S. </a:t>
            </a:r>
          </a:p>
          <a:p>
            <a:pPr lvl="1"/>
            <a:r>
              <a:rPr lang="en-US" sz="2200" dirty="0"/>
              <a:t>The statement was shared with CAS department chairs and diversity liaisons. We also encouraged CAS departments to consider adopting a statement in this regard. </a:t>
            </a:r>
          </a:p>
          <a:p>
            <a:endParaRPr lang="en-US" dirty="0"/>
          </a:p>
        </p:txBody>
      </p:sp>
    </p:spTree>
    <p:extLst>
      <p:ext uri="{BB962C8B-B14F-4D97-AF65-F5344CB8AC3E}">
        <p14:creationId xmlns:p14="http://schemas.microsoft.com/office/powerpoint/2010/main" val="241264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352"/>
            <a:ext cx="8258676" cy="692663"/>
          </a:xfrm>
        </p:spPr>
        <p:txBody>
          <a:bodyPr>
            <a:normAutofit/>
          </a:bodyPr>
          <a:lstStyle/>
          <a:p>
            <a:r>
              <a:rPr lang="en-US" dirty="0"/>
              <a:t>CAS Diversity </a:t>
            </a:r>
            <a:r>
              <a:rPr lang="en-US" dirty="0" smtClean="0"/>
              <a:t>Committee Plans for 2021-22</a:t>
            </a:r>
            <a:endParaRPr lang="en-US" dirty="0"/>
          </a:p>
        </p:txBody>
      </p:sp>
      <p:sp>
        <p:nvSpPr>
          <p:cNvPr id="3" name="Content Placeholder 2"/>
          <p:cNvSpPr>
            <a:spLocks noGrp="1"/>
          </p:cNvSpPr>
          <p:nvPr>
            <p:ph idx="1"/>
          </p:nvPr>
        </p:nvSpPr>
        <p:spPr>
          <a:xfrm>
            <a:off x="628650" y="1369219"/>
            <a:ext cx="7886700" cy="3603834"/>
          </a:xfrm>
        </p:spPr>
        <p:txBody>
          <a:bodyPr>
            <a:normAutofit fontScale="92500" lnSpcReduction="10000"/>
          </a:bodyPr>
          <a:lstStyle/>
          <a:p>
            <a:r>
              <a:rPr lang="en-US" sz="2600" dirty="0"/>
              <a:t>For the next academic year, we intend to:</a:t>
            </a:r>
          </a:p>
          <a:p>
            <a:pPr lvl="1"/>
            <a:r>
              <a:rPr lang="en-US" sz="2200" dirty="0"/>
              <a:t>Increase the number of committee members to 9 (including student representation)</a:t>
            </a:r>
          </a:p>
          <a:p>
            <a:pPr lvl="1"/>
            <a:r>
              <a:rPr lang="en-US" sz="2200" dirty="0"/>
              <a:t>Meet with department chairs and diversity liaisons to identify potential areas of growth in each academic unit regarding diversity and inclusion</a:t>
            </a:r>
          </a:p>
          <a:p>
            <a:pPr lvl="1"/>
            <a:r>
              <a:rPr lang="en-US" sz="2200" dirty="0"/>
              <a:t>Coordinate a diversity and inclusion training opportunity for CAS department chairs and diversity liaisons</a:t>
            </a:r>
          </a:p>
          <a:p>
            <a:endParaRPr lang="en-US" sz="2400" dirty="0" smtClean="0"/>
          </a:p>
          <a:p>
            <a:pPr marL="0" indent="0" algn="ctr">
              <a:buNone/>
            </a:pPr>
            <a:r>
              <a:rPr lang="en-US" sz="2600" dirty="0" smtClean="0"/>
              <a:t>The </a:t>
            </a:r>
            <a:r>
              <a:rPr lang="en-US" sz="2600" dirty="0"/>
              <a:t>Committee is always open to suggestions, questions, or comments. We appreciate your support!</a:t>
            </a:r>
          </a:p>
          <a:p>
            <a:endParaRPr lang="en-US" dirty="0"/>
          </a:p>
        </p:txBody>
      </p:sp>
    </p:spTree>
    <p:extLst>
      <p:ext uri="{BB962C8B-B14F-4D97-AF65-F5344CB8AC3E}">
        <p14:creationId xmlns:p14="http://schemas.microsoft.com/office/powerpoint/2010/main" val="2263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473350" y="575352"/>
            <a:ext cx="8197299" cy="692663"/>
          </a:xfrm>
        </p:spPr>
        <p:txBody>
          <a:bodyPr>
            <a:normAutofit fontScale="90000"/>
          </a:bodyPr>
          <a:lstStyle/>
          <a:p>
            <a:r>
              <a:rPr lang="en-US" dirty="0" smtClean="0"/>
              <a:t>Spring 2021 Activities of the CAS Core Research Facilities Committee: Dr. Bill Baker, Chair</a:t>
            </a:r>
            <a:endParaRPr lang="en-US" dirty="0"/>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50" y="1369218"/>
            <a:ext cx="7886700" cy="3507581"/>
          </a:xfrm>
        </p:spPr>
        <p:txBody>
          <a:bodyPr>
            <a:normAutofit fontScale="85000" lnSpcReduction="20000"/>
          </a:bodyPr>
          <a:lstStyle/>
          <a:p>
            <a:pPr marL="0" indent="0">
              <a:buNone/>
            </a:pPr>
            <a:r>
              <a:rPr lang="en-US" sz="2400" u="sng" dirty="0"/>
              <a:t>Membership:</a:t>
            </a:r>
          </a:p>
          <a:p>
            <a:pPr marL="0" indent="0">
              <a:buNone/>
            </a:pPr>
            <a:r>
              <a:rPr lang="en-US" dirty="0"/>
              <a:t>1. Zachary Atlas	     Geosciences 		</a:t>
            </a:r>
          </a:p>
          <a:p>
            <a:pPr marL="0" indent="0">
              <a:buNone/>
            </a:pPr>
            <a:r>
              <a:rPr lang="en-US" dirty="0"/>
              <a:t>2. Bill Baker (</a:t>
            </a:r>
            <a:r>
              <a:rPr lang="en-US" dirty="0" smtClean="0"/>
              <a:t>Chair)</a:t>
            </a:r>
            <a:r>
              <a:rPr lang="en-US" dirty="0"/>
              <a:t> </a:t>
            </a:r>
            <a:r>
              <a:rPr lang="en-US" dirty="0" smtClean="0"/>
              <a:t>     Chemistry    S2021 </a:t>
            </a:r>
            <a:r>
              <a:rPr lang="en-US" dirty="0"/>
              <a:t>– S2023</a:t>
            </a:r>
          </a:p>
          <a:p>
            <a:pPr marL="0" indent="0">
              <a:buNone/>
            </a:pPr>
            <a:r>
              <a:rPr lang="en-US" dirty="0"/>
              <a:t>3. Loni Hagen	     Information </a:t>
            </a:r>
            <a:r>
              <a:rPr lang="en-US" dirty="0" smtClean="0"/>
              <a:t> F2020 </a:t>
            </a:r>
            <a:r>
              <a:rPr lang="en-US" dirty="0"/>
              <a:t>– S2022</a:t>
            </a:r>
          </a:p>
          <a:p>
            <a:pPr marL="0" indent="0">
              <a:buNone/>
            </a:pPr>
            <a:r>
              <a:rPr lang="en-US" dirty="0"/>
              <a:t>4. Andreas Muller	     Physics 	</a:t>
            </a:r>
            <a:r>
              <a:rPr lang="en-US" dirty="0" smtClean="0"/>
              <a:t>   F2015 </a:t>
            </a:r>
            <a:r>
              <a:rPr lang="en-US" dirty="0"/>
              <a:t>– S2022</a:t>
            </a:r>
          </a:p>
          <a:p>
            <a:pPr marL="0" indent="0">
              <a:buNone/>
            </a:pPr>
            <a:r>
              <a:rPr lang="en-US" dirty="0"/>
              <a:t>5. Geoffrey Potts	     Psychology </a:t>
            </a:r>
          </a:p>
          <a:p>
            <a:pPr marL="0" indent="0">
              <a:buNone/>
            </a:pPr>
            <a:r>
              <a:rPr lang="en-US" dirty="0"/>
              <a:t>6. Davide Tanasi	     History 	</a:t>
            </a:r>
            <a:r>
              <a:rPr lang="en-US" dirty="0" smtClean="0"/>
              <a:t>   S2021 </a:t>
            </a:r>
            <a:r>
              <a:rPr lang="en-US" dirty="0"/>
              <a:t>– S2023</a:t>
            </a:r>
          </a:p>
          <a:p>
            <a:endParaRPr lang="en-US" dirty="0"/>
          </a:p>
          <a:p>
            <a:pPr marL="0" indent="0">
              <a:buNone/>
            </a:pPr>
            <a:r>
              <a:rPr lang="en-US" sz="2400" u="sng" dirty="0"/>
              <a:t>Currently vacant:</a:t>
            </a:r>
          </a:p>
          <a:p>
            <a:r>
              <a:rPr lang="en-US" dirty="0"/>
              <a:t>Staff Liaison</a:t>
            </a:r>
          </a:p>
          <a:p>
            <a:r>
              <a:rPr lang="en-US" dirty="0"/>
              <a:t>Graduate Student member</a:t>
            </a:r>
          </a:p>
          <a:p>
            <a:endParaRPr lang="en-US" dirty="0"/>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331582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 Core Facilities Committee </a:t>
            </a:r>
            <a:r>
              <a:rPr lang="en-US" dirty="0" smtClean="0"/>
              <a:t>- Governance</a:t>
            </a:r>
            <a:endParaRPr lang="en-US" dirty="0"/>
          </a:p>
        </p:txBody>
      </p:sp>
      <p:sp>
        <p:nvSpPr>
          <p:cNvPr id="3" name="Content Placeholder 2"/>
          <p:cNvSpPr>
            <a:spLocks noGrp="1"/>
          </p:cNvSpPr>
          <p:nvPr>
            <p:ph idx="1"/>
          </p:nvPr>
        </p:nvSpPr>
        <p:spPr>
          <a:xfrm>
            <a:off x="320842" y="1369218"/>
            <a:ext cx="8470232" cy="3491539"/>
          </a:xfrm>
        </p:spPr>
        <p:txBody>
          <a:bodyPr>
            <a:normAutofit fontScale="85000" lnSpcReduction="20000"/>
          </a:bodyPr>
          <a:lstStyle/>
          <a:p>
            <a:r>
              <a:rPr lang="en-US" sz="2400" u="sng" dirty="0" smtClean="0"/>
              <a:t>Definition</a:t>
            </a:r>
            <a:r>
              <a:rPr lang="en-US" sz="2400" dirty="0" smtClean="0"/>
              <a:t> </a:t>
            </a:r>
            <a:r>
              <a:rPr lang="en-US" sz="2400" dirty="0"/>
              <a:t>- fundamental research facilities that support the research mission of the College</a:t>
            </a:r>
          </a:p>
          <a:p>
            <a:r>
              <a:rPr lang="en-US" dirty="0" smtClean="0"/>
              <a:t>One </a:t>
            </a:r>
            <a:r>
              <a:rPr lang="en-US" dirty="0"/>
              <a:t>member from each department with established core </a:t>
            </a:r>
            <a:r>
              <a:rPr lang="en-US" dirty="0" smtClean="0"/>
              <a:t>facilities, </a:t>
            </a:r>
            <a:r>
              <a:rPr lang="en-US" dirty="0"/>
              <a:t>plus others as so appointed</a:t>
            </a:r>
          </a:p>
          <a:p>
            <a:pPr lvl="1"/>
            <a:r>
              <a:rPr lang="en-US" dirty="0" smtClean="0"/>
              <a:t>CMMB</a:t>
            </a:r>
            <a:r>
              <a:rPr lang="en-US" dirty="0"/>
              <a:t>, IB missing representation</a:t>
            </a:r>
          </a:p>
          <a:p>
            <a:r>
              <a:rPr lang="en-US" dirty="0" smtClean="0"/>
              <a:t> </a:t>
            </a:r>
            <a:r>
              <a:rPr lang="en-US" dirty="0"/>
              <a:t>Minimum of seven members</a:t>
            </a:r>
          </a:p>
          <a:p>
            <a:pPr lvl="1"/>
            <a:r>
              <a:rPr lang="en-US" dirty="0" smtClean="0"/>
              <a:t>Seven </a:t>
            </a:r>
            <a:r>
              <a:rPr lang="en-US" dirty="0"/>
              <a:t>includes Staff Liaison? Student?</a:t>
            </a:r>
          </a:p>
          <a:p>
            <a:r>
              <a:rPr lang="en-US" dirty="0" smtClean="0"/>
              <a:t>Two-year </a:t>
            </a:r>
            <a:r>
              <a:rPr lang="en-US" dirty="0"/>
              <a:t>terms (can re-up)</a:t>
            </a:r>
          </a:p>
          <a:p>
            <a:r>
              <a:rPr lang="en-US" sz="2400" dirty="0" smtClean="0"/>
              <a:t>Makes </a:t>
            </a:r>
            <a:r>
              <a:rPr lang="en-US" sz="2400" dirty="0"/>
              <a:t>recommendations regarding the development and maintenance of an effective research infrastructure</a:t>
            </a:r>
          </a:p>
          <a:p>
            <a:pPr lvl="1"/>
            <a:r>
              <a:rPr lang="en-US" dirty="0" smtClean="0"/>
              <a:t>Recommendations </a:t>
            </a:r>
            <a:r>
              <a:rPr lang="en-US" dirty="0"/>
              <a:t>to whom?</a:t>
            </a:r>
          </a:p>
          <a:p>
            <a:r>
              <a:rPr lang="en-US" sz="2400" dirty="0" smtClean="0"/>
              <a:t>Providing </a:t>
            </a:r>
            <a:r>
              <a:rPr lang="en-US" sz="2400" dirty="0"/>
              <a:t>peer review for equipment and infrastructure funding opportunities</a:t>
            </a:r>
          </a:p>
          <a:p>
            <a:pPr lvl="1"/>
            <a:r>
              <a:rPr lang="en-US" dirty="0" smtClean="0"/>
              <a:t>Who </a:t>
            </a:r>
            <a:r>
              <a:rPr lang="en-US" dirty="0"/>
              <a:t>makes requests?</a:t>
            </a:r>
          </a:p>
          <a:p>
            <a:endParaRPr lang="en-US" dirty="0"/>
          </a:p>
        </p:txBody>
      </p:sp>
    </p:spTree>
    <p:extLst>
      <p:ext uri="{BB962C8B-B14F-4D97-AF65-F5344CB8AC3E}">
        <p14:creationId xmlns:p14="http://schemas.microsoft.com/office/powerpoint/2010/main" val="266780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 Core Facilities Committee</a:t>
            </a:r>
          </a:p>
        </p:txBody>
      </p:sp>
      <p:sp>
        <p:nvSpPr>
          <p:cNvPr id="5" name="Content Placeholder 4"/>
          <p:cNvSpPr>
            <a:spLocks noGrp="1"/>
          </p:cNvSpPr>
          <p:nvPr>
            <p:ph sz="half" idx="1"/>
          </p:nvPr>
        </p:nvSpPr>
        <p:spPr>
          <a:xfrm>
            <a:off x="628650" y="1058779"/>
            <a:ext cx="3886200" cy="3573944"/>
          </a:xfrm>
          <a:ln>
            <a:solidFill>
              <a:srgbClr val="006747"/>
            </a:solidFill>
          </a:ln>
        </p:spPr>
        <p:txBody>
          <a:bodyPr>
            <a:normAutofit lnSpcReduction="10000"/>
          </a:bodyPr>
          <a:lstStyle/>
          <a:p>
            <a:pPr marL="0" indent="0" algn="ctr">
              <a:buNone/>
            </a:pPr>
            <a:r>
              <a:rPr lang="en-US" b="1" u="sng" dirty="0"/>
              <a:t>2021 Activities</a:t>
            </a:r>
          </a:p>
          <a:p>
            <a:endParaRPr lang="en-US" dirty="0" smtClean="0"/>
          </a:p>
          <a:p>
            <a:r>
              <a:rPr lang="en-US" sz="2200" dirty="0" smtClean="0"/>
              <a:t>First </a:t>
            </a:r>
            <a:r>
              <a:rPr lang="en-US" sz="2200" dirty="0"/>
              <a:t>meeting (in some time) Feb 2021</a:t>
            </a:r>
          </a:p>
          <a:p>
            <a:pPr lvl="1"/>
            <a:r>
              <a:rPr lang="en-US" sz="2000" dirty="0" smtClean="0"/>
              <a:t>Introductions</a:t>
            </a:r>
            <a:r>
              <a:rPr lang="en-US" sz="2000" dirty="0"/>
              <a:t>: Committee members, CAS staff</a:t>
            </a:r>
          </a:p>
          <a:p>
            <a:pPr lvl="1"/>
            <a:r>
              <a:rPr lang="en-US" sz="2000" dirty="0" smtClean="0"/>
              <a:t>Discuss </a:t>
            </a:r>
            <a:r>
              <a:rPr lang="en-US" sz="2000" dirty="0"/>
              <a:t>charge</a:t>
            </a:r>
          </a:p>
          <a:p>
            <a:pPr lvl="1"/>
            <a:r>
              <a:rPr lang="en-US" sz="2000" dirty="0" smtClean="0"/>
              <a:t>Select </a:t>
            </a:r>
            <a:r>
              <a:rPr lang="en-US" sz="2000" dirty="0"/>
              <a:t>chair</a:t>
            </a:r>
          </a:p>
          <a:p>
            <a:endParaRPr lang="en-US" dirty="0"/>
          </a:p>
          <a:p>
            <a:r>
              <a:rPr lang="en-US" sz="2200" dirty="0"/>
              <a:t>Second meeting Mar 2021</a:t>
            </a:r>
          </a:p>
          <a:p>
            <a:pPr lvl="1"/>
            <a:r>
              <a:rPr lang="en-US" sz="2000" dirty="0" smtClean="0"/>
              <a:t>Discussion </a:t>
            </a:r>
            <a:r>
              <a:rPr lang="en-US" sz="2000" dirty="0"/>
              <a:t>of governance</a:t>
            </a:r>
          </a:p>
          <a:p>
            <a:endParaRPr lang="en-US" dirty="0"/>
          </a:p>
        </p:txBody>
      </p:sp>
      <p:sp>
        <p:nvSpPr>
          <p:cNvPr id="6" name="Content Placeholder 5"/>
          <p:cNvSpPr>
            <a:spLocks noGrp="1"/>
          </p:cNvSpPr>
          <p:nvPr>
            <p:ph sz="half" idx="2"/>
          </p:nvPr>
        </p:nvSpPr>
        <p:spPr>
          <a:xfrm>
            <a:off x="4629150" y="1058779"/>
            <a:ext cx="3886200" cy="3573944"/>
          </a:xfrm>
          <a:ln>
            <a:solidFill>
              <a:srgbClr val="006747"/>
            </a:solidFill>
          </a:ln>
        </p:spPr>
        <p:txBody>
          <a:bodyPr>
            <a:normAutofit lnSpcReduction="10000"/>
          </a:bodyPr>
          <a:lstStyle/>
          <a:p>
            <a:pPr marL="0" indent="0" algn="ctr">
              <a:buNone/>
            </a:pPr>
            <a:r>
              <a:rPr lang="en-US" b="1" u="sng" dirty="0"/>
              <a:t>Planned Activities for 2022/2023</a:t>
            </a:r>
          </a:p>
          <a:p>
            <a:endParaRPr lang="en-US" dirty="0" smtClean="0"/>
          </a:p>
          <a:p>
            <a:r>
              <a:rPr lang="en-US" sz="2200" dirty="0" smtClean="0"/>
              <a:t>Complete </a:t>
            </a:r>
            <a:r>
              <a:rPr lang="en-US" sz="2200" dirty="0"/>
              <a:t>review of governance</a:t>
            </a:r>
          </a:p>
          <a:p>
            <a:r>
              <a:rPr lang="en-US" sz="2200" dirty="0"/>
              <a:t>Recruit new members</a:t>
            </a:r>
          </a:p>
          <a:p>
            <a:r>
              <a:rPr lang="en-US" sz="2200" dirty="0"/>
              <a:t>Review Core Facilities</a:t>
            </a:r>
          </a:p>
          <a:p>
            <a:pPr lvl="1"/>
            <a:r>
              <a:rPr lang="en-US" sz="2000" dirty="0" smtClean="0"/>
              <a:t>State </a:t>
            </a:r>
            <a:r>
              <a:rPr lang="en-US" sz="2000" dirty="0"/>
              <a:t>of repair</a:t>
            </a:r>
          </a:p>
          <a:p>
            <a:pPr lvl="1"/>
            <a:r>
              <a:rPr lang="en-US" sz="2000" dirty="0" smtClean="0"/>
              <a:t>5-year </a:t>
            </a:r>
            <a:r>
              <a:rPr lang="en-US" sz="2000" dirty="0"/>
              <a:t>plan</a:t>
            </a:r>
          </a:p>
          <a:p>
            <a:endParaRPr lang="en-US" dirty="0"/>
          </a:p>
        </p:txBody>
      </p:sp>
    </p:spTree>
    <p:extLst>
      <p:ext uri="{BB962C8B-B14F-4D97-AF65-F5344CB8AC3E}">
        <p14:creationId xmlns:p14="http://schemas.microsoft.com/office/powerpoint/2010/main" val="2925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9453" y="1652337"/>
            <a:ext cx="4235115" cy="769441"/>
          </a:xfrm>
          <a:prstGeom prst="rect">
            <a:avLst/>
          </a:prstGeom>
          <a:noFill/>
        </p:spPr>
        <p:txBody>
          <a:bodyPr wrap="square" rtlCol="0">
            <a:spAutoFit/>
          </a:bodyPr>
          <a:lstStyle/>
          <a:p>
            <a:r>
              <a:rPr lang="en-US" sz="4400" dirty="0" smtClean="0">
                <a:solidFill>
                  <a:schemeClr val="bg1"/>
                </a:solidFill>
              </a:rPr>
              <a:t>Thank you!</a:t>
            </a:r>
            <a:endParaRPr lang="en-US" sz="4400" dirty="0">
              <a:solidFill>
                <a:schemeClr val="bg1"/>
              </a:solidFill>
            </a:endParaRPr>
          </a:p>
        </p:txBody>
      </p:sp>
    </p:spTree>
    <p:extLst>
      <p:ext uri="{BB962C8B-B14F-4D97-AF65-F5344CB8AC3E}">
        <p14:creationId xmlns:p14="http://schemas.microsoft.com/office/powerpoint/2010/main" val="23329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Members of the Faculty Council</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sz="half" idx="1"/>
          </p:nvPr>
        </p:nvSpPr>
        <p:spPr/>
        <p:txBody>
          <a:bodyPr>
            <a:normAutofit fontScale="92500"/>
          </a:bodyPr>
          <a:lstStyle/>
          <a:p>
            <a:r>
              <a:rPr lang="en-US" dirty="0"/>
              <a:t>Stephen Aikins, Public Affairs (T)</a:t>
            </a:r>
          </a:p>
          <a:p>
            <a:pPr lvl="1"/>
            <a:r>
              <a:rPr lang="en-US" dirty="0"/>
              <a:t>Replaced: Janet Keeler, Journalism (SP)</a:t>
            </a:r>
          </a:p>
          <a:p>
            <a:r>
              <a:rPr lang="en-US" dirty="0" smtClean="0"/>
              <a:t>Chantale </a:t>
            </a:r>
            <a:r>
              <a:rPr lang="en-US" dirty="0"/>
              <a:t>Bégin, Integrative Biology (T)</a:t>
            </a:r>
          </a:p>
          <a:p>
            <a:r>
              <a:rPr lang="en-US" dirty="0"/>
              <a:t>Anthony Coy, Psychology (S-M)</a:t>
            </a:r>
          </a:p>
          <a:p>
            <a:pPr lvl="1"/>
            <a:r>
              <a:rPr lang="en-US" dirty="0"/>
              <a:t>Deputy Chair of Faculty Council</a:t>
            </a:r>
          </a:p>
          <a:p>
            <a:r>
              <a:rPr lang="en-US" dirty="0"/>
              <a:t>Karla Davis-Salazar, Anthropology (T)</a:t>
            </a:r>
          </a:p>
          <a:p>
            <a:r>
              <a:rPr lang="en-US" dirty="0" smtClean="0"/>
              <a:t>David </a:t>
            </a:r>
            <a:r>
              <a:rPr lang="en-US" dirty="0"/>
              <a:t>Merkler, Chemistry (T</a:t>
            </a:r>
            <a:r>
              <a:rPr lang="en-US" dirty="0" smtClean="0"/>
              <a:t>)</a:t>
            </a:r>
          </a:p>
          <a:p>
            <a:endParaRPr lang="en-US" dirty="0"/>
          </a:p>
        </p:txBody>
      </p:sp>
      <p:sp>
        <p:nvSpPr>
          <p:cNvPr id="5" name="Content Placeholder 4"/>
          <p:cNvSpPr>
            <a:spLocks noGrp="1"/>
          </p:cNvSpPr>
          <p:nvPr>
            <p:ph sz="half" idx="2"/>
          </p:nvPr>
        </p:nvSpPr>
        <p:spPr/>
        <p:txBody>
          <a:bodyPr>
            <a:normAutofit fontScale="92500"/>
          </a:bodyPr>
          <a:lstStyle/>
          <a:p>
            <a:r>
              <a:rPr lang="en-US" dirty="0"/>
              <a:t>Byron Miller, Sociology (T, SP)</a:t>
            </a:r>
          </a:p>
          <a:p>
            <a:r>
              <a:rPr lang="en-US" dirty="0" smtClean="0"/>
              <a:t>Frances </a:t>
            </a:r>
            <a:r>
              <a:rPr lang="en-US" dirty="0"/>
              <a:t>Ramos, History (T)</a:t>
            </a:r>
          </a:p>
          <a:p>
            <a:r>
              <a:rPr lang="en-US" dirty="0"/>
              <a:t>Steven Reader, Geosciences (T)</a:t>
            </a:r>
          </a:p>
          <a:p>
            <a:r>
              <a:rPr lang="en-US" dirty="0"/>
              <a:t>Jarod Roselló, English (T)</a:t>
            </a:r>
          </a:p>
          <a:p>
            <a:r>
              <a:rPr lang="en-US" dirty="0"/>
              <a:t>Stephan Schindler, World Languages (T)</a:t>
            </a:r>
          </a:p>
          <a:p>
            <a:r>
              <a:rPr lang="en-US" dirty="0"/>
              <a:t>Hariharan Srikanth, Physics (T)</a:t>
            </a:r>
          </a:p>
          <a:p>
            <a:r>
              <a:rPr lang="en-US" dirty="0"/>
              <a:t>Razvan Teodorescu, Mathematics  (T)</a:t>
            </a:r>
          </a:p>
          <a:p>
            <a:endParaRPr lang="en-US" dirty="0"/>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318393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fontScale="90000"/>
          </a:bodyPr>
          <a:lstStyle/>
          <a:p>
            <a:r>
              <a:rPr lang="en-US" dirty="0" smtClean="0"/>
              <a:t>Spring 2021 Activities of the Faculty Council</a:t>
            </a:r>
            <a:endParaRPr lang="en-US" dirty="0"/>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372979" y="1369219"/>
            <a:ext cx="8371627" cy="3654726"/>
          </a:xfrm>
        </p:spPr>
        <p:txBody>
          <a:bodyPr>
            <a:normAutofit fontScale="92500" lnSpcReduction="10000"/>
          </a:bodyPr>
          <a:lstStyle/>
          <a:p>
            <a:pPr marL="457200" indent="-457200">
              <a:buFont typeface="+mj-lt"/>
              <a:buAutoNum type="arabicPeriod"/>
            </a:pPr>
            <a:r>
              <a:rPr lang="en-US" b="1" dirty="0" smtClean="0"/>
              <a:t>Prepared and distributed a statement expressing our concerns about Budget Realignment </a:t>
            </a:r>
          </a:p>
          <a:p>
            <a:pPr marL="457200" indent="-457200">
              <a:buFont typeface="+mj-lt"/>
              <a:buAutoNum type="arabicPeriod"/>
            </a:pPr>
            <a:r>
              <a:rPr lang="en-US" b="1" dirty="0" smtClean="0"/>
              <a:t>Co-authored email </a:t>
            </a:r>
            <a:r>
              <a:rPr lang="en-US" b="1" dirty="0"/>
              <a:t>with Associate Dean Shimizu </a:t>
            </a:r>
            <a:r>
              <a:rPr lang="en-US" b="1" dirty="0" smtClean="0"/>
              <a:t>to all CAS faculty on acknowledging Covid-related effects on faculty productivity in our 2020 Annual Reports</a:t>
            </a:r>
          </a:p>
          <a:p>
            <a:pPr marL="457200" indent="-457200">
              <a:buFont typeface="+mj-lt"/>
              <a:buAutoNum type="arabicPeriod"/>
            </a:pPr>
            <a:r>
              <a:rPr lang="en-US" b="1" dirty="0" smtClean="0"/>
              <a:t>Encouraged CAS Dean’s Office to develop a Diversity &amp; Inclusion Plan and to initiate leadership trainings on Diversity &amp; Inclusion for the college</a:t>
            </a:r>
          </a:p>
          <a:p>
            <a:pPr marL="457200" indent="-457200">
              <a:buFont typeface="+mj-lt"/>
              <a:buAutoNum type="arabicPeriod"/>
            </a:pPr>
            <a:r>
              <a:rPr lang="en-US" b="1" dirty="0" smtClean="0"/>
              <a:t>Provided feedback to the Dean on strategic realignment/renewal</a:t>
            </a:r>
          </a:p>
          <a:p>
            <a:pPr marL="457200" indent="-457200">
              <a:buFont typeface="+mj-lt"/>
              <a:buAutoNum type="arabicPeriod"/>
            </a:pPr>
            <a:r>
              <a:rPr lang="en-US" b="1" dirty="0" smtClean="0"/>
              <a:t>Added </a:t>
            </a:r>
            <a:r>
              <a:rPr lang="en-US" b="1" dirty="0" smtClean="0"/>
              <a:t>a report from the Faculty Senate to our monthly agenda</a:t>
            </a:r>
          </a:p>
          <a:p>
            <a:pPr marL="457200" indent="-457200">
              <a:buFont typeface="+mj-lt"/>
              <a:buAutoNum type="arabicPeriod"/>
            </a:pPr>
            <a:r>
              <a:rPr lang="en-US" b="1" dirty="0"/>
              <a:t>Monitored the issue of Instructor title changes</a:t>
            </a:r>
          </a:p>
          <a:p>
            <a:pPr marL="457200" indent="-457200">
              <a:buFont typeface="+mj-lt"/>
              <a:buAutoNum type="arabicPeriod"/>
            </a:pPr>
            <a:r>
              <a:rPr lang="en-US" b="1" dirty="0" smtClean="0"/>
              <a:t>Continued our CAS Committee Liaison </a:t>
            </a:r>
            <a:r>
              <a:rPr lang="en-US" b="1" dirty="0" smtClean="0"/>
              <a:t>work</a:t>
            </a:r>
            <a:endParaRPr lang="en-US" b="1" dirty="0" smtClean="0"/>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174884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4653" y="786064"/>
            <a:ext cx="5325979" cy="2123658"/>
          </a:xfrm>
          <a:prstGeom prst="rect">
            <a:avLst/>
          </a:prstGeom>
          <a:noFill/>
        </p:spPr>
        <p:txBody>
          <a:bodyPr wrap="square" rtlCol="0">
            <a:spAutoFit/>
          </a:bodyPr>
          <a:lstStyle/>
          <a:p>
            <a:r>
              <a:rPr lang="en-US" sz="4400" b="1" dirty="0">
                <a:solidFill>
                  <a:schemeClr val="bg1"/>
                </a:solidFill>
              </a:rPr>
              <a:t>Any questions or comments please contact </a:t>
            </a:r>
            <a:r>
              <a:rPr lang="en-US" sz="4400" b="1" dirty="0" smtClean="0">
                <a:solidFill>
                  <a:schemeClr val="bg1"/>
                </a:solidFill>
              </a:rPr>
              <a:t>us!</a:t>
            </a:r>
            <a:endParaRPr lang="en-US" sz="4400" dirty="0">
              <a:solidFill>
                <a:schemeClr val="bg1"/>
              </a:solidFill>
            </a:endParaRPr>
          </a:p>
        </p:txBody>
      </p:sp>
      <p:sp>
        <p:nvSpPr>
          <p:cNvPr id="3" name="TextBox 2"/>
          <p:cNvSpPr txBox="1"/>
          <p:nvPr/>
        </p:nvSpPr>
        <p:spPr>
          <a:xfrm>
            <a:off x="3657600" y="3192379"/>
            <a:ext cx="4668253" cy="854080"/>
          </a:xfrm>
          <a:prstGeom prst="rect">
            <a:avLst/>
          </a:prstGeom>
          <a:noFill/>
        </p:spPr>
        <p:txBody>
          <a:bodyPr wrap="square" rtlCol="0">
            <a:spAutoFit/>
          </a:bodyPr>
          <a:lstStyle/>
          <a:p>
            <a:r>
              <a:rPr lang="en-US" sz="1800" dirty="0">
                <a:solidFill>
                  <a:schemeClr val="bg1"/>
                </a:solidFill>
              </a:rPr>
              <a:t>Michelle Hughes Miller, hughesmiller@usf.edu</a:t>
            </a:r>
          </a:p>
          <a:p>
            <a:endParaRPr lang="en-US" dirty="0"/>
          </a:p>
        </p:txBody>
      </p:sp>
    </p:spTree>
    <p:extLst>
      <p:ext uri="{BB962C8B-B14F-4D97-AF65-F5344CB8AC3E}">
        <p14:creationId xmlns:p14="http://schemas.microsoft.com/office/powerpoint/2010/main" val="98520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smtClean="0"/>
              <a:t>Reports from CAS Standing Committees</a:t>
            </a:r>
            <a:endParaRPr lang="en-US" dirty="0"/>
          </a:p>
        </p:txBody>
      </p:sp>
      <p:sp>
        <p:nvSpPr>
          <p:cNvPr id="7" name="Content Placeholder 6"/>
          <p:cNvSpPr>
            <a:spLocks noGrp="1"/>
          </p:cNvSpPr>
          <p:nvPr>
            <p:ph idx="1"/>
          </p:nvPr>
        </p:nvSpPr>
        <p:spPr>
          <a:xfrm>
            <a:off x="628650" y="1828799"/>
            <a:ext cx="7886700" cy="2803923"/>
          </a:xfrm>
        </p:spPr>
        <p:txBody>
          <a:bodyPr>
            <a:normAutofit lnSpcReduction="10000"/>
          </a:bodyPr>
          <a:lstStyle/>
          <a:p>
            <a:pPr marL="457200" indent="-457200">
              <a:buFont typeface="+mj-lt"/>
              <a:buAutoNum type="arabicPeriod"/>
            </a:pPr>
            <a:r>
              <a:rPr lang="en-US" sz="2800" dirty="0" smtClean="0"/>
              <a:t>CAS Library Committee- Dr. Regina </a:t>
            </a:r>
            <a:r>
              <a:rPr lang="en-US" sz="2800" dirty="0" smtClean="0"/>
              <a:t>Hewitt, </a:t>
            </a:r>
            <a:r>
              <a:rPr lang="en-US" sz="2800" dirty="0" smtClean="0"/>
              <a:t>Professor </a:t>
            </a:r>
            <a:r>
              <a:rPr lang="en-US" sz="2800" dirty="0"/>
              <a:t>of English</a:t>
            </a:r>
            <a:endParaRPr lang="en-US" sz="2800" dirty="0" smtClean="0"/>
          </a:p>
          <a:p>
            <a:pPr marL="457200" indent="-457200">
              <a:buFont typeface="+mj-lt"/>
              <a:buAutoNum type="arabicPeriod"/>
            </a:pPr>
            <a:r>
              <a:rPr lang="en-US" sz="2800" dirty="0" smtClean="0"/>
              <a:t>CAS Diversity Committee- Prof. Roberto </a:t>
            </a:r>
            <a:r>
              <a:rPr lang="en-US" sz="2800" dirty="0"/>
              <a:t>Jiménez </a:t>
            </a:r>
            <a:r>
              <a:rPr lang="en-US" sz="2800" dirty="0" smtClean="0"/>
              <a:t>Arroyo, </a:t>
            </a:r>
            <a:r>
              <a:rPr lang="en-US" sz="2800" dirty="0"/>
              <a:t>Instructor III in World Languages </a:t>
            </a:r>
            <a:endParaRPr lang="en-US" sz="2800" dirty="0" smtClean="0"/>
          </a:p>
          <a:p>
            <a:pPr marL="457200" indent="-457200">
              <a:buFont typeface="+mj-lt"/>
              <a:buAutoNum type="arabicPeriod"/>
            </a:pPr>
            <a:r>
              <a:rPr lang="en-US" sz="2800" dirty="0" smtClean="0"/>
              <a:t>CAS Core Research Facilities Committee- Dr. Bill </a:t>
            </a:r>
            <a:r>
              <a:rPr lang="en-US" sz="2800" dirty="0" smtClean="0"/>
              <a:t>Baker, </a:t>
            </a:r>
            <a:r>
              <a:rPr lang="en-US" sz="2800" dirty="0"/>
              <a:t>Professor of Chemistry</a:t>
            </a:r>
            <a:endParaRPr lang="en-US" sz="2800" dirty="0"/>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50996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fontScale="90000"/>
          </a:bodyPr>
          <a:lstStyle/>
          <a:p>
            <a:r>
              <a:rPr lang="en-US" dirty="0" smtClean="0"/>
              <a:t>Spring 2021 Activities of the CAS Library Committee: Dr. Regina Hewitt, Chair</a:t>
            </a:r>
            <a:endParaRPr lang="en-US" dirty="0"/>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50" y="1588167"/>
            <a:ext cx="7886700" cy="3044555"/>
          </a:xfrm>
        </p:spPr>
        <p:txBody>
          <a:bodyPr>
            <a:normAutofit/>
          </a:bodyPr>
          <a:lstStyle/>
          <a:p>
            <a:pPr marL="0" indent="0">
              <a:buNone/>
            </a:pPr>
            <a:r>
              <a:rPr lang="en-US" sz="2000" b="1" u="sng" dirty="0" smtClean="0"/>
              <a:t>Members</a:t>
            </a:r>
            <a:r>
              <a:rPr lang="en-US" sz="2000" dirty="0" smtClean="0"/>
              <a:t>:</a:t>
            </a:r>
          </a:p>
          <a:p>
            <a:r>
              <a:rPr lang="en-US" sz="2000" dirty="0" smtClean="0"/>
              <a:t>Golfo </a:t>
            </a:r>
            <a:r>
              <a:rPr lang="en-US" sz="2000" dirty="0"/>
              <a:t>Alexopoulos (Interdisciplinary Global Studies and Institute on Russia)</a:t>
            </a:r>
          </a:p>
          <a:p>
            <a:r>
              <a:rPr lang="en-US" sz="2000" dirty="0" smtClean="0"/>
              <a:t>Kenneth </a:t>
            </a:r>
            <a:r>
              <a:rPr lang="en-US" sz="2000" dirty="0"/>
              <a:t>Malmberg (Psychology)</a:t>
            </a:r>
          </a:p>
          <a:p>
            <a:r>
              <a:rPr lang="en-US" sz="2000" dirty="0" smtClean="0"/>
              <a:t>Jinfang </a:t>
            </a:r>
            <a:r>
              <a:rPr lang="en-US" sz="2000" dirty="0"/>
              <a:t>Niu (School of Information)</a:t>
            </a:r>
          </a:p>
          <a:p>
            <a:r>
              <a:rPr lang="en-US" sz="2000" dirty="0" smtClean="0"/>
              <a:t>Eleni </a:t>
            </a:r>
            <a:r>
              <a:rPr lang="en-US" sz="2000" dirty="0"/>
              <a:t>Manolaraki (World Languages)</a:t>
            </a:r>
          </a:p>
          <a:p>
            <a:r>
              <a:rPr lang="en-US" sz="2000" dirty="0" smtClean="0"/>
              <a:t>Chair</a:t>
            </a:r>
            <a:r>
              <a:rPr lang="en-US" sz="2000" dirty="0"/>
              <a:t>: Regina Hewitt (English)</a:t>
            </a:r>
          </a:p>
          <a:p>
            <a:endParaRPr lang="en-US" dirty="0"/>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27049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352"/>
            <a:ext cx="7886700" cy="1173237"/>
          </a:xfrm>
        </p:spPr>
        <p:txBody>
          <a:bodyPr>
            <a:normAutofit/>
          </a:bodyPr>
          <a:lstStyle/>
          <a:p>
            <a:r>
              <a:rPr lang="en-US" sz="3200" dirty="0"/>
              <a:t>Main Goal: to be an Agent of Dialogue between CAS and the </a:t>
            </a:r>
            <a:r>
              <a:rPr lang="en-US" sz="3200" dirty="0" smtClean="0"/>
              <a:t>Library</a:t>
            </a:r>
            <a:endParaRPr lang="en-US" dirty="0"/>
          </a:p>
        </p:txBody>
      </p:sp>
      <p:sp>
        <p:nvSpPr>
          <p:cNvPr id="3" name="Content Placeholder 2"/>
          <p:cNvSpPr>
            <a:spLocks noGrp="1"/>
          </p:cNvSpPr>
          <p:nvPr>
            <p:ph idx="1"/>
          </p:nvPr>
        </p:nvSpPr>
        <p:spPr/>
        <p:txBody>
          <a:bodyPr>
            <a:normAutofit/>
          </a:bodyPr>
          <a:lstStyle/>
          <a:p>
            <a:endParaRPr lang="en-US" dirty="0"/>
          </a:p>
          <a:p>
            <a:endParaRPr lang="en-US" sz="2000" b="1" dirty="0"/>
          </a:p>
          <a:p>
            <a:pPr marL="0" indent="0">
              <a:buNone/>
            </a:pPr>
            <a:r>
              <a:rPr lang="en-US" sz="2000" b="1" dirty="0" smtClean="0"/>
              <a:t>		Activities</a:t>
            </a:r>
            <a:r>
              <a:rPr lang="en-US" sz="2000" dirty="0"/>
              <a:t>, Spring 2021: Identifying Crucial </a:t>
            </a:r>
            <a:r>
              <a:rPr lang="en-US" sz="2000" dirty="0" smtClean="0"/>
              <a:t>Resources 				and </a:t>
            </a:r>
            <a:r>
              <a:rPr lang="en-US" sz="2000" dirty="0"/>
              <a:t>Ways to Cope with Change</a:t>
            </a:r>
          </a:p>
          <a:p>
            <a:endParaRPr lang="en-US" sz="2000" dirty="0"/>
          </a:p>
          <a:p>
            <a:endParaRPr lang="en-US" dirty="0"/>
          </a:p>
          <a:p>
            <a:pPr marL="0" indent="0">
              <a:buNone/>
            </a:pPr>
            <a:r>
              <a:rPr lang="en-US" sz="2000" b="1" dirty="0" smtClean="0"/>
              <a:t>		Agenda</a:t>
            </a:r>
            <a:r>
              <a:rPr lang="en-US" sz="2000" dirty="0"/>
              <a:t>, Fall 2021: Ongoing Attention to Resources, </a:t>
            </a:r>
            <a:r>
              <a:rPr lang="en-US" sz="2000" dirty="0" smtClean="0"/>
              <a:t>				with </a:t>
            </a:r>
            <a:r>
              <a:rPr lang="en-US" sz="2000" dirty="0"/>
              <a:t>an Emphasis on Video Resources </a:t>
            </a:r>
          </a:p>
          <a:p>
            <a:endParaRPr lang="en-US" dirty="0"/>
          </a:p>
        </p:txBody>
      </p:sp>
      <p:pic>
        <p:nvPicPr>
          <p:cNvPr id="4" name="Graphic 3" descr="Books with solid fill">
            <a:extLst>
              <a:ext uri="{FF2B5EF4-FFF2-40B4-BE49-F238E27FC236}">
                <a16:creationId xmlns:a16="http://schemas.microsoft.com/office/drawing/2014/main" id="{00743C36-18AA-44D0-9E0C-95CA9A83C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1658" y="1819056"/>
            <a:ext cx="914400" cy="914400"/>
          </a:xfrm>
          <a:prstGeom prst="rect">
            <a:avLst/>
          </a:prstGeom>
        </p:spPr>
      </p:pic>
      <p:pic>
        <p:nvPicPr>
          <p:cNvPr id="5" name="Graphic 5" descr="Video camera with solid fill">
            <a:extLst>
              <a:ext uri="{FF2B5EF4-FFF2-40B4-BE49-F238E27FC236}">
                <a16:creationId xmlns:a16="http://schemas.microsoft.com/office/drawing/2014/main" id="{0245967A-E285-4664-8433-8D78A99F47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28650" y="3225889"/>
            <a:ext cx="914400" cy="914400"/>
          </a:xfrm>
          <a:prstGeom prst="rect">
            <a:avLst/>
          </a:prstGeom>
        </p:spPr>
      </p:pic>
    </p:spTree>
    <p:extLst>
      <p:ext uri="{BB962C8B-B14F-4D97-AF65-F5344CB8AC3E}">
        <p14:creationId xmlns:p14="http://schemas.microsoft.com/office/powerpoint/2010/main" val="154466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497304" y="796069"/>
            <a:ext cx="8165432" cy="1085282"/>
          </a:xfrm>
        </p:spPr>
        <p:txBody>
          <a:bodyPr>
            <a:normAutofit fontScale="90000"/>
          </a:bodyPr>
          <a:lstStyle/>
          <a:p>
            <a:r>
              <a:rPr lang="en-US" dirty="0" smtClean="0"/>
              <a:t>Spring 2021 Activities of the CAS Diversity Committee:  Prof. Roberto Jiménez Arroyo, Member</a:t>
            </a:r>
            <a:endParaRPr lang="en-US" dirty="0"/>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49" y="1881351"/>
            <a:ext cx="8034087" cy="2979407"/>
          </a:xfrm>
        </p:spPr>
        <p:txBody>
          <a:bodyPr>
            <a:normAutofit/>
          </a:bodyPr>
          <a:lstStyle/>
          <a:p>
            <a:r>
              <a:rPr lang="en-US" dirty="0"/>
              <a:t>The CAS Diversity Committee serves as an advisory group to the College Dean and Faculty Council in issues pertaining to diversity and inclusion.  </a:t>
            </a:r>
          </a:p>
          <a:p>
            <a:pPr lvl="1"/>
            <a:r>
              <a:rPr lang="en-US" dirty="0"/>
              <a:t>We are cognizant of the historical underrepresentation, marginalization, and violence that different communities have experienced—and continue to experience— in our society. Academic spaces are not exempt from this reality. </a:t>
            </a:r>
          </a:p>
          <a:p>
            <a:pPr lvl="1"/>
            <a:r>
              <a:rPr lang="en-US" dirty="0"/>
              <a:t> As such, we are committed to helping create a more welcoming environment for everyone at CAS, and to help address any systemic inequities that impact our academic community.</a:t>
            </a:r>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10962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 Diversity </a:t>
            </a:r>
            <a:r>
              <a:rPr lang="en-US" dirty="0" smtClean="0"/>
              <a:t>Committee Members</a:t>
            </a:r>
            <a:endParaRPr lang="en-US" dirty="0"/>
          </a:p>
        </p:txBody>
      </p:sp>
      <p:sp>
        <p:nvSpPr>
          <p:cNvPr id="3" name="Content Placeholder 2"/>
          <p:cNvSpPr>
            <a:spLocks noGrp="1"/>
          </p:cNvSpPr>
          <p:nvPr>
            <p:ph idx="1"/>
          </p:nvPr>
        </p:nvSpPr>
        <p:spPr>
          <a:xfrm>
            <a:off x="628650" y="1620253"/>
            <a:ext cx="7886700" cy="3012470"/>
          </a:xfrm>
        </p:spPr>
        <p:txBody>
          <a:bodyPr/>
          <a:lstStyle/>
          <a:p>
            <a:pPr lvl="1"/>
            <a:r>
              <a:rPr lang="en-US" sz="2400" b="1" dirty="0"/>
              <a:t>Cassandra Yacovazzi</a:t>
            </a:r>
            <a:r>
              <a:rPr lang="en-US" sz="2400" dirty="0"/>
              <a:t> (Chair)- Assistant Professor, History</a:t>
            </a:r>
          </a:p>
          <a:p>
            <a:pPr lvl="1"/>
            <a:r>
              <a:rPr lang="en-US" sz="2400" b="1" dirty="0"/>
              <a:t>Jacob Gayles</a:t>
            </a:r>
            <a:r>
              <a:rPr lang="en-US" sz="2400" dirty="0"/>
              <a:t>- Assistant Professor, Physics</a:t>
            </a:r>
          </a:p>
          <a:p>
            <a:pPr lvl="1"/>
            <a:r>
              <a:rPr lang="en-US" sz="2400" b="1" dirty="0"/>
              <a:t>Roberto Jiménez Arroyo</a:t>
            </a:r>
            <a:r>
              <a:rPr lang="en-US" sz="2400" dirty="0"/>
              <a:t>- Instructor III, Spanish</a:t>
            </a:r>
          </a:p>
          <a:p>
            <a:pPr lvl="1"/>
            <a:r>
              <a:rPr lang="en-US" sz="2400" b="1" dirty="0"/>
              <a:t>Xin Jin</a:t>
            </a:r>
            <a:r>
              <a:rPr lang="en-US" sz="2400" dirty="0"/>
              <a:t>- Economics, Assistant Professor, Economics</a:t>
            </a:r>
          </a:p>
          <a:p>
            <a:pPr lvl="1"/>
            <a:r>
              <a:rPr lang="en-US" sz="2400" b="1" dirty="0"/>
              <a:t>Roxanne Watson</a:t>
            </a:r>
            <a:r>
              <a:rPr lang="en-US" sz="2400" dirty="0"/>
              <a:t>- Associate Professor, Mass Communications</a:t>
            </a:r>
          </a:p>
          <a:p>
            <a:endParaRPr lang="en-US" dirty="0"/>
          </a:p>
        </p:txBody>
      </p:sp>
    </p:spTree>
    <p:extLst>
      <p:ext uri="{BB962C8B-B14F-4D97-AF65-F5344CB8AC3E}">
        <p14:creationId xmlns:p14="http://schemas.microsoft.com/office/powerpoint/2010/main" val="2335188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8334</TotalTime>
  <Words>1688</Words>
  <Application>Microsoft Office PowerPoint</Application>
  <PresentationFormat>On-screen Show (16:9)</PresentationFormat>
  <Paragraphs>181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Franklin Gothic Medium</vt:lpstr>
      <vt:lpstr>Office Theme</vt:lpstr>
      <vt:lpstr>CAS Faculty Council : 2021 Spring Assembly Report</vt:lpstr>
      <vt:lpstr>Members of the Faculty Council</vt:lpstr>
      <vt:lpstr>Spring 2021 Activities of the Faculty Council</vt:lpstr>
      <vt:lpstr>PowerPoint Presentation</vt:lpstr>
      <vt:lpstr>Reports from CAS Standing Committees</vt:lpstr>
      <vt:lpstr>Spring 2021 Activities of the CAS Library Committee: Dr. Regina Hewitt, Chair</vt:lpstr>
      <vt:lpstr>Main Goal: to be an Agent of Dialogue between CAS and the Library</vt:lpstr>
      <vt:lpstr>Spring 2021 Activities of the CAS Diversity Committee:  Prof. Roberto Jiménez Arroyo, Member</vt:lpstr>
      <vt:lpstr>CAS Diversity Committee Members</vt:lpstr>
      <vt:lpstr>CAS Diversity Committee Activities in 2020-21</vt:lpstr>
      <vt:lpstr>CAS Diversity Committee Activities</vt:lpstr>
      <vt:lpstr>CAS Diversity Committee Activities</vt:lpstr>
      <vt:lpstr>CAS Diversity Committee Activities</vt:lpstr>
      <vt:lpstr>CAS Diversity Committee Plans for 2021-22</vt:lpstr>
      <vt:lpstr>Spring 2021 Activities of the CAS Core Research Facilities Committee: Dr. Bill Baker, Chair</vt:lpstr>
      <vt:lpstr>CAS Core Facilities Committee - Governance</vt:lpstr>
      <vt:lpstr>CAS Core Facilities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Hughes Miller, Michelle</cp:lastModifiedBy>
  <cp:revision>56</cp:revision>
  <cp:lastPrinted>2021-04-26T19:08:40Z</cp:lastPrinted>
  <dcterms:created xsi:type="dcterms:W3CDTF">2019-11-06T18:18:56Z</dcterms:created>
  <dcterms:modified xsi:type="dcterms:W3CDTF">2021-04-26T21:06:06Z</dcterms:modified>
</cp:coreProperties>
</file>