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7" r:id="rId5"/>
    <p:sldId id="260" r:id="rId6"/>
    <p:sldId id="268" r:id="rId7"/>
    <p:sldId id="261" r:id="rId8"/>
    <p:sldId id="265" r:id="rId9"/>
    <p:sldId id="264" r:id="rId10"/>
    <p:sldId id="263" r:id="rId11"/>
    <p:sldId id="26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277" autoAdjust="0"/>
  </p:normalViewPr>
  <p:slideViewPr>
    <p:cSldViewPr snapToGrid="0">
      <p:cViewPr varScale="1">
        <p:scale>
          <a:sx n="73" d="100"/>
          <a:sy n="73" d="100"/>
        </p:scale>
        <p:origin x="19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3043EE-296D-4AF2-A643-A71884D0513F}" type="datetimeFigureOut">
              <a:rPr lang="en-US" smtClean="0"/>
              <a:t>2/21/2024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6AA969-376C-4262-8FA4-2F33261E9D93}" type="slidenum">
              <a:rPr lang="en-US" smtClean="0"/>
              <a:t>‹#›</a:t>
            </a:fld>
            <a:endParaRPr lang="en-US"/>
          </a:p>
        </p:txBody>
      </p:sp>
    </p:spTree>
    <p:extLst>
      <p:ext uri="{BB962C8B-B14F-4D97-AF65-F5344CB8AC3E}">
        <p14:creationId xmlns:p14="http://schemas.microsoft.com/office/powerpoint/2010/main" val="302276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1</a:t>
            </a:fld>
            <a:endParaRPr lang="en-US"/>
          </a:p>
        </p:txBody>
      </p:sp>
    </p:spTree>
    <p:extLst>
      <p:ext uri="{BB962C8B-B14F-4D97-AF65-F5344CB8AC3E}">
        <p14:creationId xmlns:p14="http://schemas.microsoft.com/office/powerpoint/2010/main" val="47322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10</a:t>
            </a:fld>
            <a:endParaRPr lang="en-US"/>
          </a:p>
        </p:txBody>
      </p:sp>
    </p:spTree>
    <p:extLst>
      <p:ext uri="{BB962C8B-B14F-4D97-AF65-F5344CB8AC3E}">
        <p14:creationId xmlns:p14="http://schemas.microsoft.com/office/powerpoint/2010/main" val="288488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11</a:t>
            </a:fld>
            <a:endParaRPr lang="en-US"/>
          </a:p>
        </p:txBody>
      </p:sp>
    </p:spTree>
    <p:extLst>
      <p:ext uri="{BB962C8B-B14F-4D97-AF65-F5344CB8AC3E}">
        <p14:creationId xmlns:p14="http://schemas.microsoft.com/office/powerpoint/2010/main" val="321377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2</a:t>
            </a:fld>
            <a:endParaRPr lang="en-US"/>
          </a:p>
        </p:txBody>
      </p:sp>
    </p:spTree>
    <p:extLst>
      <p:ext uri="{BB962C8B-B14F-4D97-AF65-F5344CB8AC3E}">
        <p14:creationId xmlns:p14="http://schemas.microsoft.com/office/powerpoint/2010/main" val="320826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1" baseline="0" dirty="0"/>
          </a:p>
        </p:txBody>
      </p:sp>
      <p:sp>
        <p:nvSpPr>
          <p:cNvPr id="4" name="Slide Number Placeholder 3"/>
          <p:cNvSpPr>
            <a:spLocks noGrp="1"/>
          </p:cNvSpPr>
          <p:nvPr>
            <p:ph type="sldNum" sz="quarter" idx="5"/>
          </p:nvPr>
        </p:nvSpPr>
        <p:spPr/>
        <p:txBody>
          <a:bodyPr/>
          <a:lstStyle/>
          <a:p>
            <a:fld id="{806AA969-376C-4262-8FA4-2F33261E9D93}" type="slidenum">
              <a:rPr lang="en-US" smtClean="0"/>
              <a:t>3</a:t>
            </a:fld>
            <a:endParaRPr lang="en-US"/>
          </a:p>
        </p:txBody>
      </p:sp>
    </p:spTree>
    <p:extLst>
      <p:ext uri="{BB962C8B-B14F-4D97-AF65-F5344CB8AC3E}">
        <p14:creationId xmlns:p14="http://schemas.microsoft.com/office/powerpoint/2010/main" val="37739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4</a:t>
            </a:fld>
            <a:endParaRPr lang="en-US"/>
          </a:p>
        </p:txBody>
      </p:sp>
    </p:spTree>
    <p:extLst>
      <p:ext uri="{BB962C8B-B14F-4D97-AF65-F5344CB8AC3E}">
        <p14:creationId xmlns:p14="http://schemas.microsoft.com/office/powerpoint/2010/main" val="356278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1" dirty="0"/>
          </a:p>
        </p:txBody>
      </p:sp>
      <p:sp>
        <p:nvSpPr>
          <p:cNvPr id="4" name="Slide Number Placeholder 3"/>
          <p:cNvSpPr>
            <a:spLocks noGrp="1"/>
          </p:cNvSpPr>
          <p:nvPr>
            <p:ph type="sldNum" sz="quarter" idx="5"/>
          </p:nvPr>
        </p:nvSpPr>
        <p:spPr/>
        <p:txBody>
          <a:bodyPr/>
          <a:lstStyle/>
          <a:p>
            <a:fld id="{806AA969-376C-4262-8FA4-2F33261E9D93}" type="slidenum">
              <a:rPr lang="en-US" smtClean="0"/>
              <a:t>5</a:t>
            </a:fld>
            <a:endParaRPr lang="en-US"/>
          </a:p>
        </p:txBody>
      </p:sp>
    </p:spTree>
    <p:extLst>
      <p:ext uri="{BB962C8B-B14F-4D97-AF65-F5344CB8AC3E}">
        <p14:creationId xmlns:p14="http://schemas.microsoft.com/office/powerpoint/2010/main" val="52952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6</a:t>
            </a:fld>
            <a:endParaRPr lang="en-US"/>
          </a:p>
        </p:txBody>
      </p:sp>
    </p:spTree>
    <p:extLst>
      <p:ext uri="{BB962C8B-B14F-4D97-AF65-F5344CB8AC3E}">
        <p14:creationId xmlns:p14="http://schemas.microsoft.com/office/powerpoint/2010/main" val="48484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7</a:t>
            </a:fld>
            <a:endParaRPr lang="en-US"/>
          </a:p>
        </p:txBody>
      </p:sp>
    </p:spTree>
    <p:extLst>
      <p:ext uri="{BB962C8B-B14F-4D97-AF65-F5344CB8AC3E}">
        <p14:creationId xmlns:p14="http://schemas.microsoft.com/office/powerpoint/2010/main" val="301686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AA969-376C-4262-8FA4-2F33261E9D93}" type="slidenum">
              <a:rPr lang="en-US" smtClean="0"/>
              <a:t>8</a:t>
            </a:fld>
            <a:endParaRPr lang="en-US"/>
          </a:p>
        </p:txBody>
      </p:sp>
    </p:spTree>
    <p:extLst>
      <p:ext uri="{BB962C8B-B14F-4D97-AF65-F5344CB8AC3E}">
        <p14:creationId xmlns:p14="http://schemas.microsoft.com/office/powerpoint/2010/main" val="149693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806AA969-376C-4262-8FA4-2F33261E9D93}" type="slidenum">
              <a:rPr lang="en-US" smtClean="0"/>
              <a:t>9</a:t>
            </a:fld>
            <a:endParaRPr lang="en-US"/>
          </a:p>
        </p:txBody>
      </p:sp>
    </p:spTree>
    <p:extLst>
      <p:ext uri="{BB962C8B-B14F-4D97-AF65-F5344CB8AC3E}">
        <p14:creationId xmlns:p14="http://schemas.microsoft.com/office/powerpoint/2010/main" val="46117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1FC6-328E-372B-53F5-B97995ED7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735D43-6C25-58BC-6BEC-5CE06AC35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9A8D2C-AACF-8058-5286-DA2F12DC14F3}"/>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5" name="Footer Placeholder 4">
            <a:extLst>
              <a:ext uri="{FF2B5EF4-FFF2-40B4-BE49-F238E27FC236}">
                <a16:creationId xmlns:a16="http://schemas.microsoft.com/office/drawing/2014/main" id="{2611AF74-19A2-9D81-24E9-1E26B5E54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E7D44-B67B-F813-795F-CA97238A058E}"/>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27570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9616-D77E-44E4-687E-5080577EB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92FD48-D756-D601-DAB2-6D1534D41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99561-44B6-C145-1747-E6F61B53050B}"/>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5" name="Footer Placeholder 4">
            <a:extLst>
              <a:ext uri="{FF2B5EF4-FFF2-40B4-BE49-F238E27FC236}">
                <a16:creationId xmlns:a16="http://schemas.microsoft.com/office/drawing/2014/main" id="{DC885C14-13B7-BE64-A372-A473A3970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DD9CB-8997-A970-0A4C-B237F8F9CD21}"/>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343773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6F634-77FB-DBF4-F62B-39B43E79A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0465CC-80E7-B4B4-38CB-6C161DC8E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44618-DA9E-5513-A661-4E81D7650E32}"/>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5" name="Footer Placeholder 4">
            <a:extLst>
              <a:ext uri="{FF2B5EF4-FFF2-40B4-BE49-F238E27FC236}">
                <a16:creationId xmlns:a16="http://schemas.microsoft.com/office/drawing/2014/main" id="{4416AE8B-2ACD-AD4D-AC2D-F5A5288F3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13AB6-C522-EC79-9BEC-FD2AE2DB27B9}"/>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346180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C01F-CE7A-B3A8-70BC-3752DE0F3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9BDF3-65CB-6113-A630-92C8510BD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13D64-788E-AF7A-4FFE-AFC2957BFDDD}"/>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5" name="Footer Placeholder 4">
            <a:extLst>
              <a:ext uri="{FF2B5EF4-FFF2-40B4-BE49-F238E27FC236}">
                <a16:creationId xmlns:a16="http://schemas.microsoft.com/office/drawing/2014/main" id="{4E35809B-2DFA-1A75-C12F-AD6FD0DF0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33C22-A3DB-022B-8F65-8D609CE0872D}"/>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297398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EF33-9686-B117-0FBC-E1EBCFEFBF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60AAEE-E5CF-96CF-0711-3CE5A7F7A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C766F-698F-D0C7-9F4E-24053B67B57C}"/>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5" name="Footer Placeholder 4">
            <a:extLst>
              <a:ext uri="{FF2B5EF4-FFF2-40B4-BE49-F238E27FC236}">
                <a16:creationId xmlns:a16="http://schemas.microsoft.com/office/drawing/2014/main" id="{18074CCB-5263-3732-FB77-EA67DE258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DD546-738D-FAE0-3978-B88E3E7173F8}"/>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136972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CD6C-55C3-6866-A949-1AFE77EBA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8C702-B89D-05C8-071F-614C6544E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04F21D-510D-EAEF-9C40-5A8D9516CD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47B4B9-7747-AB76-FEB5-EDB9E4BABE99}"/>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6" name="Footer Placeholder 5">
            <a:extLst>
              <a:ext uri="{FF2B5EF4-FFF2-40B4-BE49-F238E27FC236}">
                <a16:creationId xmlns:a16="http://schemas.microsoft.com/office/drawing/2014/main" id="{F654ACA5-A2A4-D832-0326-A5262DEE5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C3F2-11A0-3BBB-F428-5C1916A0A46B}"/>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60252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E01D-FE45-F743-9498-D2B9F99013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912DCB-97F6-357D-B188-9A040C1F6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460C5B-16C4-397B-1F1E-C7400D4498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7AE10-2F5E-D3C8-6B58-6EFD36887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C834D4-CEC4-E1FD-49DC-C86567339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89AAF-257A-A65C-FF4F-13E9564CF12C}"/>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8" name="Footer Placeholder 7">
            <a:extLst>
              <a:ext uri="{FF2B5EF4-FFF2-40B4-BE49-F238E27FC236}">
                <a16:creationId xmlns:a16="http://schemas.microsoft.com/office/drawing/2014/main" id="{BE8C7629-5416-F56D-0DBF-700AD5B84E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82B5E0-C48D-1015-D6A8-5AA06CC0EDE9}"/>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204049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7AA5-A377-FF10-6E85-D6D873684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FE2719-6530-19DA-7389-E1156151EAD3}"/>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4" name="Footer Placeholder 3">
            <a:extLst>
              <a:ext uri="{FF2B5EF4-FFF2-40B4-BE49-F238E27FC236}">
                <a16:creationId xmlns:a16="http://schemas.microsoft.com/office/drawing/2014/main" id="{B48829B3-0FB0-70DE-8B63-6290FA073D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95DDBD-B598-64A9-C9EF-20976470455A}"/>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427024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4AF04-3B86-B9A9-AECD-699324197B70}"/>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3" name="Footer Placeholder 2">
            <a:extLst>
              <a:ext uri="{FF2B5EF4-FFF2-40B4-BE49-F238E27FC236}">
                <a16:creationId xmlns:a16="http://schemas.microsoft.com/office/drawing/2014/main" id="{CC2AA83C-7C27-6885-4CFE-98684BF1BD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3DFEAD-FA4E-7636-B151-3AB156802210}"/>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72296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7F41-1571-A950-1A9C-E1F9AB714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E219F4-F988-120C-5B24-8BD4B46F7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770CCD-AB48-20A6-896C-3A2265067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58B21-5967-4863-565D-46B0A254BE75}"/>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6" name="Footer Placeholder 5">
            <a:extLst>
              <a:ext uri="{FF2B5EF4-FFF2-40B4-BE49-F238E27FC236}">
                <a16:creationId xmlns:a16="http://schemas.microsoft.com/office/drawing/2014/main" id="{B796621E-3D48-DF94-AEFE-273D24992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8F696-7C59-7656-AC29-65C3BB0054F6}"/>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344470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2568-F130-EDA4-C3CD-07E04C236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553BE7-1E99-824A-297F-14385241C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C75226-9542-7578-4985-1B83C88C7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0A8EAE-5B1A-1F8E-A446-D3CC7549A7F3}"/>
              </a:ext>
            </a:extLst>
          </p:cNvPr>
          <p:cNvSpPr>
            <a:spLocks noGrp="1"/>
          </p:cNvSpPr>
          <p:nvPr>
            <p:ph type="dt" sz="half" idx="10"/>
          </p:nvPr>
        </p:nvSpPr>
        <p:spPr/>
        <p:txBody>
          <a:bodyPr/>
          <a:lstStyle/>
          <a:p>
            <a:fld id="{7D155288-7B03-4488-B865-D0D0272E6261}" type="datetimeFigureOut">
              <a:rPr lang="en-US" smtClean="0"/>
              <a:t>2/21/2024</a:t>
            </a:fld>
            <a:endParaRPr lang="en-US"/>
          </a:p>
        </p:txBody>
      </p:sp>
      <p:sp>
        <p:nvSpPr>
          <p:cNvPr id="6" name="Footer Placeholder 5">
            <a:extLst>
              <a:ext uri="{FF2B5EF4-FFF2-40B4-BE49-F238E27FC236}">
                <a16:creationId xmlns:a16="http://schemas.microsoft.com/office/drawing/2014/main" id="{1F0220D4-3B15-DBE9-29C2-792723E93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2318E-0E2D-3728-E3A6-D3792EF5654A}"/>
              </a:ext>
            </a:extLst>
          </p:cNvPr>
          <p:cNvSpPr>
            <a:spLocks noGrp="1"/>
          </p:cNvSpPr>
          <p:nvPr>
            <p:ph type="sldNum" sz="quarter" idx="12"/>
          </p:nvPr>
        </p:nvSpPr>
        <p:spPr/>
        <p:txBody>
          <a:bodyPr/>
          <a:lstStyle/>
          <a:p>
            <a:fld id="{3BF64BE9-CA5D-435F-A28B-8305925C9352}" type="slidenum">
              <a:rPr lang="en-US" smtClean="0"/>
              <a:t>‹#›</a:t>
            </a:fld>
            <a:endParaRPr lang="en-US"/>
          </a:p>
        </p:txBody>
      </p:sp>
    </p:spTree>
    <p:extLst>
      <p:ext uri="{BB962C8B-B14F-4D97-AF65-F5344CB8AC3E}">
        <p14:creationId xmlns:p14="http://schemas.microsoft.com/office/powerpoint/2010/main" val="132967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78D5F-C6B6-FF13-6844-38E077C78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74B6A-968C-108E-8AD0-95A051991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3DC47-CEBA-1F7F-ABBF-8DA76A28C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55288-7B03-4488-B865-D0D0272E6261}" type="datetimeFigureOut">
              <a:rPr lang="en-US" smtClean="0"/>
              <a:t>2/21/2024</a:t>
            </a:fld>
            <a:endParaRPr lang="en-US"/>
          </a:p>
        </p:txBody>
      </p:sp>
      <p:sp>
        <p:nvSpPr>
          <p:cNvPr id="5" name="Footer Placeholder 4">
            <a:extLst>
              <a:ext uri="{FF2B5EF4-FFF2-40B4-BE49-F238E27FC236}">
                <a16:creationId xmlns:a16="http://schemas.microsoft.com/office/drawing/2014/main" id="{556D8923-9C98-3709-13D6-C35CF6EE2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F475E-8C0C-B1E5-2918-EBC6E2159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64BE9-CA5D-435F-A28B-8305925C9352}" type="slidenum">
              <a:rPr lang="en-US" smtClean="0"/>
              <a:t>‹#›</a:t>
            </a:fld>
            <a:endParaRPr lang="en-US"/>
          </a:p>
        </p:txBody>
      </p:sp>
    </p:spTree>
    <p:extLst>
      <p:ext uri="{BB962C8B-B14F-4D97-AF65-F5344CB8AC3E}">
        <p14:creationId xmlns:p14="http://schemas.microsoft.com/office/powerpoint/2010/main" val="24604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National Association of Colored Women's Clubs | Making Black America |  PBS LearningMedia">
            <a:extLst>
              <a:ext uri="{FF2B5EF4-FFF2-40B4-BE49-F238E27FC236}">
                <a16:creationId xmlns:a16="http://schemas.microsoft.com/office/drawing/2014/main" id="{9BF433BB-0150-B6D4-5034-C1B51EEC19F0}"/>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82C5A0-1E82-4BB8-6245-9B9743D7E3A2}"/>
              </a:ext>
            </a:extLst>
          </p:cNvPr>
          <p:cNvSpPr>
            <a:spLocks noGrp="1"/>
          </p:cNvSpPr>
          <p:nvPr>
            <p:ph type="ctrTitle"/>
          </p:nvPr>
        </p:nvSpPr>
        <p:spPr>
          <a:xfrm>
            <a:off x="1524000" y="1122362"/>
            <a:ext cx="9144000" cy="2900518"/>
          </a:xfrm>
        </p:spPr>
        <p:txBody>
          <a:bodyPr>
            <a:normAutofit/>
          </a:bodyPr>
          <a:lstStyle/>
          <a:p>
            <a:r>
              <a:rPr lang="en-US">
                <a:solidFill>
                  <a:srgbClr val="FFFFFF"/>
                </a:solidFill>
              </a:rPr>
              <a:t>Votes &amp; Victory</a:t>
            </a:r>
          </a:p>
        </p:txBody>
      </p:sp>
      <p:sp>
        <p:nvSpPr>
          <p:cNvPr id="3" name="Subtitle 2">
            <a:extLst>
              <a:ext uri="{FF2B5EF4-FFF2-40B4-BE49-F238E27FC236}">
                <a16:creationId xmlns:a16="http://schemas.microsoft.com/office/drawing/2014/main" id="{9DCDC315-F04B-B177-42B9-36EBBC869BD2}"/>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Women’s Participation in Government &amp; World War I</a:t>
            </a:r>
          </a:p>
        </p:txBody>
      </p:sp>
    </p:spTree>
    <p:extLst>
      <p:ext uri="{BB962C8B-B14F-4D97-AF65-F5344CB8AC3E}">
        <p14:creationId xmlns:p14="http://schemas.microsoft.com/office/powerpoint/2010/main" val="14243385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14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t's end it - quick, with Liberty Bonds, American War Poster">
            <a:extLst>
              <a:ext uri="{FF2B5EF4-FFF2-40B4-BE49-F238E27FC236}">
                <a16:creationId xmlns:a16="http://schemas.microsoft.com/office/drawing/2014/main" id="{89B98BC1-B989-B653-E149-900E3D86A7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6584"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mazon.com: Its Up To You To Protect the Nations Honor Vintage World War  One WW1 WWI USA Military Propaganda Poster: Posters &amp; Prints">
            <a:extLst>
              <a:ext uri="{FF2B5EF4-FFF2-40B4-BE49-F238E27FC236}">
                <a16:creationId xmlns:a16="http://schemas.microsoft.com/office/drawing/2014/main" id="{7DEE9B8C-A5DE-C6E0-9777-DFA306B54D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46729" y="643467"/>
            <a:ext cx="371868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6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Gee!! I wish I were a man, I'd join the Navy Be a man and do it - United  States Navy recruiting station / / Howard Chandler Christy 1917. | Library  of Congress">
            <a:extLst>
              <a:ext uri="{FF2B5EF4-FFF2-40B4-BE49-F238E27FC236}">
                <a16:creationId xmlns:a16="http://schemas.microsoft.com/office/drawing/2014/main" id="{3A2A33CD-4A86-1FA9-DE55-F3652CC30E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607" y="1123527"/>
            <a:ext cx="3039168"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2" name="Picture 4" descr="Women's Land Army of World War I | National Women's History Museum">
            <a:extLst>
              <a:ext uri="{FF2B5EF4-FFF2-40B4-BE49-F238E27FC236}">
                <a16:creationId xmlns:a16="http://schemas.microsoft.com/office/drawing/2014/main" id="{D3536091-FBD6-BAD9-FE10-FDB1E54CCE8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13716" y="1123527"/>
            <a:ext cx="3131264"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2067" name="Straight Connector 206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4" name="Picture 6" descr="For Every Fighter A Woman Worker” – Y.W.C.A. | American History">
            <a:extLst>
              <a:ext uri="{FF2B5EF4-FFF2-40B4-BE49-F238E27FC236}">
                <a16:creationId xmlns:a16="http://schemas.microsoft.com/office/drawing/2014/main" id="{E2166B9F-2C05-A676-F0E7-1991CCD66F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78288" y="1123528"/>
            <a:ext cx="3085215"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4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3423-EE28-2976-B196-AE32753E4653}"/>
              </a:ext>
            </a:extLst>
          </p:cNvPr>
          <p:cNvSpPr>
            <a:spLocks noGrp="1"/>
          </p:cNvSpPr>
          <p:nvPr>
            <p:ph type="title"/>
          </p:nvPr>
        </p:nvSpPr>
        <p:spPr>
          <a:xfrm>
            <a:off x="526093" y="365125"/>
            <a:ext cx="10827707" cy="1325563"/>
          </a:xfrm>
        </p:spPr>
        <p:txBody>
          <a:bodyPr/>
          <a:lstStyle/>
          <a:p>
            <a:r>
              <a:rPr lang="en-US" dirty="0"/>
              <a:t>Relevant Curricular Standards</a:t>
            </a:r>
          </a:p>
        </p:txBody>
      </p:sp>
      <p:sp>
        <p:nvSpPr>
          <p:cNvPr id="3" name="Content Placeholder 2">
            <a:extLst>
              <a:ext uri="{FF2B5EF4-FFF2-40B4-BE49-F238E27FC236}">
                <a16:creationId xmlns:a16="http://schemas.microsoft.com/office/drawing/2014/main" id="{7DEB88E5-E857-62A1-6914-C7FF0FE2EE16}"/>
              </a:ext>
            </a:extLst>
          </p:cNvPr>
          <p:cNvSpPr>
            <a:spLocks noGrp="1"/>
          </p:cNvSpPr>
          <p:nvPr>
            <p:ph idx="1"/>
          </p:nvPr>
        </p:nvSpPr>
        <p:spPr>
          <a:xfrm>
            <a:off x="526093" y="1690689"/>
            <a:ext cx="11448789" cy="4935580"/>
          </a:xfrm>
        </p:spPr>
        <p:txBody>
          <a:bodyPr>
            <a:normAutofit/>
          </a:bodyPr>
          <a:lstStyle/>
          <a:p>
            <a:pPr algn="l" fontAlgn="base">
              <a:buFont typeface="Arial" panose="020B0604020202020204" pitchFamily="34" charset="0"/>
              <a:buChar char="•"/>
            </a:pP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SS.1.A.1.1: Develop an understanding of a primary source.</a:t>
            </a:r>
          </a:p>
          <a:p>
            <a:pPr algn="l" fontAlgn="base">
              <a:buFont typeface="Arial" panose="020B0604020202020204" pitchFamily="34" charset="0"/>
              <a:buChar char="•"/>
            </a:pP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SS.1.A.2.1: Understand history tells the story of people and events of other times and places.</a:t>
            </a:r>
          </a:p>
          <a:p>
            <a:pPr algn="l" fontAlgn="base">
              <a:buFont typeface="Arial" panose="020B0604020202020204" pitchFamily="34" charset="0"/>
              <a:buChar char="•"/>
            </a:pP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SS.912.A.1.4: Analyze how images, symbols, objects, cartoons, graphs, charts, maps, and artwork may be used to interpret the significance of time periods and events from the past. </a:t>
            </a:r>
          </a:p>
          <a:p>
            <a:pPr algn="l" fontAlgn="base">
              <a:buFont typeface="Arial" panose="020B0604020202020204" pitchFamily="34" charset="0"/>
              <a:buChar char="•"/>
            </a:pP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SS.912.A.1.6: Use case studies to explore social, political, legal, and economic relationships in history.</a:t>
            </a:r>
          </a:p>
          <a:p>
            <a:r>
              <a:rPr lang="en-US" sz="2000" dirty="0">
                <a:latin typeface="Open Sans" panose="020B0606030504020204" pitchFamily="34" charset="0"/>
                <a:ea typeface="Open Sans" panose="020B0606030504020204" pitchFamily="34" charset="0"/>
                <a:cs typeface="Open Sans" panose="020B0606030504020204" pitchFamily="34" charset="0"/>
              </a:rPr>
              <a:t>SS.912.A.4: Demonstrate an understanding of the changing role of the United States in world affairs through the end of World War I</a:t>
            </a:r>
          </a:p>
          <a:p>
            <a:r>
              <a:rPr lang="en-US" sz="2000" dirty="0">
                <a:latin typeface="Open Sans" panose="020B0606030504020204" pitchFamily="34" charset="0"/>
                <a:ea typeface="Open Sans" panose="020B0606030504020204" pitchFamily="34" charset="0"/>
                <a:cs typeface="Open Sans" panose="020B0606030504020204" pitchFamily="34" charset="0"/>
              </a:rPr>
              <a:t>SS.912.AA.3: Identify significant events, figures, and contributions that shaped African American life from 1865 to 1954</a:t>
            </a:r>
          </a:p>
          <a:p>
            <a:r>
              <a:rPr lang="en-US" sz="2000" dirty="0">
                <a:latin typeface="Open Sans" panose="020B0606030504020204" pitchFamily="34" charset="0"/>
                <a:ea typeface="Open Sans" panose="020B0606030504020204" pitchFamily="34" charset="0"/>
                <a:cs typeface="Open Sans" panose="020B0606030504020204" pitchFamily="34" charset="0"/>
              </a:rPr>
              <a:t>SS.8.CG.2: Evaluate the roles, rights, and responsibilities of US citizens, and determine methods of active participation in society, government, and the political system </a:t>
            </a:r>
          </a:p>
        </p:txBody>
      </p:sp>
    </p:spTree>
    <p:extLst>
      <p:ext uri="{BB962C8B-B14F-4D97-AF65-F5344CB8AC3E}">
        <p14:creationId xmlns:p14="http://schemas.microsoft.com/office/powerpoint/2010/main" val="197995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F1374-D32E-E4CA-AF83-180B85A49AE5}"/>
              </a:ext>
            </a:extLst>
          </p:cNvPr>
          <p:cNvSpPr>
            <a:spLocks noGrp="1"/>
          </p:cNvSpPr>
          <p:nvPr>
            <p:ph type="title"/>
          </p:nvPr>
        </p:nvSpPr>
        <p:spPr>
          <a:xfrm>
            <a:off x="6910252" y="525982"/>
            <a:ext cx="4611746" cy="1200361"/>
          </a:xfrm>
        </p:spPr>
        <p:txBody>
          <a:bodyPr anchor="b">
            <a:normAutofit/>
          </a:bodyPr>
          <a:lstStyle/>
          <a:p>
            <a:r>
              <a:rPr lang="en-US" sz="3600" dirty="0"/>
              <a:t>Home Protection Ballot</a:t>
            </a:r>
          </a:p>
        </p:txBody>
      </p:sp>
      <p:sp>
        <p:nvSpPr>
          <p:cNvPr id="4105" name="Rectangle 410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n the Road to Women's Suffrage: The Home Protection Ballot – Suffrage 2020  Illinois">
            <a:extLst>
              <a:ext uri="{FF2B5EF4-FFF2-40B4-BE49-F238E27FC236}">
                <a16:creationId xmlns:a16="http://schemas.microsoft.com/office/drawing/2014/main" id="{C7231E7E-97D9-D464-2D8B-EC3E41172E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244" y="1180953"/>
            <a:ext cx="5628018" cy="4263224"/>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BB601B-4EE5-130D-D57E-82499081F289}"/>
              </a:ext>
            </a:extLst>
          </p:cNvPr>
          <p:cNvSpPr>
            <a:spLocks noGrp="1"/>
          </p:cNvSpPr>
          <p:nvPr>
            <p:ph idx="1"/>
          </p:nvPr>
        </p:nvSpPr>
        <p:spPr>
          <a:xfrm>
            <a:off x="6632165" y="2031101"/>
            <a:ext cx="5249601" cy="3843503"/>
          </a:xfrm>
        </p:spPr>
        <p:txBody>
          <a:bodyPr anchor="ctr">
            <a:normAutofit/>
          </a:bodyPr>
          <a:lstStyle/>
          <a:p>
            <a:r>
              <a:rPr lang="en-US" sz="1700" dirty="0"/>
              <a:t>Women’s Christian Temperance Union (WCTU)</a:t>
            </a:r>
          </a:p>
          <a:p>
            <a:pPr lvl="1"/>
            <a:r>
              <a:rPr lang="en-US" sz="1700" dirty="0"/>
              <a:t>“The WCTU seeks the ballot for no selfish ends. Asking for it only in the interest of the home, which has been woman’s divinely appointed province, there is no clamor for ‘rights.’” –Frances Willard</a:t>
            </a:r>
          </a:p>
          <a:p>
            <a:r>
              <a:rPr lang="en-US" sz="1700" dirty="0"/>
              <a:t>General Federation of Women’s Clubs (GFWC)</a:t>
            </a:r>
          </a:p>
          <a:p>
            <a:r>
              <a:rPr lang="en-US" sz="1700" dirty="0"/>
              <a:t>Civic Motherhood </a:t>
            </a:r>
          </a:p>
          <a:p>
            <a:pPr lvl="1"/>
            <a:r>
              <a:rPr lang="en-US" sz="1700" dirty="0"/>
              <a:t>“Woman’s place is in the home, but Home is not contained within four walls. Home is the community. The city is the Family. The school is the Nursery. Badly do they need their mother.” –</a:t>
            </a:r>
            <a:r>
              <a:rPr lang="en-US" sz="1700" dirty="0" err="1"/>
              <a:t>Rheta</a:t>
            </a:r>
            <a:r>
              <a:rPr lang="en-US" sz="1700" dirty="0"/>
              <a:t> Child Dorr</a:t>
            </a:r>
          </a:p>
          <a:p>
            <a:pPr marL="457200" lvl="1" indent="0">
              <a:buNone/>
            </a:pPr>
            <a:endParaRPr lang="en-US" sz="1500" dirty="0"/>
          </a:p>
        </p:txBody>
      </p:sp>
      <p:sp>
        <p:nvSpPr>
          <p:cNvPr id="4111" name="Rectangle 411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62E0BE-8062-059F-9063-668F92EFB43D}"/>
              </a:ext>
            </a:extLst>
          </p:cNvPr>
          <p:cNvSpPr txBox="1"/>
          <p:nvPr/>
        </p:nvSpPr>
        <p:spPr>
          <a:xfrm>
            <a:off x="358509" y="5711960"/>
            <a:ext cx="1750159" cy="369332"/>
          </a:xfrm>
          <a:prstGeom prst="rect">
            <a:avLst/>
          </a:prstGeom>
          <a:noFill/>
        </p:spPr>
        <p:txBody>
          <a:bodyPr wrap="none" rtlCol="0">
            <a:spAutoFit/>
          </a:bodyPr>
          <a:lstStyle/>
          <a:p>
            <a:r>
              <a:rPr lang="en-US" dirty="0"/>
              <a:t>(Primary Source)</a:t>
            </a:r>
          </a:p>
        </p:txBody>
      </p:sp>
    </p:spTree>
    <p:extLst>
      <p:ext uri="{BB962C8B-B14F-4D97-AF65-F5344CB8AC3E}">
        <p14:creationId xmlns:p14="http://schemas.microsoft.com/office/powerpoint/2010/main" val="194409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100 years ago in Norwich - My Newsletter &quot;about Norwich&quot;">
            <a:extLst>
              <a:ext uri="{FF2B5EF4-FFF2-40B4-BE49-F238E27FC236}">
                <a16:creationId xmlns:a16="http://schemas.microsoft.com/office/drawing/2014/main" id="{0A8B7A32-1D60-CD5A-7944-4130514F4F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4988" y="1050406"/>
            <a:ext cx="3368969" cy="4757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29" name="Freeform: Shape 512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5131"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D79D75-D0A9-638B-F512-1F146952DE07}"/>
              </a:ext>
            </a:extLst>
          </p:cNvPr>
          <p:cNvSpPr>
            <a:spLocks noGrp="1"/>
          </p:cNvSpPr>
          <p:nvPr>
            <p:ph idx="4294967295"/>
          </p:nvPr>
        </p:nvSpPr>
        <p:spPr>
          <a:xfrm>
            <a:off x="5759354" y="2798064"/>
            <a:ext cx="5461095" cy="3417611"/>
          </a:xfrm>
        </p:spPr>
        <p:txBody>
          <a:bodyPr vert="horz" lIns="91440" tIns="45720" rIns="91440" bIns="45720" rtlCol="0" anchor="t">
            <a:normAutofit/>
          </a:bodyPr>
          <a:lstStyle/>
          <a:p>
            <a:r>
              <a:rPr lang="en-US" dirty="0">
                <a:solidFill>
                  <a:srgbClr val="FFFFFF"/>
                </a:solidFill>
              </a:rPr>
              <a:t>“We want the ballot because the liquor traffic is entrenched in law, and law grows out of the will of majorities, and majorities of women are against the liquor traffic.” –Frances Willard </a:t>
            </a:r>
          </a:p>
        </p:txBody>
      </p:sp>
    </p:spTree>
    <p:extLst>
      <p:ext uri="{BB962C8B-B14F-4D97-AF65-F5344CB8AC3E}">
        <p14:creationId xmlns:p14="http://schemas.microsoft.com/office/powerpoint/2010/main" val="96466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BC0F-6DE1-2DAA-3743-52538B3AF4CD}"/>
              </a:ext>
            </a:extLst>
          </p:cNvPr>
          <p:cNvSpPr>
            <a:spLocks noGrp="1"/>
          </p:cNvSpPr>
          <p:nvPr>
            <p:ph type="title"/>
          </p:nvPr>
        </p:nvSpPr>
        <p:spPr>
          <a:xfrm>
            <a:off x="7511143" y="322118"/>
            <a:ext cx="4428307" cy="1245425"/>
          </a:xfrm>
        </p:spPr>
        <p:txBody>
          <a:bodyPr anchor="b">
            <a:normAutofit/>
          </a:bodyPr>
          <a:lstStyle/>
          <a:p>
            <a:r>
              <a:rPr lang="en-US" sz="3200" b="1" dirty="0"/>
              <a:t>Black Women’s Suffrage Movement</a:t>
            </a:r>
          </a:p>
        </p:txBody>
      </p:sp>
      <p:pic>
        <p:nvPicPr>
          <p:cNvPr id="4" name="Picture 2" descr="The National Association of Colored Women's Clubs | Making Black America |  PBS LearningMedia">
            <a:extLst>
              <a:ext uri="{FF2B5EF4-FFF2-40B4-BE49-F238E27FC236}">
                <a16:creationId xmlns:a16="http://schemas.microsoft.com/office/drawing/2014/main" id="{55744468-E429-3D08-939E-BA3F1C3C3D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8" r="33586"/>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410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0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12" name="Rectangle 411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7A51C2C1-E61B-F530-AD88-0C85582CB9CC}"/>
              </a:ext>
            </a:extLst>
          </p:cNvPr>
          <p:cNvSpPr>
            <a:spLocks noGrp="1"/>
          </p:cNvSpPr>
          <p:nvPr>
            <p:ph idx="1"/>
          </p:nvPr>
        </p:nvSpPr>
        <p:spPr>
          <a:xfrm>
            <a:off x="7658100" y="2057399"/>
            <a:ext cx="3979718" cy="4374573"/>
          </a:xfrm>
        </p:spPr>
        <p:txBody>
          <a:bodyPr anchor="t">
            <a:normAutofit/>
          </a:bodyPr>
          <a:lstStyle/>
          <a:p>
            <a:r>
              <a:rPr lang="en-US" dirty="0"/>
              <a:t>Anti-Lynching Laws</a:t>
            </a:r>
          </a:p>
          <a:p>
            <a:r>
              <a:rPr lang="en-US" dirty="0"/>
              <a:t>National Association of Colored Women’s Clubs</a:t>
            </a:r>
          </a:p>
          <a:p>
            <a:r>
              <a:rPr lang="en-US" dirty="0"/>
              <a:t>Ida B. Wells</a:t>
            </a:r>
          </a:p>
          <a:p>
            <a:r>
              <a:rPr lang="en-US" dirty="0"/>
              <a:t>Primary source: Nannie Burroughs, “Black Women and Reform” </a:t>
            </a:r>
            <a:r>
              <a:rPr lang="en-US" i="1" dirty="0"/>
              <a:t>Crisis </a:t>
            </a:r>
            <a:r>
              <a:rPr lang="en-US" dirty="0"/>
              <a:t>(1915)</a:t>
            </a:r>
          </a:p>
        </p:txBody>
      </p:sp>
    </p:spTree>
    <p:extLst>
      <p:ext uri="{BB962C8B-B14F-4D97-AF65-F5344CB8AC3E}">
        <p14:creationId xmlns:p14="http://schemas.microsoft.com/office/powerpoint/2010/main" val="115475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09" name="Rectangle 620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Image result for opposition to women's suffrage movement">
            <a:extLst>
              <a:ext uri="{FF2B5EF4-FFF2-40B4-BE49-F238E27FC236}">
                <a16:creationId xmlns:a16="http://schemas.microsoft.com/office/drawing/2014/main" id="{B91644B6-61C9-7E94-9399-1192D832FC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13" t="5602" r="10407" b="4445"/>
          <a:stretch/>
        </p:blipFill>
        <p:spPr bwMode="auto">
          <a:xfrm>
            <a:off x="642938" y="1003300"/>
            <a:ext cx="2581275" cy="3733800"/>
          </a:xfrm>
          <a:prstGeom prst="rect">
            <a:avLst/>
          </a:prstGeom>
          <a:extLst>
            <a:ext uri="{909E8E84-426E-40DD-AFC4-6F175D3DCCD1}">
              <a14:hiddenFill xmlns:a14="http://schemas.microsoft.com/office/drawing/2010/main">
                <a:solidFill>
                  <a:srgbClr val="FFFFFF"/>
                </a:solidFill>
              </a14:hiddenFill>
            </a:ext>
          </a:extLst>
        </p:spPr>
      </p:pic>
      <p:pic>
        <p:nvPicPr>
          <p:cNvPr id="5" name="Picture 4" descr="Woman to the Rescue” political cartoon · The People's Branch: Exploring the  U.S. Congress in the Archives · Omeka S Server">
            <a:extLst>
              <a:ext uri="{FF2B5EF4-FFF2-40B4-BE49-F238E27FC236}">
                <a16:creationId xmlns:a16="http://schemas.microsoft.com/office/drawing/2014/main" id="{7B45169C-59E3-3746-AF6A-5C20A20F23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4" r="2" b="2"/>
          <a:stretch/>
        </p:blipFill>
        <p:spPr bwMode="auto">
          <a:xfrm>
            <a:off x="3300413" y="1003300"/>
            <a:ext cx="2644775" cy="3733800"/>
          </a:xfrm>
          <a:prstGeom prst="rect">
            <a:avLst/>
          </a:prstGeom>
          <a:extLst>
            <a:ext uri="{909E8E84-426E-40DD-AFC4-6F175D3DCCD1}">
              <a14:hiddenFill xmlns:a14="http://schemas.microsoft.com/office/drawing/2010/main">
                <a:solidFill>
                  <a:srgbClr val="FFFFFF"/>
                </a:solidFill>
              </a14:hiddenFill>
            </a:ext>
          </a:extLst>
        </p:spPr>
      </p:pic>
      <p:pic>
        <p:nvPicPr>
          <p:cNvPr id="6146" name="Picture 2" descr="The home or street corner for woman? Vote no on woman suffrage - NYPL  Digital Collections">
            <a:extLst>
              <a:ext uri="{FF2B5EF4-FFF2-40B4-BE49-F238E27FC236}">
                <a16:creationId xmlns:a16="http://schemas.microsoft.com/office/drawing/2014/main" id="{7CF9367B-FAD2-15E5-B186-306CA06C448D}"/>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5" b="3565"/>
          <a:stretch/>
        </p:blipFill>
        <p:spPr bwMode="auto">
          <a:xfrm>
            <a:off x="6018213" y="1003300"/>
            <a:ext cx="5529263" cy="37338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B67A5D-3D14-DFD4-D24A-CC12D563483E}"/>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Opposition </a:t>
            </a:r>
          </a:p>
        </p:txBody>
      </p:sp>
    </p:spTree>
    <p:extLst>
      <p:ext uri="{BB962C8B-B14F-4D97-AF65-F5344CB8AC3E}">
        <p14:creationId xmlns:p14="http://schemas.microsoft.com/office/powerpoint/2010/main" val="306139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46034-D942-2337-94CD-05CA2AAA08D4}"/>
              </a:ext>
            </a:extLst>
          </p:cNvPr>
          <p:cNvSpPr>
            <a:spLocks noGrp="1"/>
          </p:cNvSpPr>
          <p:nvPr>
            <p:ph type="title"/>
          </p:nvPr>
        </p:nvSpPr>
        <p:spPr>
          <a:xfrm>
            <a:off x="5297762" y="329184"/>
            <a:ext cx="6251110" cy="1783080"/>
          </a:xfrm>
        </p:spPr>
        <p:txBody>
          <a:bodyPr anchor="b">
            <a:normAutofit/>
          </a:bodyPr>
          <a:lstStyle/>
          <a:p>
            <a:r>
              <a:rPr lang="en-US" sz="5400"/>
              <a:t>New Approaches</a:t>
            </a:r>
          </a:p>
        </p:txBody>
      </p:sp>
      <p:pic>
        <p:nvPicPr>
          <p:cNvPr id="1026" name="Picture 2" descr="Votes for Women Suffrage Movement 1913 Print Poster - Etsy">
            <a:extLst>
              <a:ext uri="{FF2B5EF4-FFF2-40B4-BE49-F238E27FC236}">
                <a16:creationId xmlns:a16="http://schemas.microsoft.com/office/drawing/2014/main" id="{1FD2E282-862C-563D-0BE2-E8391903D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 r="1508"/>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B0C50-F6B1-F907-22F6-5CB44E92EF90}"/>
              </a:ext>
            </a:extLst>
          </p:cNvPr>
          <p:cNvSpPr>
            <a:spLocks noGrp="1"/>
          </p:cNvSpPr>
          <p:nvPr>
            <p:ph idx="1"/>
          </p:nvPr>
        </p:nvSpPr>
        <p:spPr>
          <a:xfrm>
            <a:off x="5297762" y="2706624"/>
            <a:ext cx="6251110" cy="3483864"/>
          </a:xfrm>
        </p:spPr>
        <p:txBody>
          <a:bodyPr>
            <a:normAutofit/>
          </a:bodyPr>
          <a:lstStyle/>
          <a:p>
            <a:r>
              <a:rPr lang="en-US" sz="2200" dirty="0"/>
              <a:t>The Beautiful Campaign</a:t>
            </a:r>
          </a:p>
          <a:p>
            <a:r>
              <a:rPr lang="en-US" sz="2200" dirty="0"/>
              <a:t>Alice Paul</a:t>
            </a:r>
          </a:p>
          <a:p>
            <a:r>
              <a:rPr lang="en-US" sz="2200" dirty="0"/>
              <a:t>Suffrage Parade, March 3, 1913</a:t>
            </a:r>
          </a:p>
          <a:p>
            <a:r>
              <a:rPr lang="en-US" sz="2200" dirty="0"/>
              <a:t>Civil Disobedience </a:t>
            </a:r>
          </a:p>
          <a:p>
            <a:r>
              <a:rPr lang="en-US" sz="2200" dirty="0"/>
              <a:t>Primary Source, Inez Haynes Irwin, </a:t>
            </a:r>
            <a:r>
              <a:rPr lang="en-US" sz="2200" i="1" dirty="0"/>
              <a:t>The Story of the Woman’s Party</a:t>
            </a:r>
            <a:r>
              <a:rPr lang="en-US" sz="2200" dirty="0"/>
              <a:t> (New York, 1921)</a:t>
            </a:r>
          </a:p>
        </p:txBody>
      </p:sp>
    </p:spTree>
    <p:extLst>
      <p:ext uri="{BB962C8B-B14F-4D97-AF65-F5344CB8AC3E}">
        <p14:creationId xmlns:p14="http://schemas.microsoft.com/office/powerpoint/2010/main" val="253374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he Story of the &quot;Jailed for Freedom&quot; Pin (U.S. National Park Service)">
            <a:extLst>
              <a:ext uri="{FF2B5EF4-FFF2-40B4-BE49-F238E27FC236}">
                <a16:creationId xmlns:a16="http://schemas.microsoft.com/office/drawing/2014/main" id="{B378380C-B441-16F5-1857-947261477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6334"/>
          <a:stretch/>
        </p:blipFill>
        <p:spPr bwMode="auto">
          <a:xfrm>
            <a:off x="321734" y="557189"/>
            <a:ext cx="4276956" cy="5743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women's suffrage movement alva belmont">
            <a:extLst>
              <a:ext uri="{FF2B5EF4-FFF2-40B4-BE49-F238E27FC236}">
                <a16:creationId xmlns:a16="http://schemas.microsoft.com/office/drawing/2014/main" id="{588131B3-B48C-F197-2986-5519BA42D6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645" b="2"/>
          <a:stretch/>
        </p:blipFill>
        <p:spPr bwMode="auto">
          <a:xfrm>
            <a:off x="4772525" y="557189"/>
            <a:ext cx="7097742" cy="574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0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7A591-293F-7AE8-7D20-4F88735E599E}"/>
              </a:ext>
            </a:extLst>
          </p:cNvPr>
          <p:cNvSpPr>
            <a:spLocks noGrp="1"/>
          </p:cNvSpPr>
          <p:nvPr>
            <p:ph type="title"/>
          </p:nvPr>
        </p:nvSpPr>
        <p:spPr>
          <a:xfrm>
            <a:off x="8370916" y="371020"/>
            <a:ext cx="3616492" cy="1243650"/>
          </a:xfrm>
        </p:spPr>
        <p:txBody>
          <a:bodyPr vert="horz" lIns="91440" tIns="45720" rIns="91440" bIns="45720" rtlCol="0" anchor="b">
            <a:normAutofit/>
          </a:bodyPr>
          <a:lstStyle/>
          <a:p>
            <a:r>
              <a:rPr lang="en-US" sz="4000" dirty="0"/>
              <a:t>Preparedness &amp; Patriotism</a:t>
            </a:r>
            <a:endParaRPr lang="en-US" sz="4000" kern="1200" dirty="0">
              <a:solidFill>
                <a:schemeClr val="tx1"/>
              </a:solidFill>
            </a:endParaRPr>
          </a:p>
        </p:txBody>
      </p:sp>
      <p:sp>
        <p:nvSpPr>
          <p:cNvPr id="3" name="Content Placeholder 2">
            <a:extLst>
              <a:ext uri="{FF2B5EF4-FFF2-40B4-BE49-F238E27FC236}">
                <a16:creationId xmlns:a16="http://schemas.microsoft.com/office/drawing/2014/main" id="{3BE278A2-A9FB-4516-DBCF-E91A7A67636E}"/>
              </a:ext>
            </a:extLst>
          </p:cNvPr>
          <p:cNvSpPr>
            <a:spLocks noGrp="1"/>
          </p:cNvSpPr>
          <p:nvPr>
            <p:ph idx="1"/>
          </p:nvPr>
        </p:nvSpPr>
        <p:spPr>
          <a:xfrm>
            <a:off x="8370916" y="1923381"/>
            <a:ext cx="3616492" cy="4727939"/>
          </a:xfrm>
        </p:spPr>
        <p:txBody>
          <a:bodyPr vert="horz" lIns="91440" tIns="45720" rIns="91440" bIns="45720" rtlCol="0">
            <a:normAutofit/>
          </a:bodyPr>
          <a:lstStyle/>
          <a:p>
            <a:r>
              <a:rPr lang="en-US" sz="1800" kern="1200" dirty="0">
                <a:solidFill>
                  <a:schemeClr val="tx1"/>
                </a:solidFill>
                <a:latin typeface="+mn-lt"/>
                <a:ea typeface="+mn-ea"/>
                <a:cs typeface="+mn-cs"/>
              </a:rPr>
              <a:t>Women’s Committee of the Council for National Defense (WCND)</a:t>
            </a:r>
          </a:p>
          <a:p>
            <a:r>
              <a:rPr lang="en-US" sz="1800" kern="1200" dirty="0">
                <a:solidFill>
                  <a:schemeClr val="tx1"/>
                </a:solidFill>
                <a:latin typeface="+mn-lt"/>
                <a:ea typeface="+mn-ea"/>
                <a:cs typeface="+mn-cs"/>
              </a:rPr>
              <a:t>Primary Source, “Negro Women in War Work,” Alice Dunbar Nelson</a:t>
            </a:r>
          </a:p>
          <a:p>
            <a:r>
              <a:rPr lang="en-US" sz="1800" dirty="0"/>
              <a:t>Women in Industry (later the US Women’s Bureau)</a:t>
            </a:r>
          </a:p>
          <a:p>
            <a:r>
              <a:rPr lang="en-US" sz="1800" dirty="0"/>
              <a:t>Parades, Food Conservation, Nurses</a:t>
            </a:r>
          </a:p>
          <a:p>
            <a:r>
              <a:rPr lang="en-US" sz="1800" dirty="0"/>
              <a:t>Labor</a:t>
            </a:r>
          </a:p>
          <a:p>
            <a:r>
              <a:rPr lang="en-US" sz="1800" kern="1200" dirty="0">
                <a:solidFill>
                  <a:schemeClr val="tx1"/>
                </a:solidFill>
                <a:latin typeface="+mn-lt"/>
                <a:ea typeface="+mn-ea"/>
                <a:cs typeface="+mn-cs"/>
              </a:rPr>
              <a:t>“When men go </a:t>
            </a:r>
            <a:r>
              <a:rPr lang="en-US" sz="1800" kern="1200" dirty="0" err="1">
                <a:solidFill>
                  <a:schemeClr val="tx1"/>
                </a:solidFill>
                <a:latin typeface="+mn-lt"/>
                <a:ea typeface="+mn-ea"/>
                <a:cs typeface="+mn-cs"/>
              </a:rPr>
              <a:t>awarring</a:t>
            </a:r>
            <a:r>
              <a:rPr lang="en-US" sz="1800" kern="1200" dirty="0">
                <a:solidFill>
                  <a:schemeClr val="tx1"/>
                </a:solidFill>
                <a:latin typeface="+mn-lt"/>
                <a:ea typeface="+mn-ea"/>
                <a:cs typeface="+mn-cs"/>
              </a:rPr>
              <a:t>, women go to work. War compels them to work. That is one of its merits.” –</a:t>
            </a:r>
            <a:r>
              <a:rPr lang="en-US" sz="1800" kern="1200" dirty="0" err="1">
                <a:solidFill>
                  <a:schemeClr val="tx1"/>
                </a:solidFill>
                <a:latin typeface="+mn-lt"/>
                <a:ea typeface="+mn-ea"/>
                <a:cs typeface="+mn-cs"/>
              </a:rPr>
              <a:t>Harritot</a:t>
            </a:r>
            <a:r>
              <a:rPr lang="en-US" sz="1800" kern="1200" dirty="0">
                <a:solidFill>
                  <a:schemeClr val="tx1"/>
                </a:solidFill>
                <a:latin typeface="+mn-lt"/>
                <a:ea typeface="+mn-ea"/>
                <a:cs typeface="+mn-cs"/>
              </a:rPr>
              <a:t> Stanton </a:t>
            </a:r>
            <a:r>
              <a:rPr lang="en-US" sz="1800" kern="1200" dirty="0" err="1">
                <a:solidFill>
                  <a:schemeClr val="tx1"/>
                </a:solidFill>
                <a:latin typeface="+mn-lt"/>
                <a:ea typeface="+mn-ea"/>
                <a:cs typeface="+mn-cs"/>
              </a:rPr>
              <a:t>Blatch</a:t>
            </a:r>
            <a:endParaRPr lang="en-US" sz="1800" kern="1200" dirty="0">
              <a:solidFill>
                <a:schemeClr val="tx1"/>
              </a:solidFill>
              <a:latin typeface="+mn-lt"/>
              <a:ea typeface="+mn-ea"/>
              <a:cs typeface="+mn-cs"/>
            </a:endParaRPr>
          </a:p>
        </p:txBody>
      </p:sp>
      <p:grpSp>
        <p:nvGrpSpPr>
          <p:cNvPr id="3081" name="Group 308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3082" name="Straight Connector 308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83" name="Rectangle 308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African American Women and WWI | National WWI Museum and Memorial">
            <a:extLst>
              <a:ext uri="{FF2B5EF4-FFF2-40B4-BE49-F238E27FC236}">
                <a16:creationId xmlns:a16="http://schemas.microsoft.com/office/drawing/2014/main" id="{A306D961-6D80-59A7-91C5-BD323944D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08" y="987302"/>
            <a:ext cx="3696303" cy="52734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Poster: &quot;As a War Measure...&quot; - Documents - Arkansas Studies Research Portal">
            <a:extLst>
              <a:ext uri="{FF2B5EF4-FFF2-40B4-BE49-F238E27FC236}">
                <a16:creationId xmlns:a16="http://schemas.microsoft.com/office/drawing/2014/main" id="{BC1FAD7C-E8E1-D888-EB5F-2E14675095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1318" y="843379"/>
            <a:ext cx="3438451" cy="517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507</Words>
  <Application>Microsoft Office PowerPoint</Application>
  <PresentationFormat>Widescreen</PresentationFormat>
  <Paragraphs>48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Votes &amp; Victory</vt:lpstr>
      <vt:lpstr>Relevant Curricular Standards</vt:lpstr>
      <vt:lpstr>Home Protection Ballot</vt:lpstr>
      <vt:lpstr>PowerPoint Presentation</vt:lpstr>
      <vt:lpstr>Black Women’s Suffrage Movement</vt:lpstr>
      <vt:lpstr>Opposition </vt:lpstr>
      <vt:lpstr>New Approaches</vt:lpstr>
      <vt:lpstr>PowerPoint Presentation</vt:lpstr>
      <vt:lpstr>Preparedness &amp; Patriotism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Votes &amp; Victory</dc:title>
  <dc:creator>Cassandra Yacovazzi</dc:creator>
  <cp:lastModifiedBy>Cassandra Yacovazzi</cp:lastModifiedBy>
  <cp:revision>20</cp:revision>
  <cp:lastPrinted>2024-02-22T18:22:28Z</cp:lastPrinted>
  <dcterms:created xsi:type="dcterms:W3CDTF">2024-02-13T20:15:02Z</dcterms:created>
  <dcterms:modified xsi:type="dcterms:W3CDTF">2024-02-22T18:25:06Z</dcterms:modified>
</cp:coreProperties>
</file>