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608" autoAdjust="0"/>
  </p:normalViewPr>
  <p:slideViewPr>
    <p:cSldViewPr snapToGrid="0">
      <p:cViewPr varScale="1">
        <p:scale>
          <a:sx n="61" d="100"/>
          <a:sy n="61" d="100"/>
        </p:scale>
        <p:origin x="14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7F1EE-F1A3-4C76-92A2-C77F49922C9A}"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817F5-2421-4933-9F8F-6F5223E81F13}" type="slidenum">
              <a:rPr lang="en-US" smtClean="0"/>
              <a:t>‹#›</a:t>
            </a:fld>
            <a:endParaRPr lang="en-US"/>
          </a:p>
        </p:txBody>
      </p:sp>
    </p:spTree>
    <p:extLst>
      <p:ext uri="{BB962C8B-B14F-4D97-AF65-F5344CB8AC3E}">
        <p14:creationId xmlns:p14="http://schemas.microsoft.com/office/powerpoint/2010/main" val="46163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62817F5-2421-4933-9F8F-6F5223E81F13}" type="slidenum">
              <a:rPr lang="en-US" smtClean="0"/>
              <a:t>1</a:t>
            </a:fld>
            <a:endParaRPr lang="en-US"/>
          </a:p>
        </p:txBody>
      </p:sp>
    </p:spTree>
    <p:extLst>
      <p:ext uri="{BB962C8B-B14F-4D97-AF65-F5344CB8AC3E}">
        <p14:creationId xmlns:p14="http://schemas.microsoft.com/office/powerpoint/2010/main" val="217354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62817F5-2421-4933-9F8F-6F5223E81F13}" type="slidenum">
              <a:rPr lang="en-US" smtClean="0"/>
              <a:t>11</a:t>
            </a:fld>
            <a:endParaRPr lang="en-US"/>
          </a:p>
        </p:txBody>
      </p:sp>
    </p:spTree>
    <p:extLst>
      <p:ext uri="{BB962C8B-B14F-4D97-AF65-F5344CB8AC3E}">
        <p14:creationId xmlns:p14="http://schemas.microsoft.com/office/powerpoint/2010/main" val="160049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5"/>
          </p:nvPr>
        </p:nvSpPr>
        <p:spPr/>
        <p:txBody>
          <a:bodyPr/>
          <a:lstStyle/>
          <a:p>
            <a:fld id="{C62817F5-2421-4933-9F8F-6F5223E81F13}" type="slidenum">
              <a:rPr lang="en-US" smtClean="0"/>
              <a:t>3</a:t>
            </a:fld>
            <a:endParaRPr lang="en-US"/>
          </a:p>
        </p:txBody>
      </p:sp>
    </p:spTree>
    <p:extLst>
      <p:ext uri="{BB962C8B-B14F-4D97-AF65-F5344CB8AC3E}">
        <p14:creationId xmlns:p14="http://schemas.microsoft.com/office/powerpoint/2010/main" val="314530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62817F5-2421-4933-9F8F-6F5223E81F13}" type="slidenum">
              <a:rPr lang="en-US" smtClean="0"/>
              <a:t>4</a:t>
            </a:fld>
            <a:endParaRPr lang="en-US"/>
          </a:p>
        </p:txBody>
      </p:sp>
    </p:spTree>
    <p:extLst>
      <p:ext uri="{BB962C8B-B14F-4D97-AF65-F5344CB8AC3E}">
        <p14:creationId xmlns:p14="http://schemas.microsoft.com/office/powerpoint/2010/main" val="262409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5</a:t>
            </a:fld>
            <a:endParaRPr lang="en-US"/>
          </a:p>
        </p:txBody>
      </p:sp>
    </p:spTree>
    <p:extLst>
      <p:ext uri="{BB962C8B-B14F-4D97-AF65-F5344CB8AC3E}">
        <p14:creationId xmlns:p14="http://schemas.microsoft.com/office/powerpoint/2010/main" val="347368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6</a:t>
            </a:fld>
            <a:endParaRPr lang="en-US"/>
          </a:p>
        </p:txBody>
      </p:sp>
    </p:spTree>
    <p:extLst>
      <p:ext uri="{BB962C8B-B14F-4D97-AF65-F5344CB8AC3E}">
        <p14:creationId xmlns:p14="http://schemas.microsoft.com/office/powerpoint/2010/main" val="258331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7</a:t>
            </a:fld>
            <a:endParaRPr lang="en-US"/>
          </a:p>
        </p:txBody>
      </p:sp>
    </p:spTree>
    <p:extLst>
      <p:ext uri="{BB962C8B-B14F-4D97-AF65-F5344CB8AC3E}">
        <p14:creationId xmlns:p14="http://schemas.microsoft.com/office/powerpoint/2010/main" val="218044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8</a:t>
            </a:fld>
            <a:endParaRPr lang="en-US"/>
          </a:p>
        </p:txBody>
      </p:sp>
    </p:spTree>
    <p:extLst>
      <p:ext uri="{BB962C8B-B14F-4D97-AF65-F5344CB8AC3E}">
        <p14:creationId xmlns:p14="http://schemas.microsoft.com/office/powerpoint/2010/main" val="131714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9</a:t>
            </a:fld>
            <a:endParaRPr lang="en-US"/>
          </a:p>
        </p:txBody>
      </p:sp>
    </p:spTree>
    <p:extLst>
      <p:ext uri="{BB962C8B-B14F-4D97-AF65-F5344CB8AC3E}">
        <p14:creationId xmlns:p14="http://schemas.microsoft.com/office/powerpoint/2010/main" val="57856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817F5-2421-4933-9F8F-6F5223E81F13}" type="slidenum">
              <a:rPr lang="en-US" smtClean="0"/>
              <a:t>10</a:t>
            </a:fld>
            <a:endParaRPr lang="en-US"/>
          </a:p>
        </p:txBody>
      </p:sp>
    </p:spTree>
    <p:extLst>
      <p:ext uri="{BB962C8B-B14F-4D97-AF65-F5344CB8AC3E}">
        <p14:creationId xmlns:p14="http://schemas.microsoft.com/office/powerpoint/2010/main" val="418792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B00E97A-08F2-4144-8D61-BB3C3EF80DB1}" type="datetimeFigureOut">
              <a:rPr lang="en-US" smtClean="0"/>
              <a:t>4/11/2024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7D071B-6C44-4059-9AFB-5C6CB2948B19}" type="slidenum">
              <a:rPr lang="en-US" smtClean="0"/>
              <a:t>‹#›</a:t>
            </a:fld>
            <a:endParaRPr lang="en-US"/>
          </a:p>
        </p:txBody>
      </p:sp>
    </p:spTree>
    <p:extLst>
      <p:ext uri="{BB962C8B-B14F-4D97-AF65-F5344CB8AC3E}">
        <p14:creationId xmlns:p14="http://schemas.microsoft.com/office/powerpoint/2010/main" val="221094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E97A-08F2-4144-8D61-BB3C3EF80DB1}"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38682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00E97A-08F2-4144-8D61-BB3C3EF80DB1}" type="datetimeFigureOut">
              <a:rPr lang="en-US" smtClean="0"/>
              <a:t>4/11/2024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19634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E97A-08F2-4144-8D61-BB3C3EF80DB1}"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5683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EB00E97A-08F2-4144-8D61-BB3C3EF80DB1}" type="datetimeFigureOut">
              <a:rPr lang="en-US" smtClean="0"/>
              <a:t>4/11/2024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7D071B-6C44-4059-9AFB-5C6CB2948B19}" type="slidenum">
              <a:rPr lang="en-US" smtClean="0"/>
              <a:t>‹#›</a:t>
            </a:fld>
            <a:endParaRPr lang="en-US"/>
          </a:p>
        </p:txBody>
      </p:sp>
    </p:spTree>
    <p:extLst>
      <p:ext uri="{BB962C8B-B14F-4D97-AF65-F5344CB8AC3E}">
        <p14:creationId xmlns:p14="http://schemas.microsoft.com/office/powerpoint/2010/main" val="412703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00E97A-08F2-4144-8D61-BB3C3EF80DB1}"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119723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00E97A-08F2-4144-8D61-BB3C3EF80DB1}"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300982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00E97A-08F2-4144-8D61-BB3C3EF80DB1}"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357242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0E97A-08F2-4144-8D61-BB3C3EF80DB1}"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369642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00E97A-08F2-4144-8D61-BB3C3EF80DB1}"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326279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00E97A-08F2-4144-8D61-BB3C3EF80DB1}"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D071B-6C44-4059-9AFB-5C6CB2948B19}" type="slidenum">
              <a:rPr lang="en-US" smtClean="0"/>
              <a:t>‹#›</a:t>
            </a:fld>
            <a:endParaRPr lang="en-US"/>
          </a:p>
        </p:txBody>
      </p:sp>
    </p:spTree>
    <p:extLst>
      <p:ext uri="{BB962C8B-B14F-4D97-AF65-F5344CB8AC3E}">
        <p14:creationId xmlns:p14="http://schemas.microsoft.com/office/powerpoint/2010/main" val="18918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B00E97A-08F2-4144-8D61-BB3C3EF80DB1}" type="datetimeFigureOut">
              <a:rPr lang="en-US" smtClean="0"/>
              <a:t>4/11/2024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7D071B-6C44-4059-9AFB-5C6CB2948B19}" type="slidenum">
              <a:rPr lang="en-US" smtClean="0"/>
              <a:t>‹#›</a:t>
            </a:fld>
            <a:endParaRPr lang="en-US"/>
          </a:p>
        </p:txBody>
      </p:sp>
    </p:spTree>
    <p:extLst>
      <p:ext uri="{BB962C8B-B14F-4D97-AF65-F5344CB8AC3E}">
        <p14:creationId xmlns:p14="http://schemas.microsoft.com/office/powerpoint/2010/main" val="141144950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07PwNVCZCcY?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B9F3-122C-248A-C807-8EFB5274D567}"/>
              </a:ext>
            </a:extLst>
          </p:cNvPr>
          <p:cNvSpPr>
            <a:spLocks noGrp="1"/>
          </p:cNvSpPr>
          <p:nvPr>
            <p:ph type="ctrTitle"/>
          </p:nvPr>
        </p:nvSpPr>
        <p:spPr/>
        <p:txBody>
          <a:bodyPr/>
          <a:lstStyle/>
          <a:p>
            <a:r>
              <a:rPr lang="en-US" dirty="0"/>
              <a:t>Beyond Rosie &amp; Rosa</a:t>
            </a:r>
          </a:p>
        </p:txBody>
      </p:sp>
      <p:pic>
        <p:nvPicPr>
          <p:cNvPr id="3074" name="Picture 2" descr="Rosie the Riveter | The Saturday Evening Post">
            <a:extLst>
              <a:ext uri="{FF2B5EF4-FFF2-40B4-BE49-F238E27FC236}">
                <a16:creationId xmlns:a16="http://schemas.microsoft.com/office/drawing/2014/main" id="{5E2F15D2-FE4A-EDDC-213F-2AA665955FE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456269" y="514530"/>
            <a:ext cx="3647198" cy="48271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CA9CE34-2E2B-C77D-8685-E53731C4DDE5}"/>
              </a:ext>
            </a:extLst>
          </p:cNvPr>
          <p:cNvSpPr>
            <a:spLocks noGrp="1"/>
          </p:cNvSpPr>
          <p:nvPr>
            <p:ph type="subTitle" idx="1"/>
          </p:nvPr>
        </p:nvSpPr>
        <p:spPr/>
        <p:txBody>
          <a:bodyPr/>
          <a:lstStyle/>
          <a:p>
            <a:r>
              <a:rPr lang="en-US" dirty="0"/>
              <a:t>Women in World War II &amp; the Civil Rights Movement</a:t>
            </a:r>
          </a:p>
        </p:txBody>
      </p:sp>
      <p:sp>
        <p:nvSpPr>
          <p:cNvPr id="7" name="TextBox 6">
            <a:extLst>
              <a:ext uri="{FF2B5EF4-FFF2-40B4-BE49-F238E27FC236}">
                <a16:creationId xmlns:a16="http://schemas.microsoft.com/office/drawing/2014/main" id="{887006A8-245E-D07A-0BD7-F007A853AC14}"/>
              </a:ext>
            </a:extLst>
          </p:cNvPr>
          <p:cNvSpPr txBox="1"/>
          <p:nvPr/>
        </p:nvSpPr>
        <p:spPr>
          <a:xfrm>
            <a:off x="3048699" y="5502907"/>
            <a:ext cx="6094602" cy="923330"/>
          </a:xfrm>
          <a:prstGeom prst="rect">
            <a:avLst/>
          </a:prstGeom>
          <a:noFill/>
        </p:spPr>
        <p:txBody>
          <a:bodyPr wrap="square">
            <a:spAutoFit/>
          </a:bodyPr>
          <a:lstStyle/>
          <a:p>
            <a:pPr algn="ctr"/>
            <a:r>
              <a:rPr lang="en-US" dirty="0"/>
              <a:t>Cassie Yacovazzi (cyacovazzi@usf.edu)</a:t>
            </a:r>
          </a:p>
          <a:p>
            <a:pPr algn="ctr"/>
            <a:r>
              <a:rPr lang="en-US" dirty="0"/>
              <a:t>Department of History, University of South Florida</a:t>
            </a:r>
          </a:p>
          <a:p>
            <a:pPr algn="ctr"/>
            <a:r>
              <a:rPr lang="en-US" dirty="0"/>
              <a:t>Pedagogical Content Knowledge Workshop, April 11, 2024</a:t>
            </a:r>
          </a:p>
        </p:txBody>
      </p:sp>
      <p:pic>
        <p:nvPicPr>
          <p:cNvPr id="3076" name="Picture 4" descr="Rosa Parks | Biography, Accomplishments, Quotes, Family, &amp; Facts |  Britannica">
            <a:extLst>
              <a:ext uri="{FF2B5EF4-FFF2-40B4-BE49-F238E27FC236}">
                <a16:creationId xmlns:a16="http://schemas.microsoft.com/office/drawing/2014/main" id="{93F40DEE-3FA2-B6CD-BEC3-04F44C26F02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50790" t="1678" r="3566" b="4946"/>
          <a:stretch/>
        </p:blipFill>
        <p:spPr bwMode="auto">
          <a:xfrm>
            <a:off x="7334036" y="590476"/>
            <a:ext cx="3401695" cy="4675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Honoring Rosa Parks' Bravery in Montgomery- December 1, 1955 – Highlander  Research and Education Center">
            <a:extLst>
              <a:ext uri="{FF2B5EF4-FFF2-40B4-BE49-F238E27FC236}">
                <a16:creationId xmlns:a16="http://schemas.microsoft.com/office/drawing/2014/main" id="{1B4A5F1A-4A52-D17B-E82B-F38404D2E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4" b="2017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3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52B0CB-9D93-95E0-B741-652F258AC94D}"/>
              </a:ext>
            </a:extLst>
          </p:cNvPr>
          <p:cNvSpPr>
            <a:spLocks noGrp="1"/>
          </p:cNvSpPr>
          <p:nvPr>
            <p:ph type="title"/>
          </p:nvPr>
        </p:nvSpPr>
        <p:spPr/>
        <p:txBody>
          <a:bodyPr/>
          <a:lstStyle/>
          <a:p>
            <a:r>
              <a:rPr lang="en-US" dirty="0"/>
              <a:t>Diane Nash </a:t>
            </a:r>
          </a:p>
        </p:txBody>
      </p:sp>
      <p:sp>
        <p:nvSpPr>
          <p:cNvPr id="8" name="Content Placeholder 7">
            <a:extLst>
              <a:ext uri="{FF2B5EF4-FFF2-40B4-BE49-F238E27FC236}">
                <a16:creationId xmlns:a16="http://schemas.microsoft.com/office/drawing/2014/main" id="{71EFA6CA-BE13-93BC-5A47-0847E8D9BCEB}"/>
              </a:ext>
            </a:extLst>
          </p:cNvPr>
          <p:cNvSpPr>
            <a:spLocks noGrp="1"/>
          </p:cNvSpPr>
          <p:nvPr>
            <p:ph idx="1"/>
          </p:nvPr>
        </p:nvSpPr>
        <p:spPr>
          <a:xfrm>
            <a:off x="112889" y="2011680"/>
            <a:ext cx="6333067" cy="4648764"/>
          </a:xfrm>
        </p:spPr>
        <p:txBody>
          <a:bodyPr>
            <a:normAutofit fontScale="92500" lnSpcReduction="10000"/>
          </a:bodyPr>
          <a:lstStyle/>
          <a:p>
            <a:r>
              <a:rPr lang="en-US" dirty="0"/>
              <a:t>“The first sit-in we had was really funny, because the waitress was nervous. She’d pick up dishes and she dropped one, and she’d pick up another one, and she’d drop it. We were sitting there trying not to laugh, because we thought laughing would be insulting. At the same time we were scared to death.”</a:t>
            </a:r>
          </a:p>
          <a:p>
            <a:r>
              <a:rPr lang="en-US" dirty="0"/>
              <a:t>“Before we did the things we did, we had no inkling that the movement would become as widespread as it did.”</a:t>
            </a:r>
          </a:p>
          <a:p>
            <a:r>
              <a:rPr lang="en-US" dirty="0"/>
              <a:t>“The movement had a way of reaching inside you and bringing out things that even you didn’t know were there. Such as courage.”</a:t>
            </a:r>
          </a:p>
          <a:p>
            <a:r>
              <a:rPr lang="en-US" dirty="0"/>
              <a:t>“I coordinated the training and recruitment of more people to take up the Freedom Ride.” </a:t>
            </a:r>
          </a:p>
          <a:p>
            <a:r>
              <a:rPr lang="en-US" dirty="0"/>
              <a:t>[Nash later became a rider herself and was jailed in Jackson, Mississippi in 1961.]</a:t>
            </a:r>
          </a:p>
        </p:txBody>
      </p:sp>
      <p:pic>
        <p:nvPicPr>
          <p:cNvPr id="2054" name="Picture 6" descr="How Freedom Rider Diane Nash Risked Her Life to Desegregate the South |  HISTORY">
            <a:extLst>
              <a:ext uri="{FF2B5EF4-FFF2-40B4-BE49-F238E27FC236}">
                <a16:creationId xmlns:a16="http://schemas.microsoft.com/office/drawing/2014/main" id="{4A0380FA-B62C-F9B7-6B70-E71B3DEB8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53" r="8750" b="5552"/>
          <a:stretch/>
        </p:blipFill>
        <p:spPr bwMode="auto">
          <a:xfrm>
            <a:off x="7008504" y="2011680"/>
            <a:ext cx="4822251" cy="433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7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75CA-B8A0-4BE5-136F-F89C791C9395}"/>
              </a:ext>
            </a:extLst>
          </p:cNvPr>
          <p:cNvSpPr>
            <a:spLocks noGrp="1"/>
          </p:cNvSpPr>
          <p:nvPr>
            <p:ph type="title"/>
          </p:nvPr>
        </p:nvSpPr>
        <p:spPr/>
        <p:txBody>
          <a:bodyPr/>
          <a:lstStyle/>
          <a:p>
            <a:r>
              <a:rPr lang="en-US" dirty="0"/>
              <a:t>Relevant Curricular Standards</a:t>
            </a:r>
          </a:p>
        </p:txBody>
      </p:sp>
      <p:sp>
        <p:nvSpPr>
          <p:cNvPr id="3" name="Content Placeholder 2">
            <a:extLst>
              <a:ext uri="{FF2B5EF4-FFF2-40B4-BE49-F238E27FC236}">
                <a16:creationId xmlns:a16="http://schemas.microsoft.com/office/drawing/2014/main" id="{12932900-920B-AC30-FCBA-81E0E6A9B52A}"/>
              </a:ext>
            </a:extLst>
          </p:cNvPr>
          <p:cNvSpPr>
            <a:spLocks noGrp="1"/>
          </p:cNvSpPr>
          <p:nvPr>
            <p:ph idx="1"/>
          </p:nvPr>
        </p:nvSpPr>
        <p:spPr>
          <a:xfrm>
            <a:off x="1" y="1916482"/>
            <a:ext cx="12192000" cy="4941518"/>
          </a:xfrm>
        </p:spPr>
        <p:txBody>
          <a:bodyPr>
            <a:normAutofit fontScale="70000" lnSpcReduction="20000"/>
          </a:bodyPr>
          <a:lstStyle/>
          <a:p>
            <a:pPr algn="l" fontAlgn="base">
              <a:lnSpc>
                <a:spcPct val="120000"/>
              </a:lnSpc>
              <a:buFont typeface="Arial" panose="020B0604020202020204" pitchFamily="34" charset="0"/>
              <a:buChar char="•"/>
            </a:pPr>
            <a:r>
              <a:rPr lang="en-US" sz="2900" b="0" i="0" dirty="0">
                <a:effectLst/>
                <a:latin typeface="Open Sans" panose="020B0606030504020204" pitchFamily="34" charset="0"/>
                <a:ea typeface="Open Sans" panose="020B0606030504020204" pitchFamily="34" charset="0"/>
                <a:cs typeface="Open Sans" panose="020B0606030504020204" pitchFamily="34" charset="0"/>
              </a:rPr>
              <a:t>SS.1.A.2.1: Understand history tells the story of people and events of other times and places.</a:t>
            </a:r>
          </a:p>
          <a:p>
            <a:pPr algn="l" fontAlgn="base">
              <a:lnSpc>
                <a:spcPct val="120000"/>
              </a:lnSpc>
              <a:buFont typeface="Arial" panose="020B0604020202020204" pitchFamily="34" charset="0"/>
              <a:buChar char="•"/>
            </a:pPr>
            <a:r>
              <a:rPr lang="en-US" sz="2900" b="0" i="0" dirty="0">
                <a:effectLst/>
                <a:latin typeface="Open Sans" panose="020B0606030504020204" pitchFamily="34" charset="0"/>
                <a:ea typeface="Open Sans" panose="020B0606030504020204" pitchFamily="34" charset="0"/>
                <a:cs typeface="Open Sans" panose="020B0606030504020204" pitchFamily="34" charset="0"/>
              </a:rPr>
              <a:t>SS.912.A.1.4: Analyze how images, symbols, objects, cartoons, graphs, charts, maps, and artwork may be used to interpret the significance of time periods and events from the past. </a:t>
            </a:r>
          </a:p>
          <a:p>
            <a:pPr algn="l" fontAlgn="base">
              <a:lnSpc>
                <a:spcPct val="120000"/>
              </a:lnSpc>
              <a:buFont typeface="Arial" panose="020B0604020202020204" pitchFamily="34" charset="0"/>
              <a:buChar char="•"/>
            </a:pPr>
            <a:r>
              <a:rPr lang="en-US" sz="2900" b="0" i="0" dirty="0">
                <a:effectLst/>
                <a:latin typeface="Open Sans" panose="020B0606030504020204" pitchFamily="34" charset="0"/>
                <a:ea typeface="Open Sans" panose="020B0606030504020204" pitchFamily="34" charset="0"/>
                <a:cs typeface="Open Sans" panose="020B0606030504020204" pitchFamily="34" charset="0"/>
              </a:rPr>
              <a:t>SS.912.A.1.6: Use case studies to explore social, political, legal, and economic relationships in history.</a:t>
            </a:r>
          </a:p>
          <a:p>
            <a:pPr>
              <a:lnSpc>
                <a:spcPct val="120000"/>
              </a:lnSpc>
            </a:pPr>
            <a:r>
              <a:rPr lang="en-US" sz="2900" dirty="0">
                <a:latin typeface="Open Sans" panose="020B0606030504020204" pitchFamily="34" charset="0"/>
                <a:ea typeface="Open Sans" panose="020B0606030504020204" pitchFamily="34" charset="0"/>
                <a:cs typeface="Open Sans" panose="020B0606030504020204" pitchFamily="34" charset="0"/>
              </a:rPr>
              <a:t>SS.8.CG.2: Evaluate the roles, rights, and responsibilities of US citizens, and determine methods of active participation in society, government, and the political system </a:t>
            </a:r>
          </a:p>
          <a:p>
            <a:pPr>
              <a:lnSpc>
                <a:spcPct val="120000"/>
              </a:lnSpc>
            </a:pPr>
            <a:r>
              <a:rPr lang="en-US" sz="2900" dirty="0">
                <a:latin typeface="Open Sans" panose="020B0606030504020204" pitchFamily="34" charset="0"/>
                <a:ea typeface="Open Sans" panose="020B0606030504020204" pitchFamily="34" charset="0"/>
                <a:cs typeface="Open Sans" panose="020B0606030504020204" pitchFamily="34" charset="0"/>
              </a:rPr>
              <a:t>SS.912.A.6: Understand the causes and course of WWII, the character of the war at home and abroad, and its reshaping of the US role in the post-war world</a:t>
            </a:r>
          </a:p>
          <a:p>
            <a:pPr>
              <a:lnSpc>
                <a:spcPct val="120000"/>
              </a:lnSpc>
            </a:pPr>
            <a:r>
              <a:rPr lang="en-US" sz="2900" dirty="0">
                <a:latin typeface="Open Sans" panose="020B0606030504020204" pitchFamily="34" charset="0"/>
                <a:ea typeface="Open Sans" panose="020B0606030504020204" pitchFamily="34" charset="0"/>
                <a:cs typeface="Open Sans" panose="020B0606030504020204" pitchFamily="34" charset="0"/>
              </a:rPr>
              <a:t>SS.912.AA.4: Analyze the economic, political, legal, and social advancements of African Americans and their contributions and sacrifices to American life from 1954 to the present, including factors that influenced them</a:t>
            </a:r>
          </a:p>
          <a:p>
            <a:endParaRPr lang="en-US" dirty="0"/>
          </a:p>
        </p:txBody>
      </p:sp>
    </p:spTree>
    <p:extLst>
      <p:ext uri="{BB962C8B-B14F-4D97-AF65-F5344CB8AC3E}">
        <p14:creationId xmlns:p14="http://schemas.microsoft.com/office/powerpoint/2010/main" val="351211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8AB33E7-8030-402D-B850-4D02B6386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F8B4BB20-BA7E-4B1C-8CBF-F56A34055A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7373A5F7-35A1-D0CA-AE9C-9A6DDF9BE259}"/>
              </a:ext>
            </a:extLst>
          </p:cNvPr>
          <p:cNvSpPr>
            <a:spLocks noGrp="1"/>
          </p:cNvSpPr>
          <p:nvPr>
            <p:ph type="title"/>
          </p:nvPr>
        </p:nvSpPr>
        <p:spPr>
          <a:xfrm>
            <a:off x="6449961" y="284176"/>
            <a:ext cx="5094980" cy="1508760"/>
          </a:xfrm>
        </p:spPr>
        <p:txBody>
          <a:bodyPr>
            <a:normAutofit/>
          </a:bodyPr>
          <a:lstStyle/>
          <a:p>
            <a:r>
              <a:rPr lang="en-US" dirty="0"/>
              <a:t>Virginia Irwin</a:t>
            </a:r>
          </a:p>
        </p:txBody>
      </p:sp>
      <p:pic>
        <p:nvPicPr>
          <p:cNvPr id="1026" name="Picture 2" descr="Irwin, Virginia - St Louis Media History Foundation">
            <a:extLst>
              <a:ext uri="{FF2B5EF4-FFF2-40B4-BE49-F238E27FC236}">
                <a16:creationId xmlns:a16="http://schemas.microsoft.com/office/drawing/2014/main" id="{1036B1AC-9253-749F-FE89-D567A3F805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967" y="598634"/>
            <a:ext cx="4473756" cy="5619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8B60A0-F1E0-BEF2-F793-5C93D094BD03}"/>
              </a:ext>
            </a:extLst>
          </p:cNvPr>
          <p:cNvSpPr>
            <a:spLocks noGrp="1"/>
          </p:cNvSpPr>
          <p:nvPr>
            <p:ph idx="1"/>
          </p:nvPr>
        </p:nvSpPr>
        <p:spPr>
          <a:xfrm>
            <a:off x="6454363" y="2011680"/>
            <a:ext cx="5090578" cy="4206240"/>
          </a:xfrm>
        </p:spPr>
        <p:txBody>
          <a:bodyPr>
            <a:normAutofit/>
          </a:bodyPr>
          <a:lstStyle/>
          <a:p>
            <a:r>
              <a:rPr lang="en-US" dirty="0"/>
              <a:t>“As I write, the Russian artillery is pounding the heart of the city with a barrage I have never heard equaled in an American battle. The earth shakes. The air stinks of cordite and the dead. All Berlin seems confusion. . . . Wild horses turned loose after pulling supply carts roam the streets. German dead lie everywhere. Here and there a horse, caught by some sniper’s bullet, lies sprawled amidst the wreckage of the buildings.” –Irwin, (Berlin, 1945)</a:t>
            </a:r>
          </a:p>
          <a:p>
            <a:r>
              <a:rPr lang="en-US" dirty="0"/>
              <a:t>(Primary source)</a:t>
            </a:r>
          </a:p>
        </p:txBody>
      </p:sp>
    </p:spTree>
    <p:extLst>
      <p:ext uri="{BB962C8B-B14F-4D97-AF65-F5344CB8AC3E}">
        <p14:creationId xmlns:p14="http://schemas.microsoft.com/office/powerpoint/2010/main" val="277460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CF93-D40F-B13E-65F9-FDA64D53F4D2}"/>
              </a:ext>
            </a:extLst>
          </p:cNvPr>
          <p:cNvSpPr>
            <a:spLocks noGrp="1"/>
          </p:cNvSpPr>
          <p:nvPr>
            <p:ph type="title"/>
          </p:nvPr>
        </p:nvSpPr>
        <p:spPr>
          <a:xfrm>
            <a:off x="1202919" y="284176"/>
            <a:ext cx="9784080" cy="1508760"/>
          </a:xfrm>
        </p:spPr>
        <p:txBody>
          <a:bodyPr>
            <a:normAutofit/>
          </a:bodyPr>
          <a:lstStyle/>
          <a:p>
            <a:r>
              <a:rPr lang="en-US" dirty="0"/>
              <a:t>Uncle same wants you</a:t>
            </a:r>
          </a:p>
        </p:txBody>
      </p:sp>
      <p:sp>
        <p:nvSpPr>
          <p:cNvPr id="3" name="Content Placeholder 2">
            <a:extLst>
              <a:ext uri="{FF2B5EF4-FFF2-40B4-BE49-F238E27FC236}">
                <a16:creationId xmlns:a16="http://schemas.microsoft.com/office/drawing/2014/main" id="{4ED90ED2-68F9-16BC-4BE0-9CC115E3204E}"/>
              </a:ext>
            </a:extLst>
          </p:cNvPr>
          <p:cNvSpPr>
            <a:spLocks noGrp="1"/>
          </p:cNvSpPr>
          <p:nvPr>
            <p:ph idx="1"/>
          </p:nvPr>
        </p:nvSpPr>
        <p:spPr>
          <a:xfrm>
            <a:off x="338667" y="2011680"/>
            <a:ext cx="7127893" cy="4468142"/>
          </a:xfrm>
        </p:spPr>
        <p:txBody>
          <a:bodyPr>
            <a:normAutofit/>
          </a:bodyPr>
          <a:lstStyle/>
          <a:p>
            <a:r>
              <a:rPr lang="en-US" sz="2800" dirty="0"/>
              <a:t>Women’s Army Corps (WAC)</a:t>
            </a:r>
          </a:p>
          <a:p>
            <a:r>
              <a:rPr lang="en-US" sz="2800" dirty="0"/>
              <a:t>Clerks, telephone operators, dieticians, nurses</a:t>
            </a:r>
          </a:p>
          <a:p>
            <a:r>
              <a:rPr lang="en-US" sz="2800" dirty="0"/>
              <a:t>Charity Adams</a:t>
            </a:r>
          </a:p>
          <a:p>
            <a:r>
              <a:rPr lang="en-US" sz="2800" dirty="0"/>
              <a:t>“the most important post-war plans of the majority of women in the WAC include what all women want—their own homes and families.” –</a:t>
            </a:r>
            <a:r>
              <a:rPr lang="en-US" sz="2800" i="1" dirty="0"/>
              <a:t>New York Times</a:t>
            </a:r>
            <a:r>
              <a:rPr lang="en-US" sz="2800" dirty="0"/>
              <a:t> (1945)</a:t>
            </a:r>
          </a:p>
          <a:p>
            <a:r>
              <a:rPr lang="en-US" sz="2800" dirty="0"/>
              <a:t>Women Service Pilots (WASPs)</a:t>
            </a:r>
          </a:p>
        </p:txBody>
      </p:sp>
      <p:pic>
        <p:nvPicPr>
          <p:cNvPr id="1026" name="Picture 2" descr="Vintage Black Glamour - Major Charity Adams, (1918-2002) points to a  recruiting poster that reads, &quot;Women! Answer America's Call, Serve in the  W.A.A.C.&quot; in 1943. Major Adams (by the end of WWII,">
            <a:extLst>
              <a:ext uri="{FF2B5EF4-FFF2-40B4-BE49-F238E27FC236}">
                <a16:creationId xmlns:a16="http://schemas.microsoft.com/office/drawing/2014/main" id="{CFDA31C1-37CA-DD15-6EF7-42A99B2A72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290"/>
          <a:stretch/>
        </p:blipFill>
        <p:spPr bwMode="auto">
          <a:xfrm>
            <a:off x="7847215" y="1822028"/>
            <a:ext cx="4342220" cy="503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Women Airforce Service Pilots | WASP, World War II, &amp; Facts | Britannica">
            <a:extLst>
              <a:ext uri="{FF2B5EF4-FFF2-40B4-BE49-F238E27FC236}">
                <a16:creationId xmlns:a16="http://schemas.microsoft.com/office/drawing/2014/main" id="{E73BCCD1-CADE-2BC7-7428-8778B30BD1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38" b="1210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0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5EDF-D52F-F86F-2F7C-C879D0ECABD7}"/>
              </a:ext>
            </a:extLst>
          </p:cNvPr>
          <p:cNvSpPr>
            <a:spLocks noGrp="1"/>
          </p:cNvSpPr>
          <p:nvPr>
            <p:ph type="title"/>
          </p:nvPr>
        </p:nvSpPr>
        <p:spPr>
          <a:xfrm>
            <a:off x="1202919" y="284176"/>
            <a:ext cx="9784080" cy="1508760"/>
          </a:xfrm>
        </p:spPr>
        <p:txBody>
          <a:bodyPr>
            <a:normAutofit/>
          </a:bodyPr>
          <a:lstStyle/>
          <a:p>
            <a:r>
              <a:rPr lang="en-US" dirty="0" err="1"/>
              <a:t>Rosies</a:t>
            </a:r>
            <a:endParaRPr lang="en-US" dirty="0"/>
          </a:p>
        </p:txBody>
      </p:sp>
      <p:pic>
        <p:nvPicPr>
          <p:cNvPr id="4098" name="Picture 2" descr="&quot;Rosie the Riveter&quot; Saturday Evening Post Cover, May 29,1943">
            <a:extLst>
              <a:ext uri="{FF2B5EF4-FFF2-40B4-BE49-F238E27FC236}">
                <a16:creationId xmlns:a16="http://schemas.microsoft.com/office/drawing/2014/main" id="{35600B46-171A-BB75-4FA5-1A0E68D6C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8" r="3" b="76"/>
          <a:stretch/>
        </p:blipFill>
        <p:spPr bwMode="auto">
          <a:xfrm>
            <a:off x="510764" y="2204720"/>
            <a:ext cx="2708031" cy="3586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sie the Riveter | Definition, Poster, &amp; Facts | Britannica">
            <a:extLst>
              <a:ext uri="{FF2B5EF4-FFF2-40B4-BE49-F238E27FC236}">
                <a16:creationId xmlns:a16="http://schemas.microsoft.com/office/drawing/2014/main" id="{B2ACEDCF-2040-C67C-CFDF-1D7D09FDC6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37" b="-2"/>
          <a:stretch/>
        </p:blipFill>
        <p:spPr bwMode="auto">
          <a:xfrm>
            <a:off x="3386928" y="2204720"/>
            <a:ext cx="2708031" cy="35864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552599-868E-DD95-882B-B54D8E5B1193}"/>
              </a:ext>
            </a:extLst>
          </p:cNvPr>
          <p:cNvSpPr>
            <a:spLocks noGrp="1"/>
          </p:cNvSpPr>
          <p:nvPr>
            <p:ph idx="1"/>
          </p:nvPr>
        </p:nvSpPr>
        <p:spPr>
          <a:xfrm>
            <a:off x="6431280" y="1964267"/>
            <a:ext cx="5568809" cy="4763911"/>
          </a:xfrm>
        </p:spPr>
        <p:txBody>
          <a:bodyPr>
            <a:normAutofit/>
          </a:bodyPr>
          <a:lstStyle/>
          <a:p>
            <a:r>
              <a:rPr lang="en-US" dirty="0"/>
              <a:t>Women in defense industry</a:t>
            </a:r>
          </a:p>
          <a:p>
            <a:r>
              <a:rPr lang="en-US" dirty="0"/>
              <a:t>Riveters, welders, &amp; electricians </a:t>
            </a:r>
          </a:p>
          <a:p>
            <a:r>
              <a:rPr lang="en-US" dirty="0"/>
              <a:t>“The work is hard &amp; sometimes dangerous, but victory in this war isn’t going to come the easy way. And we brown women of America need victory so much.” –Hortense Johnson, “What My Job Means to Me” (1943)</a:t>
            </a:r>
          </a:p>
          <a:p>
            <a:r>
              <a:rPr lang="en-US" dirty="0"/>
              <a:t>(primary source)</a:t>
            </a:r>
          </a:p>
          <a:p>
            <a:r>
              <a:rPr lang="en-US" dirty="0"/>
              <a:t>“I felt proud of myself and felt good being that I had never done anything like that. I felt good that I could do something…that I was doing my part.” –Beatrice Morales </a:t>
            </a:r>
          </a:p>
        </p:txBody>
      </p:sp>
    </p:spTree>
    <p:extLst>
      <p:ext uri="{BB962C8B-B14F-4D97-AF65-F5344CB8AC3E}">
        <p14:creationId xmlns:p14="http://schemas.microsoft.com/office/powerpoint/2010/main" val="33651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The Rosies | United States | NABMW">
            <a:extLst>
              <a:ext uri="{FF2B5EF4-FFF2-40B4-BE49-F238E27FC236}">
                <a16:creationId xmlns:a16="http://schemas.microsoft.com/office/drawing/2014/main" id="{1FCADAE7-CEB4-1E99-D5C5-1601F16EB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2" r="-3" b="260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6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457-B075-F11D-BB57-532EA43691A3}"/>
              </a:ext>
            </a:extLst>
          </p:cNvPr>
          <p:cNvSpPr>
            <a:spLocks noGrp="1"/>
          </p:cNvSpPr>
          <p:nvPr>
            <p:ph type="title"/>
          </p:nvPr>
        </p:nvSpPr>
        <p:spPr>
          <a:xfrm>
            <a:off x="1202919" y="284176"/>
            <a:ext cx="9784080" cy="1508760"/>
          </a:xfrm>
        </p:spPr>
        <p:txBody>
          <a:bodyPr>
            <a:normAutofit/>
          </a:bodyPr>
          <a:lstStyle/>
          <a:p>
            <a:r>
              <a:rPr lang="en-US" dirty="0"/>
              <a:t>Rosas </a:t>
            </a:r>
          </a:p>
        </p:txBody>
      </p:sp>
      <p:sp>
        <p:nvSpPr>
          <p:cNvPr id="3" name="Content Placeholder 2">
            <a:extLst>
              <a:ext uri="{FF2B5EF4-FFF2-40B4-BE49-F238E27FC236}">
                <a16:creationId xmlns:a16="http://schemas.microsoft.com/office/drawing/2014/main" id="{39822F6B-020C-AA96-D5CC-99BA058784B1}"/>
              </a:ext>
            </a:extLst>
          </p:cNvPr>
          <p:cNvSpPr>
            <a:spLocks noGrp="1"/>
          </p:cNvSpPr>
          <p:nvPr>
            <p:ph idx="1"/>
          </p:nvPr>
        </p:nvSpPr>
        <p:spPr>
          <a:xfrm>
            <a:off x="248356" y="2011680"/>
            <a:ext cx="7218204" cy="4562144"/>
          </a:xfrm>
        </p:spPr>
        <p:txBody>
          <a:bodyPr>
            <a:normAutofit/>
          </a:bodyPr>
          <a:lstStyle/>
          <a:p>
            <a:r>
              <a:rPr lang="en-US" dirty="0"/>
              <a:t>Rosa Parks </a:t>
            </a:r>
          </a:p>
          <a:p>
            <a:r>
              <a:rPr lang="en-US" dirty="0"/>
              <a:t>Women’s Political Caucus (WPC) &amp; Montgomery Improvement Association (MIA)</a:t>
            </a:r>
          </a:p>
          <a:p>
            <a:r>
              <a:rPr lang="en-US" dirty="0"/>
              <a:t>“Bridge Leaders”</a:t>
            </a:r>
          </a:p>
          <a:p>
            <a:r>
              <a:rPr lang="en-US" dirty="0"/>
              <a:t>Ella Baker </a:t>
            </a:r>
          </a:p>
          <a:p>
            <a:r>
              <a:rPr lang="en-US" dirty="0"/>
              <a:t>Community Leaders</a:t>
            </a:r>
          </a:p>
          <a:p>
            <a:r>
              <a:rPr lang="en-US" dirty="0"/>
              <a:t>Fanny Lou Hamer</a:t>
            </a:r>
          </a:p>
          <a:p>
            <a:r>
              <a:rPr lang="en-US" dirty="0"/>
              <a:t>“Position Paper: Nov. 1964” (Primary Source)</a:t>
            </a:r>
          </a:p>
        </p:txBody>
      </p:sp>
      <p:pic>
        <p:nvPicPr>
          <p:cNvPr id="1026" name="Picture 2" descr="Ella Baker - SCLC, Life &amp; Facts">
            <a:extLst>
              <a:ext uri="{FF2B5EF4-FFF2-40B4-BE49-F238E27FC236}">
                <a16:creationId xmlns:a16="http://schemas.microsoft.com/office/drawing/2014/main" id="{DA33EED1-8394-3AE0-64AC-B70A86CCD5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6" r="1" b="1"/>
          <a:stretch/>
        </p:blipFill>
        <p:spPr bwMode="auto">
          <a:xfrm>
            <a:off x="7847215" y="1822028"/>
            <a:ext cx="4342220" cy="503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7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Fannie Lou Hamer's Powerful Testimony | Freedom Summer">
            <a:hlinkClick r:id="" action="ppaction://media"/>
            <a:extLst>
              <a:ext uri="{FF2B5EF4-FFF2-40B4-BE49-F238E27FC236}">
                <a16:creationId xmlns:a16="http://schemas.microsoft.com/office/drawing/2014/main" id="{F19ADC1D-DFD2-2E38-FBDA-3AC5E4CBFCEC}"/>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61667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4646</TotalTime>
  <Words>706</Words>
  <Application>Microsoft Office PowerPoint</Application>
  <PresentationFormat>Widescreen</PresentationFormat>
  <Paragraphs>51</Paragraphs>
  <Slides>11</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Corbel</vt:lpstr>
      <vt:lpstr>Open Sans</vt:lpstr>
      <vt:lpstr>Wingdings</vt:lpstr>
      <vt:lpstr>Banded</vt:lpstr>
      <vt:lpstr>Beyond Rosie &amp; Rosa</vt:lpstr>
      <vt:lpstr>Relevant Curricular Standards</vt:lpstr>
      <vt:lpstr>Virginia Irwin</vt:lpstr>
      <vt:lpstr>Uncle same wants you</vt:lpstr>
      <vt:lpstr>PowerPoint Presentation</vt:lpstr>
      <vt:lpstr>Rosies</vt:lpstr>
      <vt:lpstr>PowerPoint Presentation</vt:lpstr>
      <vt:lpstr>Rosas </vt:lpstr>
      <vt:lpstr>PowerPoint Presentation</vt:lpstr>
      <vt:lpstr>PowerPoint Presentation</vt:lpstr>
      <vt:lpstr>Diane Nash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Rosie &amp; Rosa</dc:title>
  <dc:creator>Cassandra Yacovazzi</dc:creator>
  <cp:lastModifiedBy>Cassandra Yacovazzi</cp:lastModifiedBy>
  <cp:revision>8</cp:revision>
  <dcterms:created xsi:type="dcterms:W3CDTF">2024-03-21T18:36:37Z</dcterms:created>
  <dcterms:modified xsi:type="dcterms:W3CDTF">2024-04-11T14:28:30Z</dcterms:modified>
</cp:coreProperties>
</file>