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59" r:id="rId5"/>
    <p:sldId id="273" r:id="rId6"/>
    <p:sldId id="274" r:id="rId7"/>
    <p:sldId id="270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61" r:id="rId20"/>
    <p:sldId id="285" r:id="rId21"/>
    <p:sldId id="264" r:id="rId22"/>
    <p:sldId id="287" r:id="rId23"/>
    <p:sldId id="265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64BAA-5806-47EE-986C-F4BBE98CD28C}" v="166" dt="2024-02-08T20:14:39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52AE-7139-4533-4E3C-E15A51D7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022E1-92FE-FD66-3A2C-F66B98920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3453-F2F8-1F33-C70C-54352B0F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8631C-3B92-B3DB-E3B0-2DB88EE8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415F0-F759-2689-372B-1BE279D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27D2-5460-D66D-38E4-D755E8C0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9CF37-1304-AB4A-D0E9-886F1A9C0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9C77-0FC1-3B8D-C9F9-33820910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B2AA1-B417-E19D-2B2E-3890B3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ACAD9-1027-230F-50A9-12B4ED34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AAE-C133-1A76-1E66-3E7E642B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67DB9-A16F-1BD7-FAD3-03F84F190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26D6E-E64B-F678-3D32-5B06F603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85A2-D71E-37A9-DBD3-AB3D0B08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7215-2998-25D1-0105-8F50C32F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7B34-7BDE-B595-824A-32BE9E64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CFC0-B5E5-68A4-5960-6702B63C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57FF-9DAB-BF7C-9FCB-A6357832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062E-0AB6-079B-5F89-62F8EDDF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3383-333C-BC63-6DD1-70D319C7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E5E7-3C00-DC16-3015-3FCDB6E9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540F1-D0D6-E8D2-607B-EA9426D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C40A5-CCEA-018F-39AC-6CEAC568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02F5-8C7D-B4A8-5E70-F636B73B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F9FF0-0044-C748-27DB-0E4A6318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2102-6F38-B419-7909-B92D825F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02E5E-61F1-513C-B536-0020AC3C3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28EDF-4F6D-968C-3278-11B952E3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B8D7D-745B-A473-E9C3-8ADBC5E5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4422E-508D-B0AB-1BD8-41516D5F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593AA-91D0-A729-1281-60F43515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DFAD-9280-E74A-9D83-7006F292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835A-7807-FC23-2286-62990C87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FF5C4-2F2C-2AE5-4CDA-DF12F354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AABB1-099F-BA10-7D64-D609C04D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07E29-680B-3B51-933C-90032FFD1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8537C-D876-AF37-EA87-3527A2ED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E547E-B450-4C28-820C-F18C23DA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60686-EC7D-DE72-B802-B6ED4B51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473E-58F7-629C-E17F-A51928EA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5F991-629E-E04C-0036-6B5CB761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256DB-04B3-F5F0-27A5-FF845041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17903-48FF-F9CD-079E-3D02ECE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D2317-3DFC-79DC-95BE-46829029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B7D83-71BF-16E1-8142-86723093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2A232-F7FC-A7EB-BCAC-3593E877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F65-F795-D221-9B6D-980C4804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569E-F7E5-3E6A-BABF-8860A871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23125-FEA6-7250-1F20-B5802DD78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7E102-A9B2-BEB9-8D91-671DDE51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CCCEC-F704-7FAF-09BC-C8FD4F99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1D536-F3D0-EADF-9ED4-9EE5939F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729D-169F-F4EB-09E8-443CF0A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64463-E5FC-C59B-01C6-F40523A6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6018D-BB0E-2838-18CE-C962A6B2E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96D8F-ACA2-2933-8938-91B3FD02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65B3-6F68-7210-09D5-F982C3A1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2FA39-F909-A0AC-B5A3-1349E7A2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6E6D0-828D-23C5-997F-F9BB380C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BC10-2928-CC06-0D78-A84EF9E11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DB45-58AE-3E01-E1AE-70626CBB9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BD03-8CFB-4502-8BE3-B14BC6B0A28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7E0AB-94A5-2A0F-49EE-0CC5BEA6F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523F-3BDF-67BB-D955-8392B7A44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B6EC-A485-4666-8FB6-44067E53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kinawa-soba/2724476942/in/set-721576064620712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0640B-B681-D004-644F-0E95F065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379" y="858835"/>
            <a:ext cx="3505200" cy="51403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</a:rPr>
              <a:t>Reconstruction South and West</a:t>
            </a:r>
            <a:br>
              <a:rPr lang="en-US" sz="35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ptos Narrow" panose="020B0004020202020204" pitchFamily="34" charset="0"/>
              </a:rPr>
              <a:t>Black and Indigenous Experiences after the Civil War</a:t>
            </a:r>
            <a:br>
              <a:rPr lang="en-US" sz="32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Dr. Erin Mauldin</a:t>
            </a:r>
            <a:b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John Hope Franklin Chair of Southern History</a:t>
            </a:r>
            <a:b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emauldin@usf.edu</a:t>
            </a:r>
            <a:endParaRPr lang="en-US" sz="35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women and children outside a log cabin&#10;&#10;Description automatically generated">
            <a:extLst>
              <a:ext uri="{FF2B5EF4-FFF2-40B4-BE49-F238E27FC236}">
                <a16:creationId xmlns:a16="http://schemas.microsoft.com/office/drawing/2014/main" id="{D70D68E8-F6C6-D4C0-0EBB-5FCA2E9EC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native american teepees&#10;&#10;Description automatically generated">
            <a:extLst>
              <a:ext uri="{FF2B5EF4-FFF2-40B4-BE49-F238E27FC236}">
                <a16:creationId xmlns:a16="http://schemas.microsoft.com/office/drawing/2014/main" id="{B5318449-F62C-A7AB-E8C6-E755D0EF6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90060BD-ED02-2560-B99F-B97BCA479ABC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okinawa-soba/2724476942/in/set-721576064620712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4DED6-3523-6FBD-1E79-D219649F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A397B-60C2-41C5-799C-2D364FC9C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08805-CCE5-9369-760E-83022E35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6714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ptos Narrow" panose="020B0004020202020204" pitchFamily="34" charset="0"/>
              </a:rPr>
              <a:t>Questions of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0B04-433F-E00A-FBB0-3CA1C383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" y="2429984"/>
            <a:ext cx="4467225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Aptos Narrow" panose="020B0004020202020204" pitchFamily="34" charset="0"/>
              </a:rPr>
              <a:t>In the South: How to protect ex-slaves’ freedom? Are they citizens? Should they be able to vote? How to reincorporate rebels? How to keep cash crop economy going?</a:t>
            </a:r>
          </a:p>
          <a:p>
            <a:endParaRPr lang="en-US" sz="2000" dirty="0">
              <a:latin typeface="Aptos Narrow" panose="020B0004020202020204" pitchFamily="34" charset="0"/>
            </a:endParaRPr>
          </a:p>
          <a:p>
            <a:r>
              <a:rPr lang="en-US" sz="2000" dirty="0">
                <a:latin typeface="Aptos Narrow" panose="020B0004020202020204" pitchFamily="34" charset="0"/>
              </a:rPr>
              <a:t>In the West: How to protect US territory and settlements? Can Indigenous people be citizens? How to maintain peace? How to “civilize” those on reservations?</a:t>
            </a:r>
          </a:p>
        </p:txBody>
      </p:sp>
    </p:spTree>
    <p:extLst>
      <p:ext uri="{BB962C8B-B14F-4D97-AF65-F5344CB8AC3E}">
        <p14:creationId xmlns:p14="http://schemas.microsoft.com/office/powerpoint/2010/main" val="849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59A9-24A3-6783-397B-3EC286F9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"/>
            <a:ext cx="10515600" cy="5759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Aptos Narrow" panose="020B0004020202020204" pitchFamily="34" charset="0"/>
              </a:rPr>
              <a:t>Defining the legal and political standing of Black and Indigenous Americans </a:t>
            </a:r>
          </a:p>
          <a:p>
            <a:pPr marL="0" indent="0">
              <a:buNone/>
            </a:pPr>
            <a:endParaRPr lang="en-US" sz="3600" b="1" dirty="0">
              <a:latin typeface="Aptos Narrow" panose="020B0004020202020204" pitchFamily="34" charset="0"/>
            </a:endParaRPr>
          </a:p>
          <a:p>
            <a:pPr marL="0" indent="0" algn="r">
              <a:buNone/>
            </a:pPr>
            <a:endParaRPr lang="en-US" sz="3600" b="1" dirty="0">
              <a:latin typeface="Aptos Narrow" panose="020B0004020202020204" pitchFamily="34" charset="0"/>
            </a:endParaRPr>
          </a:p>
          <a:p>
            <a:pPr marL="0" indent="0" algn="r">
              <a:buNone/>
            </a:pPr>
            <a:r>
              <a:rPr lang="en-US" sz="3600" b="1" dirty="0">
                <a:latin typeface="Aptos Narrow" panose="020B0004020202020204" pitchFamily="34" charset="0"/>
              </a:rPr>
              <a:t>Ensuring economic development in the South and West</a:t>
            </a:r>
          </a:p>
          <a:p>
            <a:pPr marL="0" indent="0">
              <a:buNone/>
            </a:pPr>
            <a:endParaRPr lang="en-US" sz="3600" b="1" dirty="0">
              <a:latin typeface="Aptos Narrow" panose="020B00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ptos Narrow" panose="020B00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ptos Narrow" panose="020B0004020202020204" pitchFamily="34" charset="0"/>
              </a:rPr>
              <a:t>Supporting “civilization” (or community formation) in Black and Indigenous populations</a:t>
            </a:r>
          </a:p>
        </p:txBody>
      </p:sp>
    </p:spTree>
    <p:extLst>
      <p:ext uri="{BB962C8B-B14F-4D97-AF65-F5344CB8AC3E}">
        <p14:creationId xmlns:p14="http://schemas.microsoft.com/office/powerpoint/2010/main" val="2925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1CC63-9DE3-A8D0-5A93-3E49EE47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9" y="345810"/>
            <a:ext cx="543139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Legal and political standing of Black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265-610F-4C4F-6F46-751B66D31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latin typeface="Aptos Narrow" panose="020B0004020202020204" pitchFamily="34" charset="0"/>
              </a:rPr>
              <a:t>13</a:t>
            </a:r>
            <a:r>
              <a:rPr lang="en-US" sz="3200" baseline="30000" dirty="0">
                <a:latin typeface="Aptos Narrow" panose="020B0004020202020204" pitchFamily="34" charset="0"/>
              </a:rPr>
              <a:t>th</a:t>
            </a:r>
            <a:r>
              <a:rPr lang="en-US" sz="3200" dirty="0">
                <a:latin typeface="Aptos Narrow" panose="020B0004020202020204" pitchFamily="34" charset="0"/>
              </a:rPr>
              <a:t> Amendment</a:t>
            </a:r>
          </a:p>
          <a:p>
            <a:r>
              <a:rPr lang="en-US" sz="3200" dirty="0">
                <a:latin typeface="Aptos Narrow" panose="020B0004020202020204" pitchFamily="34" charset="0"/>
              </a:rPr>
              <a:t>Black Codes (packet)</a:t>
            </a:r>
          </a:p>
          <a:p>
            <a:r>
              <a:rPr lang="en-US" sz="3200" dirty="0">
                <a:latin typeface="Aptos Narrow" panose="020B0004020202020204" pitchFamily="34" charset="0"/>
              </a:rPr>
              <a:t>Civil Rights Act 1866 (packet)</a:t>
            </a:r>
          </a:p>
          <a:p>
            <a:r>
              <a:rPr lang="en-US" sz="3200" dirty="0">
                <a:latin typeface="Aptos Narrow" panose="020B0004020202020204" pitchFamily="34" charset="0"/>
              </a:rPr>
              <a:t>14</a:t>
            </a:r>
            <a:r>
              <a:rPr lang="en-US" sz="3200" baseline="30000" dirty="0">
                <a:latin typeface="Aptos Narrow" panose="020B0004020202020204" pitchFamily="34" charset="0"/>
              </a:rPr>
              <a:t>th</a:t>
            </a:r>
            <a:r>
              <a:rPr lang="en-US" sz="3200" dirty="0">
                <a:latin typeface="Aptos Narrow" panose="020B0004020202020204" pitchFamily="34" charset="0"/>
              </a:rPr>
              <a:t> Amendment</a:t>
            </a:r>
          </a:p>
          <a:p>
            <a:r>
              <a:rPr lang="en-US" sz="3200" dirty="0">
                <a:latin typeface="Aptos Narrow" panose="020B0004020202020204" pitchFamily="34" charset="0"/>
              </a:rPr>
              <a:t>Reconstruction Acts (packet)</a:t>
            </a:r>
          </a:p>
          <a:p>
            <a:r>
              <a:rPr lang="en-US" sz="3200" dirty="0">
                <a:latin typeface="Aptos Narrow" panose="020B0004020202020204" pitchFamily="34" charset="0"/>
              </a:rPr>
              <a:t>15</a:t>
            </a:r>
            <a:r>
              <a:rPr lang="en-US" sz="3200" baseline="30000" dirty="0">
                <a:latin typeface="Aptos Narrow" panose="020B0004020202020204" pitchFamily="34" charset="0"/>
              </a:rPr>
              <a:t>th</a:t>
            </a:r>
            <a:r>
              <a:rPr lang="en-US" sz="3200" dirty="0">
                <a:latin typeface="Aptos Narrow" panose="020B0004020202020204" pitchFamily="34" charset="0"/>
              </a:rPr>
              <a:t> Amendment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EB017-F75B-1F44-C5E8-34ED225ED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F5513-EAB1-1A01-9E87-D3CCC40007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218573" y="-766"/>
            <a:ext cx="3474720" cy="2971266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A6D72-7E6F-A9A0-363A-E3FE1EF55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13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CD077-5498-BA49-09CB-15688A06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80CF7-3B34-AE8D-D65D-5D26A0820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BF6C27-B4B8-97F2-C2E8-10A8CFAE8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5D02B-8C00-1D74-6091-5EE581A9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65125"/>
            <a:ext cx="585139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>
                <a:latin typeface="Aptos Narrow" panose="020B0004020202020204" pitchFamily="34" charset="0"/>
              </a:rPr>
              <a:t>Legal and political standing of Indigenous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7323-4F55-E79E-F7D1-B5DB5632E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strike="sngStrike" dirty="0"/>
              <a:t>Civil Rights Act and 14</a:t>
            </a:r>
            <a:r>
              <a:rPr lang="en-US" sz="2400" strike="sngStrike" baseline="30000" dirty="0"/>
              <a:t>th</a:t>
            </a:r>
            <a:r>
              <a:rPr lang="en-US" sz="2400" strike="sngStrike" dirty="0"/>
              <a:t> Amendment</a:t>
            </a:r>
          </a:p>
          <a:p>
            <a:r>
              <a:rPr lang="en-US" sz="2400" dirty="0"/>
              <a:t>Department of the Missouri</a:t>
            </a:r>
          </a:p>
          <a:p>
            <a:pPr lvl="1"/>
            <a:r>
              <a:rPr lang="en-US" dirty="0"/>
              <a:t>Sherman and Sheridan treat and war with Native Americans (packet)</a:t>
            </a:r>
          </a:p>
          <a:p>
            <a:r>
              <a:rPr lang="en-US" sz="2400" dirty="0"/>
              <a:t>Doolittle Commission </a:t>
            </a:r>
            <a:r>
              <a:rPr lang="en-US" sz="2400"/>
              <a:t>(packet)</a:t>
            </a:r>
          </a:p>
          <a:p>
            <a:r>
              <a:rPr lang="en-US" sz="2400" dirty="0"/>
              <a:t>Indian Peace Commission (packet)</a:t>
            </a:r>
          </a:p>
          <a:p>
            <a:r>
              <a:rPr lang="en-US" sz="2400" dirty="0"/>
              <a:t>Indian Appropriations Act of 1871</a:t>
            </a:r>
          </a:p>
          <a:p>
            <a:pPr lvl="1"/>
            <a:r>
              <a:rPr lang="en-US" dirty="0"/>
              <a:t>Indians “wards of the state”, US will not make treaties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BCC0D-9136-D6DC-1B89-E75C16BAAE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38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F314-FC16-9DA9-6C73-F52C49EBCEC8}"/>
              </a:ext>
            </a:extLst>
          </p:cNvPr>
          <p:cNvSpPr txBox="1"/>
          <p:nvPr/>
        </p:nvSpPr>
        <p:spPr>
          <a:xfrm>
            <a:off x="828675" y="166687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 Cloud’s War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353FF-DAFE-CA91-D0E4-3ABF64A28C8C}"/>
              </a:ext>
            </a:extLst>
          </p:cNvPr>
          <p:cNvSpPr txBox="1"/>
          <p:nvPr/>
        </p:nvSpPr>
        <p:spPr>
          <a:xfrm>
            <a:off x="3521075" y="166687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Snake War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F0ACD-59E6-0502-22EB-F7598746DA05}"/>
              </a:ext>
            </a:extLst>
          </p:cNvPr>
          <p:cNvSpPr txBox="1"/>
          <p:nvPr/>
        </p:nvSpPr>
        <p:spPr>
          <a:xfrm>
            <a:off x="6213475" y="166687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Cheyenne Expedition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9CAB4-7E82-B8F4-F54B-7858F3053A38}"/>
              </a:ext>
            </a:extLst>
          </p:cNvPr>
          <p:cNvSpPr txBox="1"/>
          <p:nvPr/>
        </p:nvSpPr>
        <p:spPr>
          <a:xfrm>
            <a:off x="8905875" y="166687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Sioux War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CFF1E-D0DF-6462-35DF-F82171E53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325" y="258723"/>
            <a:ext cx="1352550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F3526A-9D58-D25D-EE7B-A72E67F2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25" y="258723"/>
            <a:ext cx="1352550" cy="1352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32D7F-7F2C-4906-8830-2FE6025AA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258723"/>
            <a:ext cx="1352550" cy="1352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82F02-C246-906F-4428-C2B1CA20F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58723"/>
            <a:ext cx="1352550" cy="1352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66A610-A261-A939-EF04-2A06F0EC7632}"/>
              </a:ext>
            </a:extLst>
          </p:cNvPr>
          <p:cNvSpPr txBox="1"/>
          <p:nvPr/>
        </p:nvSpPr>
        <p:spPr>
          <a:xfrm>
            <a:off x="914400" y="2758751"/>
            <a:ext cx="245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Caused by Sand Creek Massacre and Powder River Expedition during Civil War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Lakota, Cheyenne, Arapaho, Crow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Able to protect Black Hills amid mining spree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Inter-alliance fighting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FFA1B-A1EA-310E-2BAE-CC40D1D8A78B}"/>
              </a:ext>
            </a:extLst>
          </p:cNvPr>
          <p:cNvSpPr txBox="1"/>
          <p:nvPr/>
        </p:nvSpPr>
        <p:spPr>
          <a:xfrm>
            <a:off x="3562351" y="2758751"/>
            <a:ext cx="245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Guerrilla war between Paiute – Shoshone &amp; WA, CA, OR, ID vols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Deadliest Indian war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Miners / wagon trains / squatters were cause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‘Snake Indians’ raided NW reservations too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C77D6-43F0-6D58-2618-C8D4E710E28F}"/>
              </a:ext>
            </a:extLst>
          </p:cNvPr>
          <p:cNvSpPr txBox="1"/>
          <p:nvPr/>
        </p:nvSpPr>
        <p:spPr>
          <a:xfrm>
            <a:off x="6210302" y="2758751"/>
            <a:ext cx="2457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Meant to quell “unrest”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 Army expedition against Cheyenne under Sheridan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Scorched earth campaign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Catalyst for changes to Indian Policy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06FDA-B150-31E6-DD0B-2441D8460201}"/>
              </a:ext>
            </a:extLst>
          </p:cNvPr>
          <p:cNvSpPr txBox="1"/>
          <p:nvPr/>
        </p:nvSpPr>
        <p:spPr>
          <a:xfrm>
            <a:off x="8858253" y="2758751"/>
            <a:ext cx="2457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Led by Sitting Bull in response to violation of Treaty of Ft Laramie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Last great gatherings of multiple nations on the Plains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Included Battle of Little Bighorn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AEC27-C367-DD9D-A960-107794E227AE}"/>
              </a:ext>
            </a:extLst>
          </p:cNvPr>
          <p:cNvSpPr txBox="1"/>
          <p:nvPr/>
        </p:nvSpPr>
        <p:spPr>
          <a:xfrm>
            <a:off x="3505395" y="2093561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1864 – 1868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01578D-08CE-C341-ACEB-C4ADC9FB70D3}"/>
              </a:ext>
            </a:extLst>
          </p:cNvPr>
          <p:cNvSpPr txBox="1"/>
          <p:nvPr/>
        </p:nvSpPr>
        <p:spPr>
          <a:xfrm>
            <a:off x="6182116" y="209180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1868-9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D4031-FC3D-B480-D19B-20780F399C92}"/>
              </a:ext>
            </a:extLst>
          </p:cNvPr>
          <p:cNvSpPr txBox="1"/>
          <p:nvPr/>
        </p:nvSpPr>
        <p:spPr>
          <a:xfrm>
            <a:off x="8905875" y="209316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1876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51BB0-420B-E490-5467-ABDA5727D83B}"/>
              </a:ext>
            </a:extLst>
          </p:cNvPr>
          <p:cNvSpPr txBox="1"/>
          <p:nvPr/>
        </p:nvSpPr>
        <p:spPr>
          <a:xfrm>
            <a:off x="828675" y="2128837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1866 – 1868</a:t>
            </a:r>
          </a:p>
        </p:txBody>
      </p:sp>
    </p:spTree>
    <p:extLst>
      <p:ext uri="{BB962C8B-B14F-4D97-AF65-F5344CB8AC3E}">
        <p14:creationId xmlns:p14="http://schemas.microsoft.com/office/powerpoint/2010/main" val="389049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0CAD4-3396-2339-B843-A505CC25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5D17B-51DF-84AE-DFCE-7BB48CFB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>
                <a:latin typeface="Aptos Narrow" panose="020B0004020202020204" pitchFamily="34" charset="0"/>
              </a:rPr>
              <a:t>Economic Development of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67E6-DA1C-B419-DB59-0F4DEDEDD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ptos Narrow" panose="020B0004020202020204" pitchFamily="34" charset="0"/>
              </a:rPr>
              <a:t>Transcontinental Railroad</a:t>
            </a:r>
          </a:p>
          <a:p>
            <a:r>
              <a:rPr lang="en-US" dirty="0">
                <a:latin typeface="Aptos Narrow" panose="020B0004020202020204" pitchFamily="34" charset="0"/>
              </a:rPr>
              <a:t>Homestead Act (packet)</a:t>
            </a:r>
          </a:p>
          <a:p>
            <a:r>
              <a:rPr lang="en-US" dirty="0">
                <a:latin typeface="Aptos Narrow" panose="020B0004020202020204" pitchFamily="34" charset="0"/>
              </a:rPr>
              <a:t>Organized buffalo hunting</a:t>
            </a:r>
          </a:p>
          <a:p>
            <a:r>
              <a:rPr lang="en-US" dirty="0">
                <a:latin typeface="Aptos Narrow" panose="020B0004020202020204" pitchFamily="34" charset="0"/>
              </a:rPr>
              <a:t>Use of barbed wire</a:t>
            </a:r>
          </a:p>
          <a:p>
            <a:r>
              <a:rPr lang="en-US" dirty="0">
                <a:latin typeface="Aptos Narrow" panose="020B0004020202020204" pitchFamily="34" charset="0"/>
              </a:rPr>
              <a:t>Military protection of mining trails and sites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A14C0-D9E1-C1B2-6828-FEEA691F2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13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B6EA8-9246-A9DC-68C9-04F541C3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2A114-5300-C096-70A7-443EDE58C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9000B-BB35-5854-83A8-8FEFD1FFD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2165889-5DA6-4B7C-D041-EE2F90846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76DB143D-1EC9-8C49-3A34-2DF18DF5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E072B-D43B-7383-3479-8F9EA9C9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D87DA7-5971-BBF7-EB51-74FC43E24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CF3A1-59D9-01DA-0FE9-3D6140A3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ptos Narrow" panose="020B0004020202020204" pitchFamily="34" charset="0"/>
              </a:rPr>
              <a:t>Economic Development of the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706D-416F-EB67-6E8A-CFE9DB46C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Aptos Narrow" panose="020B0004020202020204" pitchFamily="34" charset="0"/>
              </a:rPr>
              <a:t>Plantation Bureau (packet)</a:t>
            </a:r>
          </a:p>
          <a:p>
            <a:r>
              <a:rPr lang="en-US" sz="2400" dirty="0">
                <a:latin typeface="Aptos Narrow" panose="020B0004020202020204" pitchFamily="34" charset="0"/>
              </a:rPr>
              <a:t>Field Order No. 15 (packet)</a:t>
            </a:r>
          </a:p>
          <a:p>
            <a:r>
              <a:rPr lang="en-US" sz="2400" dirty="0">
                <a:latin typeface="Aptos Narrow" panose="020B0004020202020204" pitchFamily="34" charset="0"/>
              </a:rPr>
              <a:t>Sharecropping and tenant agreements (packet)</a:t>
            </a:r>
          </a:p>
          <a:p>
            <a:r>
              <a:rPr lang="en-US" sz="2400" dirty="0">
                <a:latin typeface="Aptos Narrow" panose="020B0004020202020204" pitchFamily="34" charset="0"/>
              </a:rPr>
              <a:t>Bureau of Refugees, Freedmen, and Abandoned Lands</a:t>
            </a:r>
          </a:p>
          <a:p>
            <a:r>
              <a:rPr lang="en-US" sz="2400" dirty="0">
                <a:latin typeface="Aptos Narrow" panose="020B0004020202020204" pitchFamily="34" charset="0"/>
              </a:rPr>
              <a:t>Southern Homestead Act 1866 (packet)</a:t>
            </a:r>
          </a:p>
        </p:txBody>
      </p:sp>
    </p:spTree>
    <p:extLst>
      <p:ext uri="{BB962C8B-B14F-4D97-AF65-F5344CB8AC3E}">
        <p14:creationId xmlns:p14="http://schemas.microsoft.com/office/powerpoint/2010/main" val="20426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02067-833C-24D7-7EBF-85DE62D3F5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FAF61-553E-3365-C887-EF957D4A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65125"/>
            <a:ext cx="4175197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Aptos Narrow" panose="020B0004020202020204" pitchFamily="34" charset="0"/>
              </a:rPr>
              <a:t>Community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36CE-8F7E-4CB1-0C2F-2C060EE6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Republican policies promoted farming, male-led families, education, Christianity, ‘civilization’ in both West and South</a:t>
            </a:r>
          </a:p>
          <a:p>
            <a:r>
              <a:rPr lang="en-US" sz="2400" dirty="0"/>
              <a:t>Reaction very different according to region</a:t>
            </a:r>
          </a:p>
          <a:p>
            <a:r>
              <a:rPr lang="en-US" sz="2400" dirty="0"/>
              <a:t>Policy toward Indigenous was much more reliant on force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A3B13-BBA1-35C6-50D4-B6BB4FD49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9033C-F448-BCF0-CEAE-814D3B79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365125"/>
            <a:ext cx="4330446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“Civilization” in the South</a:t>
            </a:r>
            <a:endParaRPr lang="en-US" b="1" kern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8515-B511-F93B-36BC-CCB6ECF00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09801"/>
            <a:ext cx="3816096" cy="39671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Black-led drive for community formation, establishment of religious and educational institutions, political apparatuses, and more</a:t>
            </a:r>
          </a:p>
          <a:p>
            <a:r>
              <a:rPr lang="en-US" sz="2000" dirty="0"/>
              <a:t>Black ministers become leaders of the community, both socially and politically</a:t>
            </a:r>
          </a:p>
          <a:p>
            <a:r>
              <a:rPr lang="en-US" sz="2000" dirty="0"/>
              <a:t>More than 3,000 schools in the South by 1869, many HBCUs like Fisk and Howard founded (packet)</a:t>
            </a:r>
          </a:p>
          <a:p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530712-3D1C-686D-7CD7-60E88DA577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965D1-DCA2-55A8-20B6-5963B623C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76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1DDE0-F045-4A7E-61B8-8658D997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“Civilization” in the West</a:t>
            </a:r>
          </a:p>
        </p:txBody>
      </p:sp>
      <p:pic>
        <p:nvPicPr>
          <p:cNvPr id="5" name="Content Placeholder 4" descr="A black and white drawing of two people&#10;&#10;Description automatically generated with medium confidence">
            <a:extLst>
              <a:ext uri="{FF2B5EF4-FFF2-40B4-BE49-F238E27FC236}">
                <a16:creationId xmlns:a16="http://schemas.microsoft.com/office/drawing/2014/main" id="{C37CCB6D-F63B-EC4D-01A8-E827415C1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3027-CC83-298A-93E4-4A87428A9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General Allotment Act, 1887</a:t>
            </a:r>
          </a:p>
          <a:p>
            <a:pPr lvl="1"/>
            <a:r>
              <a:rPr lang="en-US" dirty="0"/>
              <a:t>Divides up reservation land into individual plots; anything leftover sold off</a:t>
            </a:r>
          </a:p>
          <a:p>
            <a:pPr lvl="1"/>
            <a:r>
              <a:rPr lang="en-US" dirty="0"/>
              <a:t>Attached citizenship to assimilation</a:t>
            </a:r>
          </a:p>
          <a:p>
            <a:pPr lvl="1"/>
            <a:r>
              <a:rPr lang="en-US" dirty="0"/>
              <a:t>Included use of funds for Indigenous boarding schools</a:t>
            </a:r>
          </a:p>
        </p:txBody>
      </p:sp>
    </p:spTree>
    <p:extLst>
      <p:ext uri="{BB962C8B-B14F-4D97-AF65-F5344CB8AC3E}">
        <p14:creationId xmlns:p14="http://schemas.microsoft.com/office/powerpoint/2010/main" val="13567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066C6-03B5-2113-51BD-A5019D0DC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65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A1C66-F9C8-347D-63C5-B730B306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216923"/>
            <a:ext cx="10522608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6A49B-F0D1-FB4B-12DB-93EFAC48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Aptos Narrow" panose="020B0004020202020204" pitchFamily="34" charset="0"/>
              </a:rPr>
              <a:t>The Civil War as Indian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D48A-1481-DE55-5208-748D23F93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latin typeface="Aptos Narrow" panose="020B0004020202020204" pitchFamily="34" charset="0"/>
              </a:rPr>
              <a:t>Civil War, emancipation, and Indian wars all intertwined</a:t>
            </a:r>
          </a:p>
          <a:p>
            <a:endParaRPr lang="en-US" sz="2400" dirty="0">
              <a:latin typeface="Aptos Narrow" panose="020B0004020202020204" pitchFamily="34" charset="0"/>
            </a:endParaRPr>
          </a:p>
          <a:p>
            <a:r>
              <a:rPr lang="en-US" sz="2400" dirty="0">
                <a:latin typeface="Aptos Narrow" panose="020B0004020202020204" pitchFamily="34" charset="0"/>
              </a:rPr>
              <a:t>Emerge from conflicts over US westward expansion</a:t>
            </a:r>
          </a:p>
          <a:p>
            <a:endParaRPr lang="en-US" sz="2400" dirty="0">
              <a:latin typeface="Aptos Narrow" panose="020B0004020202020204" pitchFamily="34" charset="0"/>
            </a:endParaRPr>
          </a:p>
          <a:p>
            <a:r>
              <a:rPr lang="en-US" sz="2400" dirty="0">
                <a:latin typeface="Aptos Narrow" panose="020B0004020202020204" pitchFamily="34" charset="0"/>
              </a:rPr>
              <a:t>In the West, the Civil War a three-cornered conflict: US v. Confederacy v. Indigenous peoples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FDF82-4B1A-08FE-74BA-220F52D83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8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C2213-FC87-1BB9-9BD1-178077A9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653BB-CED0-E899-4EF3-D80C572D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FEFC2-A05E-E508-B5AE-10F62B86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6"/>
            <a:ext cx="10515600" cy="593951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1862: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War battles increase in size and intensity, such as Shiloh, the Peninsula Campaign, and the Seven Days’ Battles;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Sioux Uprising begins in Minnesota;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largest mass execution in U.S. history occurs (38 Sioux men hanged)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1863: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African-American US regiments organized and used at battles like Fort Wagner;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Lincoln issues the Emancipation Proclamation;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Army commits the Bear River Massacre in Idaho which is then organized as a territory;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Battles of Gettysburg, Vicksburg, and more turn the tide against the C.S.A.;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Col. “Kit” Carson begins scorched earth fighting against the Navajo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1864: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Battle of Atlanta and Sherman’s March;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Grant’s Overland Campaign (Spotsylvania, the Wilderness, Petersburg);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U.S. Army’s forced march of tens of thousands of Navajo prisoners (the Long Walk) begins as does their four-year imprisonment at Bosque Redondo;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Sand Creek Massacre of Cheyenne by U.S. troops;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battle of the Plains Indian Wars at Adobe Wells (draw between Apache and U.S. Army)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B0093-3520-2470-0BDB-F07C8C56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C19986-61E0-3F3F-1430-043864443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BDFC5-9B4C-C57A-F08D-96FDFA3C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A National Republican Vision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A384-D2F7-7C50-3E50-0BE0C020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Republicans in Congress pass laws intended to remake the nation before the war is over</a:t>
            </a:r>
          </a:p>
          <a:p>
            <a:r>
              <a:rPr lang="en-US" sz="2000" dirty="0"/>
              <a:t>Many geared toward the West:</a:t>
            </a:r>
          </a:p>
          <a:p>
            <a:pPr lvl="1"/>
            <a:r>
              <a:rPr lang="en-US" sz="2000" dirty="0"/>
              <a:t>USDA</a:t>
            </a:r>
          </a:p>
          <a:p>
            <a:pPr lvl="1"/>
            <a:r>
              <a:rPr lang="en-US" sz="2000" dirty="0"/>
              <a:t>Transcontinental Railroad</a:t>
            </a:r>
          </a:p>
          <a:p>
            <a:pPr lvl="1"/>
            <a:r>
              <a:rPr lang="en-US" sz="2000" dirty="0"/>
              <a:t>Homestead Act</a:t>
            </a:r>
          </a:p>
          <a:p>
            <a:pPr lvl="1"/>
            <a:r>
              <a:rPr lang="en-US" sz="2000" dirty="0"/>
              <a:t>Morrill Act</a:t>
            </a:r>
          </a:p>
        </p:txBody>
      </p:sp>
    </p:spTree>
    <p:extLst>
      <p:ext uri="{BB962C8B-B14F-4D97-AF65-F5344CB8AC3E}">
        <p14:creationId xmlns:p14="http://schemas.microsoft.com/office/powerpoint/2010/main" val="30742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painting&#10;&#10;Description automatically generated">
            <a:extLst>
              <a:ext uri="{FF2B5EF4-FFF2-40B4-BE49-F238E27FC236}">
                <a16:creationId xmlns:a16="http://schemas.microsoft.com/office/drawing/2014/main" id="{FB530958-AE7B-800E-A9CA-3523717B7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6" name="Picture 5" descr="A poster of a family gathering&#10;&#10;Description automatically generated with medium confidence">
            <a:extLst>
              <a:ext uri="{FF2B5EF4-FFF2-40B4-BE49-F238E27FC236}">
                <a16:creationId xmlns:a16="http://schemas.microsoft.com/office/drawing/2014/main" id="{3A5AD6F8-F014-7D99-E545-FD598EE33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7" name="Picture 6" descr="A close-up of a currency&#10;&#10;Description automatically generated">
            <a:extLst>
              <a:ext uri="{FF2B5EF4-FFF2-40B4-BE49-F238E27FC236}">
                <a16:creationId xmlns:a16="http://schemas.microsoft.com/office/drawing/2014/main" id="{AFB3A115-AE01-33FF-85ED-95C1A774D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839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Meiryo</vt:lpstr>
      <vt:lpstr>Aptos Narrow</vt:lpstr>
      <vt:lpstr>Arial</vt:lpstr>
      <vt:lpstr>Calibri</vt:lpstr>
      <vt:lpstr>Calibri Light</vt:lpstr>
      <vt:lpstr>Times New Roman</vt:lpstr>
      <vt:lpstr>Office Theme</vt:lpstr>
      <vt:lpstr>Reconstruction South and West Black and Indigenous Experiences after the Civil War  Dr. Erin Mauldin John Hope Franklin Chair of Southern History emauldin@usf.edu</vt:lpstr>
      <vt:lpstr>PowerPoint Presentation</vt:lpstr>
      <vt:lpstr>PowerPoint Presentation</vt:lpstr>
      <vt:lpstr>The Civil War as Indian War</vt:lpstr>
      <vt:lpstr>PowerPoint Presentation</vt:lpstr>
      <vt:lpstr>PowerPoint Presentation</vt:lpstr>
      <vt:lpstr>PowerPoint Presentation</vt:lpstr>
      <vt:lpstr>A National Republican Vision</vt:lpstr>
      <vt:lpstr>PowerPoint Presentation</vt:lpstr>
      <vt:lpstr>Questions of Reconstruction</vt:lpstr>
      <vt:lpstr>PowerPoint Presentation</vt:lpstr>
      <vt:lpstr>Legal and political standing of Black Americans</vt:lpstr>
      <vt:lpstr>PowerPoint Presentation</vt:lpstr>
      <vt:lpstr>PowerPoint Presentation</vt:lpstr>
      <vt:lpstr>PowerPoint Presentation</vt:lpstr>
      <vt:lpstr>Legal and political standing of Indigenous Americans</vt:lpstr>
      <vt:lpstr>PowerPoint Presentation</vt:lpstr>
      <vt:lpstr>Economic Development of the West</vt:lpstr>
      <vt:lpstr>PowerPoint Presentation</vt:lpstr>
      <vt:lpstr>Economic Development of the South</vt:lpstr>
      <vt:lpstr>Community Formation</vt:lpstr>
      <vt:lpstr>“Civilization” in the South</vt:lpstr>
      <vt:lpstr>“Civilization” in the West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in the West</dc:title>
  <dc:creator>Erin Mauldin</dc:creator>
  <cp:lastModifiedBy>Erin Mauldin</cp:lastModifiedBy>
  <cp:revision>1</cp:revision>
  <dcterms:created xsi:type="dcterms:W3CDTF">2022-08-29T19:24:03Z</dcterms:created>
  <dcterms:modified xsi:type="dcterms:W3CDTF">2024-02-08T20:43:15Z</dcterms:modified>
</cp:coreProperties>
</file>