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91" autoAdjust="0"/>
  </p:normalViewPr>
  <p:slideViewPr>
    <p:cSldViewPr snapToGrid="0">
      <p:cViewPr varScale="1">
        <p:scale>
          <a:sx n="60" d="100"/>
          <a:sy n="60" d="100"/>
        </p:scale>
        <p:origin x="5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9EBBF-97BE-4511-9412-520F842407F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637C374-3230-4D79-99ED-809CE9C253AC}">
      <dgm:prSet/>
      <dgm:spPr/>
      <dgm:t>
        <a:bodyPr/>
        <a:lstStyle/>
        <a:p>
          <a:r>
            <a:rPr lang="en-US" b="0" i="0" dirty="0"/>
            <a:t>Before starting our research, we put together 3 potential reasons as to why students might not engage as much in online classes:</a:t>
          </a:r>
          <a:endParaRPr lang="en-US" dirty="0"/>
        </a:p>
      </dgm:t>
    </dgm:pt>
    <dgm:pt modelId="{978313F9-3CE4-4645-9424-5E85DFF86826}" type="parTrans" cxnId="{F1B50FC3-4763-4051-8FFF-4EA74C780FFC}">
      <dgm:prSet/>
      <dgm:spPr/>
      <dgm:t>
        <a:bodyPr/>
        <a:lstStyle/>
        <a:p>
          <a:endParaRPr lang="en-US"/>
        </a:p>
      </dgm:t>
    </dgm:pt>
    <dgm:pt modelId="{7BC6C40B-03F3-4575-B6D5-EDE8FA96A5B3}" type="sibTrans" cxnId="{F1B50FC3-4763-4051-8FFF-4EA74C780FFC}">
      <dgm:prSet/>
      <dgm:spPr/>
      <dgm:t>
        <a:bodyPr/>
        <a:lstStyle/>
        <a:p>
          <a:endParaRPr lang="en-US"/>
        </a:p>
      </dgm:t>
    </dgm:pt>
    <dgm:pt modelId="{2355C494-CC56-4806-94B6-25B06591B673}">
      <dgm:prSet/>
      <dgm:spPr/>
      <dgm:t>
        <a:bodyPr/>
        <a:lstStyle/>
        <a:p>
          <a:r>
            <a:rPr lang="en-US" b="0" i="0" dirty="0"/>
            <a:t>1:Lack of Personal Interaction: We believe the absence of face-to-face interaction can make some students feel disconnected.</a:t>
          </a:r>
          <a:endParaRPr lang="en-US" dirty="0"/>
        </a:p>
      </dgm:t>
    </dgm:pt>
    <dgm:pt modelId="{6DEFF0AC-8338-4D77-A2CA-68056DF6A285}" type="parTrans" cxnId="{75E56670-B36A-4D38-870F-C88CAB979A24}">
      <dgm:prSet/>
      <dgm:spPr/>
      <dgm:t>
        <a:bodyPr/>
        <a:lstStyle/>
        <a:p>
          <a:endParaRPr lang="en-US"/>
        </a:p>
      </dgm:t>
    </dgm:pt>
    <dgm:pt modelId="{DCEB2521-64BE-4B92-8313-2E9F621DAD6A}" type="sibTrans" cxnId="{75E56670-B36A-4D38-870F-C88CAB979A24}">
      <dgm:prSet/>
      <dgm:spPr/>
      <dgm:t>
        <a:bodyPr/>
        <a:lstStyle/>
        <a:p>
          <a:endParaRPr lang="en-US"/>
        </a:p>
      </dgm:t>
    </dgm:pt>
    <dgm:pt modelId="{6941CDA2-C168-4002-91F7-DF6AF611623C}">
      <dgm:prSet/>
      <dgm:spPr/>
      <dgm:t>
        <a:bodyPr/>
        <a:lstStyle/>
        <a:p>
          <a:r>
            <a:rPr lang="en-US" b="0" i="0" dirty="0"/>
            <a:t>2:Technical Issues: Problems such as unreliable internet connections, software glitches, and difficulties accessing course materials can frustrate students and deter them from participating in coursework.</a:t>
          </a:r>
          <a:endParaRPr lang="en-US" dirty="0"/>
        </a:p>
      </dgm:t>
    </dgm:pt>
    <dgm:pt modelId="{6CFFA1BB-8C96-422F-B97E-DC62D070F05C}" type="parTrans" cxnId="{4634A0D7-9903-477C-829F-92A8F574AC61}">
      <dgm:prSet/>
      <dgm:spPr/>
      <dgm:t>
        <a:bodyPr/>
        <a:lstStyle/>
        <a:p>
          <a:endParaRPr lang="en-US"/>
        </a:p>
      </dgm:t>
    </dgm:pt>
    <dgm:pt modelId="{A6B5E8CD-5DEF-4F3D-92AC-0B968C6432E6}" type="sibTrans" cxnId="{4634A0D7-9903-477C-829F-92A8F574AC61}">
      <dgm:prSet/>
      <dgm:spPr/>
      <dgm:t>
        <a:bodyPr/>
        <a:lstStyle/>
        <a:p>
          <a:endParaRPr lang="en-US"/>
        </a:p>
      </dgm:t>
    </dgm:pt>
    <dgm:pt modelId="{A27EE4ED-20D5-418D-9197-EB792B5A57C8}">
      <dgm:prSet/>
      <dgm:spPr/>
      <dgm:t>
        <a:bodyPr/>
        <a:lstStyle/>
        <a:p>
          <a:r>
            <a:rPr lang="en-US" b="0" i="0" dirty="0"/>
            <a:t>3:Unclear Expectations: If the course structure is not well defined, students may feel overwhelmed or unsure about participation guidelines. This can be exasperated in online settings where immediate clarifications might not be possible.</a:t>
          </a:r>
          <a:endParaRPr lang="en-US" dirty="0"/>
        </a:p>
      </dgm:t>
    </dgm:pt>
    <dgm:pt modelId="{D1DCB663-6883-41A2-981B-1A44426DEEB9}" type="parTrans" cxnId="{D9B902EC-E695-46B9-952A-B39E95C78036}">
      <dgm:prSet/>
      <dgm:spPr/>
      <dgm:t>
        <a:bodyPr/>
        <a:lstStyle/>
        <a:p>
          <a:endParaRPr lang="en-US"/>
        </a:p>
      </dgm:t>
    </dgm:pt>
    <dgm:pt modelId="{B49716CF-E217-494A-89D4-19BD7C604400}" type="sibTrans" cxnId="{D9B902EC-E695-46B9-952A-B39E95C78036}">
      <dgm:prSet/>
      <dgm:spPr/>
      <dgm:t>
        <a:bodyPr/>
        <a:lstStyle/>
        <a:p>
          <a:endParaRPr lang="en-US"/>
        </a:p>
      </dgm:t>
    </dgm:pt>
    <dgm:pt modelId="{90F29ED0-8E4A-49C5-AB9B-6C16D6DC7C6F}" type="pres">
      <dgm:prSet presAssocID="{CAF9EBBF-97BE-4511-9412-520F842407F0}" presName="linear" presStyleCnt="0">
        <dgm:presLayoutVars>
          <dgm:animLvl val="lvl"/>
          <dgm:resizeHandles val="exact"/>
        </dgm:presLayoutVars>
      </dgm:prSet>
      <dgm:spPr/>
    </dgm:pt>
    <dgm:pt modelId="{47FD3483-987F-4269-B90F-548EE2A58D8C}" type="pres">
      <dgm:prSet presAssocID="{6637C374-3230-4D79-99ED-809CE9C253AC}" presName="parentText" presStyleLbl="node1" presStyleIdx="0" presStyleCnt="4">
        <dgm:presLayoutVars>
          <dgm:chMax val="0"/>
          <dgm:bulletEnabled val="1"/>
        </dgm:presLayoutVars>
      </dgm:prSet>
      <dgm:spPr/>
    </dgm:pt>
    <dgm:pt modelId="{3C3E5656-0C4B-4C6B-86B1-6827887A680E}" type="pres">
      <dgm:prSet presAssocID="{7BC6C40B-03F3-4575-B6D5-EDE8FA96A5B3}" presName="spacer" presStyleCnt="0"/>
      <dgm:spPr/>
    </dgm:pt>
    <dgm:pt modelId="{31B6DE43-6C5A-4F63-8E03-55BD48ED5595}" type="pres">
      <dgm:prSet presAssocID="{2355C494-CC56-4806-94B6-25B06591B673}" presName="parentText" presStyleLbl="node1" presStyleIdx="1" presStyleCnt="4">
        <dgm:presLayoutVars>
          <dgm:chMax val="0"/>
          <dgm:bulletEnabled val="1"/>
        </dgm:presLayoutVars>
      </dgm:prSet>
      <dgm:spPr/>
    </dgm:pt>
    <dgm:pt modelId="{CF318285-0C4B-4774-B01A-2910DEFE14B5}" type="pres">
      <dgm:prSet presAssocID="{DCEB2521-64BE-4B92-8313-2E9F621DAD6A}" presName="spacer" presStyleCnt="0"/>
      <dgm:spPr/>
    </dgm:pt>
    <dgm:pt modelId="{18C91AB0-95A1-45AC-BD83-D96567B5CB36}" type="pres">
      <dgm:prSet presAssocID="{6941CDA2-C168-4002-91F7-DF6AF611623C}" presName="parentText" presStyleLbl="node1" presStyleIdx="2" presStyleCnt="4">
        <dgm:presLayoutVars>
          <dgm:chMax val="0"/>
          <dgm:bulletEnabled val="1"/>
        </dgm:presLayoutVars>
      </dgm:prSet>
      <dgm:spPr/>
    </dgm:pt>
    <dgm:pt modelId="{2B5EEFDB-7C9B-4792-829E-0B3444C1BD21}" type="pres">
      <dgm:prSet presAssocID="{A6B5E8CD-5DEF-4F3D-92AC-0B968C6432E6}" presName="spacer" presStyleCnt="0"/>
      <dgm:spPr/>
    </dgm:pt>
    <dgm:pt modelId="{5B763BEA-8554-468F-B6A2-DC88ADC0AB05}" type="pres">
      <dgm:prSet presAssocID="{A27EE4ED-20D5-418D-9197-EB792B5A57C8}" presName="parentText" presStyleLbl="node1" presStyleIdx="3" presStyleCnt="4">
        <dgm:presLayoutVars>
          <dgm:chMax val="0"/>
          <dgm:bulletEnabled val="1"/>
        </dgm:presLayoutVars>
      </dgm:prSet>
      <dgm:spPr/>
    </dgm:pt>
  </dgm:ptLst>
  <dgm:cxnLst>
    <dgm:cxn modelId="{C1149C62-392B-4338-8165-6DCEF3B22929}" type="presOf" srcId="{6941CDA2-C168-4002-91F7-DF6AF611623C}" destId="{18C91AB0-95A1-45AC-BD83-D96567B5CB36}" srcOrd="0" destOrd="0" presId="urn:microsoft.com/office/officeart/2005/8/layout/vList2"/>
    <dgm:cxn modelId="{75E56670-B36A-4D38-870F-C88CAB979A24}" srcId="{CAF9EBBF-97BE-4511-9412-520F842407F0}" destId="{2355C494-CC56-4806-94B6-25B06591B673}" srcOrd="1" destOrd="0" parTransId="{6DEFF0AC-8338-4D77-A2CA-68056DF6A285}" sibTransId="{DCEB2521-64BE-4B92-8313-2E9F621DAD6A}"/>
    <dgm:cxn modelId="{63AEB387-C748-4991-ADBA-32CD20980B3D}" type="presOf" srcId="{CAF9EBBF-97BE-4511-9412-520F842407F0}" destId="{90F29ED0-8E4A-49C5-AB9B-6C16D6DC7C6F}" srcOrd="0" destOrd="0" presId="urn:microsoft.com/office/officeart/2005/8/layout/vList2"/>
    <dgm:cxn modelId="{F1B50FC3-4763-4051-8FFF-4EA74C780FFC}" srcId="{CAF9EBBF-97BE-4511-9412-520F842407F0}" destId="{6637C374-3230-4D79-99ED-809CE9C253AC}" srcOrd="0" destOrd="0" parTransId="{978313F9-3CE4-4645-9424-5E85DFF86826}" sibTransId="{7BC6C40B-03F3-4575-B6D5-EDE8FA96A5B3}"/>
    <dgm:cxn modelId="{8D4BF5D3-61AC-43B9-88C2-D4636CA3504C}" type="presOf" srcId="{6637C374-3230-4D79-99ED-809CE9C253AC}" destId="{47FD3483-987F-4269-B90F-548EE2A58D8C}" srcOrd="0" destOrd="0" presId="urn:microsoft.com/office/officeart/2005/8/layout/vList2"/>
    <dgm:cxn modelId="{4634A0D7-9903-477C-829F-92A8F574AC61}" srcId="{CAF9EBBF-97BE-4511-9412-520F842407F0}" destId="{6941CDA2-C168-4002-91F7-DF6AF611623C}" srcOrd="2" destOrd="0" parTransId="{6CFFA1BB-8C96-422F-B97E-DC62D070F05C}" sibTransId="{A6B5E8CD-5DEF-4F3D-92AC-0B968C6432E6}"/>
    <dgm:cxn modelId="{2E7773E1-C215-4130-8A31-7FD1A6B166DE}" type="presOf" srcId="{A27EE4ED-20D5-418D-9197-EB792B5A57C8}" destId="{5B763BEA-8554-468F-B6A2-DC88ADC0AB05}" srcOrd="0" destOrd="0" presId="urn:microsoft.com/office/officeart/2005/8/layout/vList2"/>
    <dgm:cxn modelId="{8A9DC0E6-E027-471B-8C24-792CDC5C5AF7}" type="presOf" srcId="{2355C494-CC56-4806-94B6-25B06591B673}" destId="{31B6DE43-6C5A-4F63-8E03-55BD48ED5595}" srcOrd="0" destOrd="0" presId="urn:microsoft.com/office/officeart/2005/8/layout/vList2"/>
    <dgm:cxn modelId="{D9B902EC-E695-46B9-952A-B39E95C78036}" srcId="{CAF9EBBF-97BE-4511-9412-520F842407F0}" destId="{A27EE4ED-20D5-418D-9197-EB792B5A57C8}" srcOrd="3" destOrd="0" parTransId="{D1DCB663-6883-41A2-981B-1A44426DEEB9}" sibTransId="{B49716CF-E217-494A-89D4-19BD7C604400}"/>
    <dgm:cxn modelId="{2CEAFCB0-D458-431E-81A8-840EDC64DBD2}" type="presParOf" srcId="{90F29ED0-8E4A-49C5-AB9B-6C16D6DC7C6F}" destId="{47FD3483-987F-4269-B90F-548EE2A58D8C}" srcOrd="0" destOrd="0" presId="urn:microsoft.com/office/officeart/2005/8/layout/vList2"/>
    <dgm:cxn modelId="{B2BDD377-2B9A-4C97-9334-5BD5EC0D4026}" type="presParOf" srcId="{90F29ED0-8E4A-49C5-AB9B-6C16D6DC7C6F}" destId="{3C3E5656-0C4B-4C6B-86B1-6827887A680E}" srcOrd="1" destOrd="0" presId="urn:microsoft.com/office/officeart/2005/8/layout/vList2"/>
    <dgm:cxn modelId="{F797439E-AB1A-4C3E-B3F4-363DFBAF2200}" type="presParOf" srcId="{90F29ED0-8E4A-49C5-AB9B-6C16D6DC7C6F}" destId="{31B6DE43-6C5A-4F63-8E03-55BD48ED5595}" srcOrd="2" destOrd="0" presId="urn:microsoft.com/office/officeart/2005/8/layout/vList2"/>
    <dgm:cxn modelId="{89CDF4BE-E8AC-4261-A57D-D8504B79A88E}" type="presParOf" srcId="{90F29ED0-8E4A-49C5-AB9B-6C16D6DC7C6F}" destId="{CF318285-0C4B-4774-B01A-2910DEFE14B5}" srcOrd="3" destOrd="0" presId="urn:microsoft.com/office/officeart/2005/8/layout/vList2"/>
    <dgm:cxn modelId="{3AC1F22A-42FD-41C6-8444-2D798857ED00}" type="presParOf" srcId="{90F29ED0-8E4A-49C5-AB9B-6C16D6DC7C6F}" destId="{18C91AB0-95A1-45AC-BD83-D96567B5CB36}" srcOrd="4" destOrd="0" presId="urn:microsoft.com/office/officeart/2005/8/layout/vList2"/>
    <dgm:cxn modelId="{DF896A42-FA03-434C-9184-70F84F660E2D}" type="presParOf" srcId="{90F29ED0-8E4A-49C5-AB9B-6C16D6DC7C6F}" destId="{2B5EEFDB-7C9B-4792-829E-0B3444C1BD21}" srcOrd="5" destOrd="0" presId="urn:microsoft.com/office/officeart/2005/8/layout/vList2"/>
    <dgm:cxn modelId="{2308ADF4-CA17-4533-A052-ACFB4A5E00F5}" type="presParOf" srcId="{90F29ED0-8E4A-49C5-AB9B-6C16D6DC7C6F}" destId="{5B763BEA-8554-468F-B6A2-DC88ADC0AB0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D3483-987F-4269-B90F-548EE2A58D8C}">
      <dsp:nvSpPr>
        <dsp:cNvPr id="0" name=""/>
        <dsp:cNvSpPr/>
      </dsp:nvSpPr>
      <dsp:spPr>
        <a:xfrm>
          <a:off x="0" y="42346"/>
          <a:ext cx="6492875" cy="121845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Before starting our research, we put together 3 potential reasons as to why students might not engage as much in online classes:</a:t>
          </a:r>
          <a:endParaRPr lang="en-US" sz="1700" kern="1200" dirty="0"/>
        </a:p>
      </dsp:txBody>
      <dsp:txXfrm>
        <a:off x="59480" y="101826"/>
        <a:ext cx="6373915" cy="1099496"/>
      </dsp:txXfrm>
    </dsp:sp>
    <dsp:sp modelId="{31B6DE43-6C5A-4F63-8E03-55BD48ED5595}">
      <dsp:nvSpPr>
        <dsp:cNvPr id="0" name=""/>
        <dsp:cNvSpPr/>
      </dsp:nvSpPr>
      <dsp:spPr>
        <a:xfrm>
          <a:off x="0" y="1309763"/>
          <a:ext cx="6492875" cy="121845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1:Lack of Personal Interaction: We believe the absence of face-to-face interaction can make some students feel disconnected.</a:t>
          </a:r>
          <a:endParaRPr lang="en-US" sz="1700" kern="1200" dirty="0"/>
        </a:p>
      </dsp:txBody>
      <dsp:txXfrm>
        <a:off x="59480" y="1369243"/>
        <a:ext cx="6373915" cy="1099496"/>
      </dsp:txXfrm>
    </dsp:sp>
    <dsp:sp modelId="{18C91AB0-95A1-45AC-BD83-D96567B5CB36}">
      <dsp:nvSpPr>
        <dsp:cNvPr id="0" name=""/>
        <dsp:cNvSpPr/>
      </dsp:nvSpPr>
      <dsp:spPr>
        <a:xfrm>
          <a:off x="0" y="2577180"/>
          <a:ext cx="6492875" cy="121845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2:Technical Issues: Problems such as unreliable internet connections, software glitches, and difficulties accessing course materials can frustrate students and deter them from participating in coursework.</a:t>
          </a:r>
          <a:endParaRPr lang="en-US" sz="1700" kern="1200" dirty="0"/>
        </a:p>
      </dsp:txBody>
      <dsp:txXfrm>
        <a:off x="59480" y="2636660"/>
        <a:ext cx="6373915" cy="1099496"/>
      </dsp:txXfrm>
    </dsp:sp>
    <dsp:sp modelId="{5B763BEA-8554-468F-B6A2-DC88ADC0AB05}">
      <dsp:nvSpPr>
        <dsp:cNvPr id="0" name=""/>
        <dsp:cNvSpPr/>
      </dsp:nvSpPr>
      <dsp:spPr>
        <a:xfrm>
          <a:off x="0" y="3844596"/>
          <a:ext cx="6492875" cy="1218456"/>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3:Unclear Expectations: If the course structure is not well defined, students may feel overwhelmed or unsure about participation guidelines. This can be exasperated in online settings where immediate clarifications might not be possible.</a:t>
          </a:r>
          <a:endParaRPr lang="en-US" sz="1700" kern="1200" dirty="0"/>
        </a:p>
      </dsp:txBody>
      <dsp:txXfrm>
        <a:off x="59480" y="3904076"/>
        <a:ext cx="6373915" cy="1099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9D568-0CE1-4AF9-812D-FCB1D19186C9}"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91200-D08B-4645-8C2B-F95FABC7F696}" type="slidenum">
              <a:rPr lang="en-US" smtClean="0"/>
              <a:t>‹#›</a:t>
            </a:fld>
            <a:endParaRPr lang="en-US"/>
          </a:p>
        </p:txBody>
      </p:sp>
    </p:spTree>
    <p:extLst>
      <p:ext uri="{BB962C8B-B14F-4D97-AF65-F5344CB8AC3E}">
        <p14:creationId xmlns:p14="http://schemas.microsoft.com/office/powerpoint/2010/main" val="230579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believe this question is important because education is starting to turn to online more and more every year since the pandemic and discovering ways to keep students engaged in the online classroom is essential in making the switch to online easier for the student and instructor</a:t>
            </a:r>
            <a:endParaRPr lang="en-US" dirty="0"/>
          </a:p>
        </p:txBody>
      </p:sp>
      <p:sp>
        <p:nvSpPr>
          <p:cNvPr id="4" name="Slide Number Placeholder 3"/>
          <p:cNvSpPr>
            <a:spLocks noGrp="1"/>
          </p:cNvSpPr>
          <p:nvPr>
            <p:ph type="sldNum" sz="quarter" idx="5"/>
          </p:nvPr>
        </p:nvSpPr>
        <p:spPr/>
        <p:txBody>
          <a:bodyPr/>
          <a:lstStyle/>
          <a:p>
            <a:fld id="{2B491200-D08B-4645-8C2B-F95FABC7F696}" type="slidenum">
              <a:rPr lang="en-US" smtClean="0"/>
              <a:t>2</a:t>
            </a:fld>
            <a:endParaRPr lang="en-US"/>
          </a:p>
        </p:txBody>
      </p:sp>
    </p:spTree>
    <p:extLst>
      <p:ext uri="{BB962C8B-B14F-4D97-AF65-F5344CB8AC3E}">
        <p14:creationId xmlns:p14="http://schemas.microsoft.com/office/powerpoint/2010/main" val="930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333155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522C7-2617-4689-AD47-AA747F39F8C0}"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193125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104079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114385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2001992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3293325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69283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111677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283115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24324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22C7-2617-4689-AD47-AA747F39F8C0}"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332770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E522C7-2617-4689-AD47-AA747F39F8C0}"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44275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E522C7-2617-4689-AD47-AA747F39F8C0}"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94854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E522C7-2617-4689-AD47-AA747F39F8C0}"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37159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522C7-2617-4689-AD47-AA747F39F8C0}"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145804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522C7-2617-4689-AD47-AA747F39F8C0}"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95401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522C7-2617-4689-AD47-AA747F39F8C0}"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26023-4E0C-4D74-AC3D-59DD20730D6C}" type="slidenum">
              <a:rPr lang="en-US" smtClean="0"/>
              <a:t>‹#›</a:t>
            </a:fld>
            <a:endParaRPr lang="en-US"/>
          </a:p>
        </p:txBody>
      </p:sp>
    </p:spTree>
    <p:extLst>
      <p:ext uri="{BB962C8B-B14F-4D97-AF65-F5344CB8AC3E}">
        <p14:creationId xmlns:p14="http://schemas.microsoft.com/office/powerpoint/2010/main" val="250675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E522C7-2617-4689-AD47-AA747F39F8C0}" type="datetimeFigureOut">
              <a:rPr lang="en-US" smtClean="0"/>
              <a:t>11/28/2023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026023-4E0C-4D74-AC3D-59DD20730D6C}" type="slidenum">
              <a:rPr lang="en-US" smtClean="0"/>
              <a:t>‹#›</a:t>
            </a:fld>
            <a:endParaRPr lang="en-US"/>
          </a:p>
        </p:txBody>
      </p:sp>
    </p:spTree>
    <p:extLst>
      <p:ext uri="{BB962C8B-B14F-4D97-AF65-F5344CB8AC3E}">
        <p14:creationId xmlns:p14="http://schemas.microsoft.com/office/powerpoint/2010/main" val="30218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oecd.org/coronavirus/policy-responses/strengthening-online-learning-when-schools-are-closed-the-role-of-families-and-teachers-in-supporting-students-during-the-covid-19-crisis-c4ecba6c/" TargetMode="External"/><Relationship Id="rId5" Type="http://schemas.openxmlformats.org/officeDocument/2006/relationships/hyperlink" Target="https://doi.org/10.1080/15391523.2005.10782457"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2"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4"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5"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6"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7"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6A27A7FB-130A-EE7C-9582-80387E5519B0}"/>
              </a:ext>
            </a:extLst>
          </p:cNvPr>
          <p:cNvSpPr>
            <a:spLocks noGrp="1"/>
          </p:cNvSpPr>
          <p:nvPr>
            <p:ph type="ctrTitle"/>
          </p:nvPr>
        </p:nvSpPr>
        <p:spPr>
          <a:xfrm>
            <a:off x="5448299" y="1380068"/>
            <a:ext cx="6054723" cy="2616199"/>
          </a:xfrm>
        </p:spPr>
        <p:txBody>
          <a:bodyPr>
            <a:normAutofit/>
          </a:bodyPr>
          <a:lstStyle/>
          <a:p>
            <a:pPr rtl="0">
              <a:lnSpc>
                <a:spcPct val="90000"/>
              </a:lnSpc>
              <a:spcBef>
                <a:spcPts val="0"/>
              </a:spcBef>
              <a:spcAft>
                <a:spcPts val="0"/>
              </a:spcAft>
            </a:pPr>
            <a:r>
              <a:rPr lang="en-US" sz="4200" b="0" i="0" u="none" strike="noStrike">
                <a:effectLst/>
                <a:latin typeface="Nunito" pitchFamily="2" charset="0"/>
              </a:rPr>
              <a:t>Our Research Proposal</a:t>
            </a:r>
            <a:br>
              <a:rPr lang="en-US" sz="4200" b="0">
                <a:effectLst/>
              </a:rPr>
            </a:br>
            <a:br>
              <a:rPr lang="en-US" sz="4200"/>
            </a:br>
            <a:endParaRPr lang="en-US" sz="4200"/>
          </a:p>
        </p:txBody>
      </p:sp>
      <p:sp>
        <p:nvSpPr>
          <p:cNvPr id="3" name="Subtitle 2">
            <a:extLst>
              <a:ext uri="{FF2B5EF4-FFF2-40B4-BE49-F238E27FC236}">
                <a16:creationId xmlns:a16="http://schemas.microsoft.com/office/drawing/2014/main" id="{1739AAB8-1205-4FB6-1C96-AB67FA502D49}"/>
              </a:ext>
            </a:extLst>
          </p:cNvPr>
          <p:cNvSpPr>
            <a:spLocks noGrp="1"/>
          </p:cNvSpPr>
          <p:nvPr>
            <p:ph type="subTitle" idx="1"/>
          </p:nvPr>
        </p:nvSpPr>
        <p:spPr>
          <a:xfrm>
            <a:off x="6336254" y="3996267"/>
            <a:ext cx="5166768" cy="1388534"/>
          </a:xfrm>
        </p:spPr>
        <p:txBody>
          <a:bodyPr>
            <a:normAutofit/>
          </a:bodyPr>
          <a:lstStyle/>
          <a:p>
            <a:pPr rtl="0">
              <a:lnSpc>
                <a:spcPct val="90000"/>
              </a:lnSpc>
              <a:spcBef>
                <a:spcPts val="0"/>
              </a:spcBef>
              <a:spcAft>
                <a:spcPts val="0"/>
              </a:spcAft>
            </a:pPr>
            <a:r>
              <a:rPr lang="en-US" b="0" i="0" u="none" strike="noStrike">
                <a:effectLst/>
                <a:latin typeface="Calibri" panose="020F0502020204030204" pitchFamily="34" charset="0"/>
              </a:rPr>
              <a:t>By: Jake Branco, Emily Quesada, Mihir </a:t>
            </a:r>
            <a:r>
              <a:rPr lang="en-US" b="0" i="0" u="none" strike="noStrike" err="1">
                <a:effectLst/>
                <a:latin typeface="Calibri" panose="020F0502020204030204" pitchFamily="34" charset="0"/>
              </a:rPr>
              <a:t>Khadri</a:t>
            </a:r>
            <a:r>
              <a:rPr lang="en-US" b="0" i="0" u="none" strike="noStrike">
                <a:effectLst/>
                <a:latin typeface="Calibri" panose="020F0502020204030204" pitchFamily="34" charset="0"/>
              </a:rPr>
              <a:t>, Brandon Guido, Rachel Bryan</a:t>
            </a:r>
            <a:endParaRPr lang="en-US" b="0">
              <a:effectLst/>
            </a:endParaRPr>
          </a:p>
          <a:p>
            <a:pPr>
              <a:lnSpc>
                <a:spcPct val="90000"/>
              </a:lnSpc>
            </a:pPr>
            <a:br>
              <a:rPr lang="en-US" dirty="0"/>
            </a:br>
            <a:endParaRPr lang="en-US"/>
          </a:p>
        </p:txBody>
      </p:sp>
      <p:pic>
        <p:nvPicPr>
          <p:cNvPr id="5" name="Picture 4">
            <a:extLst>
              <a:ext uri="{FF2B5EF4-FFF2-40B4-BE49-F238E27FC236}">
                <a16:creationId xmlns:a16="http://schemas.microsoft.com/office/drawing/2014/main" id="{66F9EE45-1F41-F44A-04AF-7E8BA88090E4}"/>
              </a:ext>
            </a:extLst>
          </p:cNvPr>
          <p:cNvPicPr>
            <a:picLocks noChangeAspect="1"/>
          </p:cNvPicPr>
          <p:nvPr/>
        </p:nvPicPr>
        <p:blipFill rotWithShape="1">
          <a:blip r:embed="rId6"/>
          <a:srcRect l="9903" r="1" b="9092"/>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pic>
        <p:nvPicPr>
          <p:cNvPr id="56" name="Audio 55">
            <a:hlinkClick r:id="" action="ppaction://media"/>
            <a:extLst>
              <a:ext uri="{FF2B5EF4-FFF2-40B4-BE49-F238E27FC236}">
                <a16:creationId xmlns:a16="http://schemas.microsoft.com/office/drawing/2014/main" id="{4DE94CA5-C020-22F3-5E68-8ABC65EF4E52}"/>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100846675"/>
      </p:ext>
    </p:extLst>
  </p:cSld>
  <p:clrMapOvr>
    <a:masterClrMapping/>
  </p:clrMapOvr>
  <mc:AlternateContent xmlns:mc="http://schemas.openxmlformats.org/markup-compatibility/2006">
    <mc:Choice xmlns:p14="http://schemas.microsoft.com/office/powerpoint/2010/main" Requires="p14">
      <p:transition spd="slow" p14:dur="2000" advTm="5777"/>
    </mc:Choice>
    <mc:Fallback>
      <p:transition spd="slow" advTm="5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6"/>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par>
                                <p:cTn id="10" presetID="10" presetClass="entr" presetSubtype="0" fill="hold" grpId="0" nodeType="withEffect">
                                  <p:stCondLst>
                                    <p:cond delay="2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56"/>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5">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5">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85BD3F50-1C41-4971-9A03-3991E0E0B181}"/>
              </a:ext>
            </a:extLst>
          </p:cNvPr>
          <p:cNvSpPr>
            <a:spLocks noGrp="1"/>
          </p:cNvSpPr>
          <p:nvPr>
            <p:ph type="title"/>
          </p:nvPr>
        </p:nvSpPr>
        <p:spPr>
          <a:xfrm>
            <a:off x="3962399" y="685800"/>
            <a:ext cx="7345891" cy="1413933"/>
          </a:xfrm>
        </p:spPr>
        <p:txBody>
          <a:bodyPr>
            <a:normAutofit/>
          </a:bodyPr>
          <a:lstStyle/>
          <a:p>
            <a:pPr rtl="0">
              <a:lnSpc>
                <a:spcPct val="90000"/>
              </a:lnSpc>
              <a:spcBef>
                <a:spcPts val="0"/>
              </a:spcBef>
              <a:spcAft>
                <a:spcPts val="0"/>
              </a:spcAft>
            </a:pPr>
            <a:r>
              <a:rPr lang="en-US" sz="3100" b="0" i="0" u="none" strike="noStrike">
                <a:effectLst/>
                <a:latin typeface="Nunito" pitchFamily="2" charset="0"/>
              </a:rPr>
              <a:t>Our Research Question</a:t>
            </a:r>
            <a:br>
              <a:rPr lang="en-US" sz="3100" b="0">
                <a:effectLst/>
              </a:rPr>
            </a:br>
            <a:br>
              <a:rPr lang="en-US" sz="3100"/>
            </a:br>
            <a:endParaRPr lang="en-US" sz="3100"/>
          </a:p>
        </p:txBody>
      </p:sp>
      <p:pic>
        <p:nvPicPr>
          <p:cNvPr id="5" name="Picture 4" descr="Abstract blurred public library with bookshelves">
            <a:extLst>
              <a:ext uri="{FF2B5EF4-FFF2-40B4-BE49-F238E27FC236}">
                <a16:creationId xmlns:a16="http://schemas.microsoft.com/office/drawing/2014/main" id="{8F346E97-C564-ED0A-845B-898C85F126B0}"/>
              </a:ext>
            </a:extLst>
          </p:cNvPr>
          <p:cNvPicPr>
            <a:picLocks noChangeAspect="1"/>
          </p:cNvPicPr>
          <p:nvPr/>
        </p:nvPicPr>
        <p:blipFill rotWithShape="1">
          <a:blip r:embed="rId6"/>
          <a:srcRect l="21996" r="44335"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52F3D19B-214F-F1C9-1482-F3CF2E79DA83}"/>
              </a:ext>
            </a:extLst>
          </p:cNvPr>
          <p:cNvSpPr>
            <a:spLocks noGrp="1"/>
          </p:cNvSpPr>
          <p:nvPr>
            <p:ph idx="1"/>
          </p:nvPr>
        </p:nvSpPr>
        <p:spPr>
          <a:xfrm>
            <a:off x="3843867" y="2048933"/>
            <a:ext cx="7659156" cy="3742267"/>
          </a:xfrm>
        </p:spPr>
        <p:txBody>
          <a:bodyPr>
            <a:normAutofit/>
          </a:bodyPr>
          <a:lstStyle/>
          <a:p>
            <a:pPr rtl="0">
              <a:spcBef>
                <a:spcPts val="0"/>
              </a:spcBef>
              <a:spcAft>
                <a:spcPts val="0"/>
              </a:spcAft>
            </a:pPr>
            <a:r>
              <a:rPr lang="en-US" b="1" i="0" u="none" strike="noStrike" dirty="0">
                <a:effectLst/>
                <a:latin typeface="Times New Roman" panose="02020603050405020304" pitchFamily="18" charset="0"/>
              </a:rPr>
              <a:t>Which specific aspects of online learning act as barriers, discouraging active student participation in online courses?</a:t>
            </a:r>
            <a:endParaRPr lang="en-US" b="0" dirty="0">
              <a:effectLst/>
            </a:endParaRPr>
          </a:p>
          <a:p>
            <a:pPr rtl="0">
              <a:spcBef>
                <a:spcPts val="0"/>
              </a:spcBef>
              <a:spcAft>
                <a:spcPts val="0"/>
              </a:spcAft>
            </a:pPr>
            <a:br>
              <a:rPr lang="en-US" b="0" dirty="0">
                <a:effectLst/>
              </a:rPr>
            </a:br>
            <a:r>
              <a:rPr lang="en-US" b="0" i="0" u="none" strike="noStrike" dirty="0">
                <a:effectLst/>
                <a:latin typeface="Times New Roman" panose="02020603050405020304" pitchFamily="18" charset="0"/>
              </a:rPr>
              <a:t>Our goal with this research question is to improve online education as a whole by increasing student engagement.</a:t>
            </a:r>
            <a:endParaRPr lang="en-US" b="0" dirty="0">
              <a:effectLst/>
            </a:endParaRPr>
          </a:p>
          <a:p>
            <a:pPr marL="0" indent="0">
              <a:buNone/>
            </a:pPr>
            <a:br>
              <a:rPr lang="en-US" dirty="0"/>
            </a:br>
            <a:endParaRPr lang="en-US" dirty="0"/>
          </a:p>
        </p:txBody>
      </p:sp>
      <p:pic>
        <p:nvPicPr>
          <p:cNvPr id="27" name="Audio 26">
            <a:hlinkClick r:id="" action="ppaction://media"/>
            <a:extLst>
              <a:ext uri="{FF2B5EF4-FFF2-40B4-BE49-F238E27FC236}">
                <a16:creationId xmlns:a16="http://schemas.microsoft.com/office/drawing/2014/main" id="{C3E0E1B8-A735-80B0-A62F-EFF912237FBF}"/>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72033706"/>
      </p:ext>
    </p:extLst>
  </p:cSld>
  <p:clrMapOvr>
    <a:masterClrMapping/>
  </p:clrMapOvr>
  <mc:AlternateContent xmlns:mc="http://schemas.openxmlformats.org/markup-compatibility/2006">
    <mc:Choice xmlns:p14="http://schemas.microsoft.com/office/powerpoint/2010/main" Requires="p14">
      <p:transition spd="slow" p14:dur="2000" advTm="32324"/>
    </mc:Choice>
    <mc:Fallback>
      <p:transition spd="slow" advTm="323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81A3EB4-6486-4C7F-39B2-E1AB83A52670}"/>
              </a:ext>
            </a:extLst>
          </p:cNvPr>
          <p:cNvSpPr>
            <a:spLocks noGrp="1"/>
          </p:cNvSpPr>
          <p:nvPr>
            <p:ph type="title"/>
          </p:nvPr>
        </p:nvSpPr>
        <p:spPr>
          <a:xfrm>
            <a:off x="535021" y="685800"/>
            <a:ext cx="2639962" cy="5105400"/>
          </a:xfrm>
        </p:spPr>
        <p:txBody>
          <a:bodyPr>
            <a:normAutofit/>
          </a:bodyPr>
          <a:lstStyle/>
          <a:p>
            <a:pPr rtl="0">
              <a:spcBef>
                <a:spcPts val="0"/>
              </a:spcBef>
              <a:spcAft>
                <a:spcPts val="0"/>
              </a:spcAft>
            </a:pPr>
            <a:r>
              <a:rPr lang="en-US" b="0" i="0" u="none" strike="noStrike">
                <a:solidFill>
                  <a:srgbClr val="FFFFFF"/>
                </a:solidFill>
                <a:effectLst/>
                <a:latin typeface="Nunito" pitchFamily="2" charset="0"/>
              </a:rPr>
              <a:t>Our Question Continued</a:t>
            </a:r>
            <a:br>
              <a:rPr lang="en-US" b="0">
                <a:solidFill>
                  <a:srgbClr val="FFFFFF"/>
                </a:solidFill>
                <a:effectLst/>
              </a:rPr>
            </a:br>
            <a:br>
              <a:rPr lang="en-US">
                <a:solidFill>
                  <a:srgbClr val="FFFFFF"/>
                </a:solidFill>
              </a:rPr>
            </a:br>
            <a:endParaRPr lang="en-US">
              <a:solidFill>
                <a:srgbClr val="FFFFFF"/>
              </a:solidFill>
            </a:endParaRPr>
          </a:p>
        </p:txBody>
      </p:sp>
      <p:grpSp>
        <p:nvGrpSpPr>
          <p:cNvPr id="41" name="Group 4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9BE36D2C-AE27-EAD4-5909-34DB746643AD}"/>
              </a:ext>
            </a:extLst>
          </p:cNvPr>
          <p:cNvGraphicFramePr>
            <a:graphicFrameLocks noGrp="1"/>
          </p:cNvGraphicFramePr>
          <p:nvPr>
            <p:ph idx="1"/>
            <p:extLst>
              <p:ext uri="{D42A27DB-BD31-4B8C-83A1-F6EECF244321}">
                <p14:modId xmlns:p14="http://schemas.microsoft.com/office/powerpoint/2010/main" val="37863529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Audio 22">
            <a:hlinkClick r:id="" action="ppaction://media"/>
            <a:extLst>
              <a:ext uri="{FF2B5EF4-FFF2-40B4-BE49-F238E27FC236}">
                <a16:creationId xmlns:a16="http://schemas.microsoft.com/office/drawing/2014/main" id="{E3870E25-1518-6E1B-6B53-3C58B8602479}"/>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27429855"/>
      </p:ext>
    </p:extLst>
  </p:cSld>
  <p:clrMapOvr>
    <a:masterClrMapping/>
  </p:clrMapOvr>
  <mc:AlternateContent xmlns:mc="http://schemas.openxmlformats.org/markup-compatibility/2006">
    <mc:Choice xmlns:p14="http://schemas.microsoft.com/office/powerpoint/2010/main" Requires="p14">
      <p:transition spd="slow" p14:dur="2000" advTm="43742"/>
    </mc:Choice>
    <mc:Fallback>
      <p:transition spd="slow" advTm="43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CDB6765-DCDF-1AFB-A177-43AEE1F4FC32}"/>
              </a:ext>
            </a:extLst>
          </p:cNvPr>
          <p:cNvSpPr>
            <a:spLocks noGrp="1"/>
          </p:cNvSpPr>
          <p:nvPr>
            <p:ph type="title"/>
          </p:nvPr>
        </p:nvSpPr>
        <p:spPr>
          <a:xfrm>
            <a:off x="683609" y="764372"/>
            <a:ext cx="3173688" cy="5216013"/>
          </a:xfrm>
        </p:spPr>
        <p:txBody>
          <a:bodyPr>
            <a:normAutofit/>
          </a:bodyPr>
          <a:lstStyle/>
          <a:p>
            <a:pPr algn="l" rtl="0">
              <a:spcBef>
                <a:spcPts val="0"/>
              </a:spcBef>
              <a:spcAft>
                <a:spcPts val="0"/>
              </a:spcAft>
            </a:pPr>
            <a:r>
              <a:rPr lang="en-US" b="0" i="0" u="none" strike="noStrike">
                <a:effectLst/>
                <a:latin typeface="Nunito" pitchFamily="2" charset="0"/>
              </a:rPr>
              <a:t>Why Does This Deserve Funding?</a:t>
            </a:r>
            <a:br>
              <a:rPr lang="en-US" b="0">
                <a:effectLst/>
              </a:rPr>
            </a:br>
            <a:br>
              <a:rPr lang="en-US"/>
            </a:br>
            <a:endParaRPr lang="en-US"/>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FBF6AE-A1C1-817A-EE38-C696E29FF342}"/>
              </a:ext>
            </a:extLst>
          </p:cNvPr>
          <p:cNvSpPr>
            <a:spLocks noGrp="1"/>
          </p:cNvSpPr>
          <p:nvPr>
            <p:ph idx="1"/>
          </p:nvPr>
        </p:nvSpPr>
        <p:spPr>
          <a:xfrm>
            <a:off x="4370138" y="764372"/>
            <a:ext cx="7086600" cy="5216013"/>
          </a:xfrm>
        </p:spPr>
        <p:txBody>
          <a:bodyPr anchor="ctr">
            <a:normAutofit fontScale="92500" lnSpcReduction="20000"/>
          </a:bodyPr>
          <a:lstStyle/>
          <a:p>
            <a:pPr rtl="0">
              <a:spcBef>
                <a:spcPts val="0"/>
              </a:spcBef>
              <a:spcAft>
                <a:spcPts val="0"/>
              </a:spcAft>
            </a:pPr>
            <a:r>
              <a:rPr lang="en-US" sz="2800" b="0" i="0" u="none" strike="noStrike" dirty="0">
                <a:effectLst/>
                <a:latin typeface="Times New Roman" panose="02020603050405020304" pitchFamily="18" charset="0"/>
              </a:rPr>
              <a:t>We feel this question deserves funding because we believe everyone deserves a fair education, whether it’s face-to-face, or online. Our question is relatable to today’s society, especially after the COVID-19 pandemic, where the presence of online courses are prominent. This research could prove valuable, as instructors all through academia are still learning how to navigate their online courses. Providing research on what factors may discourage online student participation could ultimately educate instructors alike on some of the best practices to use in their online teachings!</a:t>
            </a:r>
            <a:endParaRPr lang="en-US" sz="2800" b="0" dirty="0">
              <a:effectLst/>
            </a:endParaRPr>
          </a:p>
          <a:p>
            <a:pPr marL="0" indent="0">
              <a:buNone/>
            </a:pPr>
            <a:br>
              <a:rPr lang="en-US" sz="2000" dirty="0"/>
            </a:br>
            <a:endParaRPr lang="en-US" sz="2000" dirty="0"/>
          </a:p>
        </p:txBody>
      </p:sp>
      <p:pic>
        <p:nvPicPr>
          <p:cNvPr id="29" name="Audio 28">
            <a:hlinkClick r:id="" action="ppaction://media"/>
            <a:extLst>
              <a:ext uri="{FF2B5EF4-FFF2-40B4-BE49-F238E27FC236}">
                <a16:creationId xmlns:a16="http://schemas.microsoft.com/office/drawing/2014/main" id="{E7F6C833-A651-3556-8FA2-3641376745A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201624139"/>
      </p:ext>
    </p:extLst>
  </p:cSld>
  <p:clrMapOvr>
    <a:masterClrMapping/>
  </p:clrMapOvr>
  <mc:AlternateContent xmlns:mc="http://schemas.openxmlformats.org/markup-compatibility/2006">
    <mc:Choice xmlns:p14="http://schemas.microsoft.com/office/powerpoint/2010/main" Requires="p14">
      <p:transition spd="slow" p14:dur="2000" advTm="31143"/>
    </mc:Choice>
    <mc:Fallback>
      <p:transition spd="slow" advTm="31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4">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4">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3F43D85-44A7-4E49-5C0D-3152AF3E7053}"/>
              </a:ext>
            </a:extLst>
          </p:cNvPr>
          <p:cNvSpPr>
            <a:spLocks noGrp="1"/>
          </p:cNvSpPr>
          <p:nvPr>
            <p:ph type="title"/>
          </p:nvPr>
        </p:nvSpPr>
        <p:spPr>
          <a:xfrm>
            <a:off x="3962399" y="685800"/>
            <a:ext cx="7345891" cy="1413933"/>
          </a:xfrm>
        </p:spPr>
        <p:txBody>
          <a:bodyPr>
            <a:normAutofit/>
          </a:bodyPr>
          <a:lstStyle/>
          <a:p>
            <a:pPr rtl="0">
              <a:lnSpc>
                <a:spcPct val="90000"/>
              </a:lnSpc>
              <a:spcBef>
                <a:spcPts val="0"/>
              </a:spcBef>
              <a:spcAft>
                <a:spcPts val="0"/>
              </a:spcAft>
            </a:pPr>
            <a:r>
              <a:rPr lang="en-US" sz="3100" b="0" i="0" u="none" strike="noStrike">
                <a:effectLst/>
                <a:latin typeface="Nunito" pitchFamily="2" charset="0"/>
              </a:rPr>
              <a:t>Our Data and Methods</a:t>
            </a:r>
            <a:br>
              <a:rPr lang="en-US" sz="3100" b="0">
                <a:effectLst/>
              </a:rPr>
            </a:br>
            <a:br>
              <a:rPr lang="en-US" sz="3100"/>
            </a:br>
            <a:endParaRPr lang="en-US" sz="3100"/>
          </a:p>
        </p:txBody>
      </p:sp>
      <p:pic>
        <p:nvPicPr>
          <p:cNvPr id="5" name="Picture 4" descr="Glasses on top of a book">
            <a:extLst>
              <a:ext uri="{FF2B5EF4-FFF2-40B4-BE49-F238E27FC236}">
                <a16:creationId xmlns:a16="http://schemas.microsoft.com/office/drawing/2014/main" id="{13415160-3F1B-15CE-B1A4-C95D1817497B}"/>
              </a:ext>
            </a:extLst>
          </p:cNvPr>
          <p:cNvPicPr>
            <a:picLocks noChangeAspect="1"/>
          </p:cNvPicPr>
          <p:nvPr/>
        </p:nvPicPr>
        <p:blipFill rotWithShape="1">
          <a:blip r:embed="rId5"/>
          <a:srcRect l="20626" r="45958"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3AFAEA91-6B68-907A-9F52-D311F22453B7}"/>
              </a:ext>
            </a:extLst>
          </p:cNvPr>
          <p:cNvSpPr>
            <a:spLocks noGrp="1"/>
          </p:cNvSpPr>
          <p:nvPr>
            <p:ph idx="1"/>
          </p:nvPr>
        </p:nvSpPr>
        <p:spPr>
          <a:xfrm>
            <a:off x="3843867" y="2048933"/>
            <a:ext cx="7659156" cy="3742267"/>
          </a:xfrm>
        </p:spPr>
        <p:txBody>
          <a:bodyPr>
            <a:normAutofit fontScale="85000" lnSpcReduction="10000"/>
          </a:bodyPr>
          <a:lstStyle/>
          <a:p>
            <a:pPr rtl="0">
              <a:lnSpc>
                <a:spcPct val="90000"/>
              </a:lnSpc>
              <a:spcBef>
                <a:spcPts val="0"/>
              </a:spcBef>
              <a:spcAft>
                <a:spcPts val="1200"/>
              </a:spcAft>
            </a:pPr>
            <a:r>
              <a:rPr lang="en-US" sz="2000" b="0" i="0" u="none" strike="noStrike" dirty="0">
                <a:effectLst/>
                <a:latin typeface="Calibri" panose="020F0502020204030204" pitchFamily="34" charset="0"/>
              </a:rPr>
              <a:t>We chose to go about our research by using a survey.</a:t>
            </a:r>
            <a:endParaRPr lang="en-US" sz="2000" b="0" dirty="0">
              <a:effectLst/>
            </a:endParaRPr>
          </a:p>
          <a:p>
            <a:pPr rtl="0">
              <a:lnSpc>
                <a:spcPct val="90000"/>
              </a:lnSpc>
              <a:spcBef>
                <a:spcPts val="0"/>
              </a:spcBef>
              <a:spcAft>
                <a:spcPts val="1200"/>
              </a:spcAft>
            </a:pPr>
            <a:r>
              <a:rPr lang="en-US" sz="2000" b="0" i="0" u="none" strike="noStrike" dirty="0">
                <a:effectLst/>
                <a:latin typeface="Calibri" panose="020F0502020204030204" pitchFamily="34" charset="0"/>
              </a:rPr>
              <a:t>Our data was collected from students at USF that have taken an online class in the past semester.</a:t>
            </a:r>
            <a:endParaRPr lang="en-US" sz="2000" b="0" dirty="0">
              <a:effectLst/>
            </a:endParaRPr>
          </a:p>
          <a:p>
            <a:pPr rtl="0">
              <a:lnSpc>
                <a:spcPct val="90000"/>
              </a:lnSpc>
              <a:spcBef>
                <a:spcPts val="0"/>
              </a:spcBef>
              <a:spcAft>
                <a:spcPts val="1200"/>
              </a:spcAft>
            </a:pPr>
            <a:r>
              <a:rPr lang="en-US" sz="2000" b="0" i="0" u="none" strike="noStrike" dirty="0">
                <a:effectLst/>
                <a:latin typeface="Calibri" panose="020F0502020204030204" pitchFamily="34" charset="0"/>
              </a:rPr>
              <a:t>We believe a survey is the best method for this research because gathering responses from these students would yield the most reliable and precise data. They can provide first-hand insights into their online classroom experiences.</a:t>
            </a:r>
            <a:endParaRPr lang="en-US" sz="2000" b="0" dirty="0">
              <a:effectLst/>
            </a:endParaRPr>
          </a:p>
          <a:p>
            <a:pPr rtl="0">
              <a:lnSpc>
                <a:spcPct val="90000"/>
              </a:lnSpc>
              <a:spcBef>
                <a:spcPts val="0"/>
              </a:spcBef>
              <a:spcAft>
                <a:spcPts val="1200"/>
              </a:spcAft>
            </a:pPr>
            <a:r>
              <a:rPr lang="en-US" sz="2000" b="0" i="0" u="none" strike="noStrike" dirty="0">
                <a:effectLst/>
                <a:latin typeface="Calibri" panose="020F0502020204030204" pitchFamily="34" charset="0"/>
              </a:rPr>
              <a:t>The objectives of the survey are to:</a:t>
            </a:r>
            <a:endParaRPr lang="en-US" sz="2000" b="0" dirty="0">
              <a:effectLst/>
            </a:endParaRPr>
          </a:p>
          <a:p>
            <a:pPr rtl="0">
              <a:lnSpc>
                <a:spcPct val="90000"/>
              </a:lnSpc>
              <a:spcBef>
                <a:spcPts val="0"/>
              </a:spcBef>
              <a:spcAft>
                <a:spcPts val="0"/>
              </a:spcAft>
            </a:pPr>
            <a:r>
              <a:rPr lang="en-US" sz="2000" b="0" i="0" u="none" strike="noStrike" dirty="0">
                <a:effectLst/>
                <a:latin typeface="Times New Roman" panose="02020603050405020304" pitchFamily="18" charset="0"/>
              </a:rPr>
              <a:t> a. Uncover specific aspects of online learning perceived as barriers by students.</a:t>
            </a:r>
            <a:endParaRPr lang="en-US" sz="2000" b="0" dirty="0">
              <a:effectLst/>
            </a:endParaRPr>
          </a:p>
          <a:p>
            <a:pPr rtl="0">
              <a:lnSpc>
                <a:spcPct val="90000"/>
              </a:lnSpc>
              <a:spcBef>
                <a:spcPts val="0"/>
              </a:spcBef>
              <a:spcAft>
                <a:spcPts val="0"/>
              </a:spcAft>
            </a:pPr>
            <a:r>
              <a:rPr lang="en-US" sz="2000" b="0" i="0" u="none" strike="noStrike" dirty="0">
                <a:effectLst/>
                <a:latin typeface="Times New Roman" panose="02020603050405020304" pitchFamily="18" charset="0"/>
              </a:rPr>
              <a:t>   b. Examine the impact of these identified barriers on student participation in online courses.</a:t>
            </a:r>
            <a:endParaRPr lang="en-US" sz="2000" b="0" dirty="0">
              <a:effectLst/>
            </a:endParaRPr>
          </a:p>
          <a:p>
            <a:pPr rtl="0">
              <a:lnSpc>
                <a:spcPct val="90000"/>
              </a:lnSpc>
              <a:spcBef>
                <a:spcPts val="0"/>
              </a:spcBef>
              <a:spcAft>
                <a:spcPts val="0"/>
              </a:spcAft>
            </a:pPr>
            <a:r>
              <a:rPr lang="en-US" sz="2000" b="0" i="0" u="none" strike="noStrike" dirty="0">
                <a:effectLst/>
                <a:latin typeface="Times New Roman" panose="02020603050405020304" pitchFamily="18" charset="0"/>
              </a:rPr>
              <a:t>   c. Provide reliable insights to educators and institutions for mitigating these barriers and enhancing online learning experiences.</a:t>
            </a:r>
            <a:endParaRPr lang="en-US" sz="2000" b="0" dirty="0">
              <a:effectLst/>
            </a:endParaRPr>
          </a:p>
          <a:p>
            <a:pPr marL="0" indent="0">
              <a:lnSpc>
                <a:spcPct val="90000"/>
              </a:lnSpc>
              <a:buNone/>
            </a:pPr>
            <a:br>
              <a:rPr lang="en-US" sz="1500" dirty="0"/>
            </a:br>
            <a:endParaRPr lang="en-US" sz="1500" dirty="0"/>
          </a:p>
        </p:txBody>
      </p:sp>
      <p:pic>
        <p:nvPicPr>
          <p:cNvPr id="33" name="Audio 32">
            <a:hlinkClick r:id="" action="ppaction://media"/>
            <a:extLst>
              <a:ext uri="{FF2B5EF4-FFF2-40B4-BE49-F238E27FC236}">
                <a16:creationId xmlns:a16="http://schemas.microsoft.com/office/drawing/2014/main" id="{538103FF-3718-542B-8402-8C90C8ECCFB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1185420"/>
      </p:ext>
    </p:extLst>
  </p:cSld>
  <p:clrMapOvr>
    <a:masterClrMapping/>
  </p:clrMapOvr>
  <mc:AlternateContent xmlns:mc="http://schemas.openxmlformats.org/markup-compatibility/2006">
    <mc:Choice xmlns:p14="http://schemas.microsoft.com/office/powerpoint/2010/main" Requires="p14">
      <p:transition spd="slow" p14:dur="2000" advTm="46449"/>
    </mc:Choice>
    <mc:Fallback>
      <p:transition spd="slow" advTm="46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4">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4">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7C791105-749A-B405-2811-D3EC00004B69}"/>
              </a:ext>
            </a:extLst>
          </p:cNvPr>
          <p:cNvSpPr>
            <a:spLocks noGrp="1"/>
          </p:cNvSpPr>
          <p:nvPr>
            <p:ph type="title"/>
          </p:nvPr>
        </p:nvSpPr>
        <p:spPr>
          <a:xfrm>
            <a:off x="3962399" y="685800"/>
            <a:ext cx="7345891" cy="1413933"/>
          </a:xfrm>
        </p:spPr>
        <p:txBody>
          <a:bodyPr>
            <a:normAutofit/>
          </a:bodyPr>
          <a:lstStyle/>
          <a:p>
            <a:pPr rtl="0">
              <a:lnSpc>
                <a:spcPct val="90000"/>
              </a:lnSpc>
              <a:spcBef>
                <a:spcPts val="0"/>
              </a:spcBef>
              <a:spcAft>
                <a:spcPts val="0"/>
              </a:spcAft>
            </a:pPr>
            <a:r>
              <a:rPr lang="en-US" sz="3100" b="0" i="0" u="none" strike="noStrike">
                <a:effectLst/>
                <a:latin typeface="Nunito" pitchFamily="2" charset="0"/>
              </a:rPr>
              <a:t>Our Research Questions</a:t>
            </a:r>
            <a:br>
              <a:rPr lang="en-US" sz="3100" b="0">
                <a:effectLst/>
              </a:rPr>
            </a:br>
            <a:br>
              <a:rPr lang="en-US" sz="3100"/>
            </a:br>
            <a:endParaRPr lang="en-US" sz="3100"/>
          </a:p>
        </p:txBody>
      </p:sp>
      <p:pic>
        <p:nvPicPr>
          <p:cNvPr id="5" name="Picture 4" descr="Many question marks on black background">
            <a:extLst>
              <a:ext uri="{FF2B5EF4-FFF2-40B4-BE49-F238E27FC236}">
                <a16:creationId xmlns:a16="http://schemas.microsoft.com/office/drawing/2014/main" id="{28F82FEC-86A2-A3B5-9B25-172E964BCC2E}"/>
              </a:ext>
            </a:extLst>
          </p:cNvPr>
          <p:cNvPicPr>
            <a:picLocks noChangeAspect="1"/>
          </p:cNvPicPr>
          <p:nvPr/>
        </p:nvPicPr>
        <p:blipFill rotWithShape="1">
          <a:blip r:embed="rId5"/>
          <a:srcRect l="65783" r="3449" b="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13B9462A-7536-4529-D666-054F1E9CB8CD}"/>
              </a:ext>
            </a:extLst>
          </p:cNvPr>
          <p:cNvSpPr>
            <a:spLocks noGrp="1"/>
          </p:cNvSpPr>
          <p:nvPr>
            <p:ph idx="1"/>
          </p:nvPr>
        </p:nvSpPr>
        <p:spPr>
          <a:xfrm>
            <a:off x="3843867" y="2048933"/>
            <a:ext cx="7659156" cy="3742267"/>
          </a:xfrm>
        </p:spPr>
        <p:txBody>
          <a:bodyPr>
            <a:normAutofit/>
          </a:bodyPr>
          <a:lstStyle/>
          <a:p>
            <a:pPr rtl="0" fontAlgn="base">
              <a:lnSpc>
                <a:spcPct val="90000"/>
              </a:lnSpc>
              <a:spcBef>
                <a:spcPts val="0"/>
              </a:spcBef>
              <a:spcAft>
                <a:spcPts val="0"/>
              </a:spcAft>
              <a:buFont typeface="+mj-lt"/>
              <a:buAutoNum type="arabicPeriod"/>
            </a:pPr>
            <a:r>
              <a:rPr lang="en-US" sz="1700" b="0" i="0" u="none" strike="noStrike" dirty="0">
                <a:effectLst/>
                <a:latin typeface="Times New Roman" panose="02020603050405020304" pitchFamily="18" charset="0"/>
              </a:rPr>
              <a:t>Think back to an online class you may have taken. How was your relationship with your professor? (This question can set the tone for whether or not the professor or the student was behind the lack of participation in the course.)</a:t>
            </a:r>
          </a:p>
          <a:p>
            <a:pPr rtl="0" fontAlgn="base">
              <a:lnSpc>
                <a:spcPct val="90000"/>
              </a:lnSpc>
              <a:spcBef>
                <a:spcPts val="0"/>
              </a:spcBef>
              <a:spcAft>
                <a:spcPts val="0"/>
              </a:spcAft>
              <a:buFont typeface="+mj-lt"/>
              <a:buAutoNum type="arabicPeriod"/>
            </a:pPr>
            <a:endParaRPr lang="en-US" sz="1700" b="0" i="0" u="none" strike="noStrike" dirty="0">
              <a:effectLst/>
              <a:latin typeface="Times New Roman" panose="02020603050405020304" pitchFamily="18" charset="0"/>
            </a:endParaRPr>
          </a:p>
          <a:p>
            <a:pPr rtl="0" fontAlgn="base">
              <a:lnSpc>
                <a:spcPct val="90000"/>
              </a:lnSpc>
              <a:spcBef>
                <a:spcPts val="0"/>
              </a:spcBef>
              <a:spcAft>
                <a:spcPts val="0"/>
              </a:spcAft>
              <a:buFont typeface="+mj-lt"/>
              <a:buAutoNum type="arabicPeriod"/>
            </a:pPr>
            <a:r>
              <a:rPr lang="en-US" sz="1700" b="0" i="0" u="none" strike="noStrike" dirty="0">
                <a:effectLst/>
                <a:latin typeface="Times New Roman" panose="02020603050405020304" pitchFamily="18" charset="0"/>
              </a:rPr>
              <a:t>How often did you experience technical issues throughout your online class? (This question can gauge how big of an impact technical issues has on the student and their participation.)</a:t>
            </a:r>
          </a:p>
          <a:p>
            <a:pPr rtl="0" fontAlgn="base">
              <a:lnSpc>
                <a:spcPct val="90000"/>
              </a:lnSpc>
              <a:spcBef>
                <a:spcPts val="0"/>
              </a:spcBef>
              <a:spcAft>
                <a:spcPts val="0"/>
              </a:spcAft>
              <a:buFont typeface="+mj-lt"/>
              <a:buAutoNum type="arabicPeriod"/>
            </a:pPr>
            <a:endParaRPr lang="en-US" sz="1700" b="0" i="0" u="none" strike="noStrike" dirty="0">
              <a:effectLst/>
              <a:latin typeface="Times New Roman" panose="02020603050405020304" pitchFamily="18" charset="0"/>
            </a:endParaRPr>
          </a:p>
          <a:p>
            <a:pPr rtl="0" fontAlgn="base">
              <a:lnSpc>
                <a:spcPct val="90000"/>
              </a:lnSpc>
              <a:spcBef>
                <a:spcPts val="0"/>
              </a:spcBef>
              <a:spcAft>
                <a:spcPts val="900"/>
              </a:spcAft>
              <a:buFont typeface="+mj-lt"/>
              <a:buAutoNum type="arabicPeriod"/>
            </a:pPr>
            <a:r>
              <a:rPr lang="en-US" sz="1700" b="0" i="0" u="none" strike="noStrike" dirty="0">
                <a:effectLst/>
                <a:latin typeface="Times New Roman" panose="02020603050405020304" pitchFamily="18" charset="0"/>
              </a:rPr>
              <a:t>What did you like the most about your online class, and what did you like the least? Be specific. (This will give us an idea of what techniques engage students)</a:t>
            </a:r>
          </a:p>
          <a:p>
            <a:pPr rtl="0" fontAlgn="base">
              <a:lnSpc>
                <a:spcPct val="90000"/>
              </a:lnSpc>
              <a:spcBef>
                <a:spcPts val="0"/>
              </a:spcBef>
              <a:spcAft>
                <a:spcPts val="900"/>
              </a:spcAft>
              <a:buFont typeface="+mj-lt"/>
              <a:buAutoNum type="arabicPeriod"/>
            </a:pPr>
            <a:endParaRPr lang="en-US" sz="1700" b="0" i="0" u="none" strike="noStrike" dirty="0">
              <a:effectLst/>
              <a:latin typeface="Times New Roman" panose="02020603050405020304" pitchFamily="18" charset="0"/>
            </a:endParaRPr>
          </a:p>
          <a:p>
            <a:pPr rtl="0" fontAlgn="base">
              <a:lnSpc>
                <a:spcPct val="90000"/>
              </a:lnSpc>
              <a:spcBef>
                <a:spcPts val="900"/>
              </a:spcBef>
              <a:spcAft>
                <a:spcPts val="0"/>
              </a:spcAft>
              <a:buFont typeface="+mj-lt"/>
              <a:buAutoNum type="arabicPeriod"/>
            </a:pPr>
            <a:r>
              <a:rPr lang="en-US" sz="1700" b="0" i="0" u="none" strike="noStrike" dirty="0">
                <a:effectLst/>
                <a:latin typeface="Times New Roman" panose="02020603050405020304" pitchFamily="18" charset="0"/>
              </a:rPr>
              <a:t>What aspects of online courses do you find most challenging? (This can help identify the cause of disengagement amongst students.)</a:t>
            </a:r>
          </a:p>
          <a:p>
            <a:pPr>
              <a:lnSpc>
                <a:spcPct val="90000"/>
              </a:lnSpc>
            </a:pPr>
            <a:endParaRPr lang="en-US" sz="1700" dirty="0"/>
          </a:p>
        </p:txBody>
      </p:sp>
      <p:pic>
        <p:nvPicPr>
          <p:cNvPr id="24" name="Audio 23">
            <a:hlinkClick r:id="" action="ppaction://media"/>
            <a:extLst>
              <a:ext uri="{FF2B5EF4-FFF2-40B4-BE49-F238E27FC236}">
                <a16:creationId xmlns:a16="http://schemas.microsoft.com/office/drawing/2014/main" id="{11786FBD-1CC7-95AB-01CE-0B613EA0DC3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09823530"/>
      </p:ext>
    </p:extLst>
  </p:cSld>
  <p:clrMapOvr>
    <a:masterClrMapping/>
  </p:clrMapOvr>
  <mc:AlternateContent xmlns:mc="http://schemas.openxmlformats.org/markup-compatibility/2006">
    <mc:Choice xmlns:p14="http://schemas.microsoft.com/office/powerpoint/2010/main" Requires="p14">
      <p:transition spd="slow" p14:dur="2000" advTm="5762"/>
    </mc:Choice>
    <mc:Fallback>
      <p:transition spd="slow" advTm="5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4">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4">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E971E49-3089-538C-74F4-30769D06D089}"/>
              </a:ext>
            </a:extLst>
          </p:cNvPr>
          <p:cNvSpPr>
            <a:spLocks noGrp="1"/>
          </p:cNvSpPr>
          <p:nvPr>
            <p:ph type="title"/>
          </p:nvPr>
        </p:nvSpPr>
        <p:spPr>
          <a:xfrm>
            <a:off x="3962399" y="685800"/>
            <a:ext cx="7345891" cy="1413933"/>
          </a:xfrm>
        </p:spPr>
        <p:txBody>
          <a:bodyPr>
            <a:normAutofit/>
          </a:bodyPr>
          <a:lstStyle/>
          <a:p>
            <a:pPr rtl="0">
              <a:lnSpc>
                <a:spcPct val="90000"/>
              </a:lnSpc>
              <a:spcBef>
                <a:spcPts val="0"/>
              </a:spcBef>
              <a:spcAft>
                <a:spcPts val="0"/>
              </a:spcAft>
            </a:pPr>
            <a:r>
              <a:rPr lang="en-US" sz="3100" b="0" i="0" u="none" strike="noStrike">
                <a:effectLst/>
                <a:latin typeface="Nunito" pitchFamily="2" charset="0"/>
              </a:rPr>
              <a:t>Our Research Questions</a:t>
            </a:r>
            <a:br>
              <a:rPr lang="en-US" sz="3100" b="0">
                <a:effectLst/>
              </a:rPr>
            </a:br>
            <a:br>
              <a:rPr lang="en-US" sz="3100"/>
            </a:br>
            <a:endParaRPr lang="en-US" sz="3100"/>
          </a:p>
        </p:txBody>
      </p:sp>
      <p:pic>
        <p:nvPicPr>
          <p:cNvPr id="5" name="Picture 4" descr="Magnifying glass on clear background">
            <a:extLst>
              <a:ext uri="{FF2B5EF4-FFF2-40B4-BE49-F238E27FC236}">
                <a16:creationId xmlns:a16="http://schemas.microsoft.com/office/drawing/2014/main" id="{134B46AF-F467-ABBE-150A-37A92F3F9931}"/>
              </a:ext>
            </a:extLst>
          </p:cNvPr>
          <p:cNvPicPr>
            <a:picLocks noChangeAspect="1"/>
          </p:cNvPicPr>
          <p:nvPr/>
        </p:nvPicPr>
        <p:blipFill rotWithShape="1">
          <a:blip r:embed="rId5"/>
          <a:srcRect l="46305" r="20026"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00FA8075-FB8D-F81C-4496-248AA1D8A170}"/>
              </a:ext>
            </a:extLst>
          </p:cNvPr>
          <p:cNvSpPr>
            <a:spLocks noGrp="1"/>
          </p:cNvSpPr>
          <p:nvPr>
            <p:ph idx="1"/>
          </p:nvPr>
        </p:nvSpPr>
        <p:spPr>
          <a:xfrm>
            <a:off x="3843867" y="2048933"/>
            <a:ext cx="7659156" cy="3742267"/>
          </a:xfrm>
        </p:spPr>
        <p:txBody>
          <a:bodyPr>
            <a:normAutofit/>
          </a:bodyPr>
          <a:lstStyle/>
          <a:p>
            <a:pPr rtl="0" fontAlgn="base">
              <a:lnSpc>
                <a:spcPct val="90000"/>
              </a:lnSpc>
              <a:spcBef>
                <a:spcPts val="900"/>
              </a:spcBef>
              <a:spcAft>
                <a:spcPts val="0"/>
              </a:spcAft>
              <a:buFont typeface="+mj-lt"/>
              <a:buAutoNum type="arabicPeriod"/>
            </a:pPr>
            <a:r>
              <a:rPr lang="en-US" sz="1500" b="0" i="0" u="none" strike="noStrike">
                <a:effectLst/>
                <a:latin typeface="Times New Roman" panose="02020603050405020304" pitchFamily="18" charset="0"/>
              </a:rPr>
              <a:t>How many times throughout said online course did you visit your professor during office hours via in-person or virtual meetings? (This question will confirm or deny the likely case that discouraged students don't visit their professors during office hours.) </a:t>
            </a:r>
          </a:p>
          <a:p>
            <a:pPr rtl="0" fontAlgn="base">
              <a:lnSpc>
                <a:spcPct val="90000"/>
              </a:lnSpc>
              <a:spcBef>
                <a:spcPts val="900"/>
              </a:spcBef>
              <a:spcAft>
                <a:spcPts val="0"/>
              </a:spcAft>
              <a:buFont typeface="+mj-lt"/>
              <a:buAutoNum type="arabicPeriod"/>
            </a:pPr>
            <a:endParaRPr lang="en-US" sz="1500" b="0" i="0" u="none" strike="noStrike">
              <a:effectLst/>
              <a:latin typeface="Times New Roman" panose="02020603050405020304" pitchFamily="18" charset="0"/>
            </a:endParaRPr>
          </a:p>
          <a:p>
            <a:pPr rtl="0" fontAlgn="base">
              <a:lnSpc>
                <a:spcPct val="90000"/>
              </a:lnSpc>
              <a:spcBef>
                <a:spcPts val="0"/>
              </a:spcBef>
              <a:spcAft>
                <a:spcPts val="0"/>
              </a:spcAft>
              <a:buFont typeface="+mj-lt"/>
              <a:buAutoNum type="arabicPeriod"/>
            </a:pPr>
            <a:r>
              <a:rPr lang="en-US" sz="1500" b="0" i="0" u="none" strike="noStrike">
                <a:effectLst/>
                <a:latin typeface="Times New Roman" panose="02020603050405020304" pitchFamily="18" charset="0"/>
              </a:rPr>
              <a:t>Has your perspective of online classes changed after taking them yourself? Was this potential change of perspective positive or negative? Explain. (This outlines what students were looking for in an online class v. what they actually got.)</a:t>
            </a:r>
          </a:p>
          <a:p>
            <a:pPr rtl="0" fontAlgn="base">
              <a:lnSpc>
                <a:spcPct val="90000"/>
              </a:lnSpc>
              <a:spcBef>
                <a:spcPts val="0"/>
              </a:spcBef>
              <a:spcAft>
                <a:spcPts val="0"/>
              </a:spcAft>
              <a:buFont typeface="+mj-lt"/>
              <a:buAutoNum type="arabicPeriod"/>
            </a:pPr>
            <a:endParaRPr lang="en-US" sz="1500" b="0" i="0" u="none" strike="noStrike">
              <a:effectLst/>
              <a:latin typeface="Times New Roman" panose="02020603050405020304" pitchFamily="18" charset="0"/>
            </a:endParaRPr>
          </a:p>
          <a:p>
            <a:pPr rtl="0" fontAlgn="base">
              <a:lnSpc>
                <a:spcPct val="90000"/>
              </a:lnSpc>
              <a:spcBef>
                <a:spcPts val="0"/>
              </a:spcBef>
              <a:spcAft>
                <a:spcPts val="0"/>
              </a:spcAft>
              <a:buFont typeface="+mj-lt"/>
              <a:buAutoNum type="arabicPeriod"/>
            </a:pPr>
            <a:r>
              <a:rPr lang="en-US" sz="1500" b="0" i="0" u="none" strike="noStrike">
                <a:effectLst/>
                <a:latin typeface="Times New Roman" panose="02020603050405020304" pitchFamily="18" charset="0"/>
              </a:rPr>
              <a:t>How satisfied are you with instructor feedback? (This can show us how often instructors should reach out.)</a:t>
            </a:r>
          </a:p>
          <a:p>
            <a:pPr rtl="0" fontAlgn="base">
              <a:lnSpc>
                <a:spcPct val="90000"/>
              </a:lnSpc>
              <a:spcBef>
                <a:spcPts val="0"/>
              </a:spcBef>
              <a:spcAft>
                <a:spcPts val="0"/>
              </a:spcAft>
              <a:buFont typeface="+mj-lt"/>
              <a:buAutoNum type="arabicPeriod"/>
            </a:pPr>
            <a:endParaRPr lang="en-US" sz="1500" b="0" i="0" u="none" strike="noStrike">
              <a:effectLst/>
              <a:latin typeface="Times New Roman" panose="02020603050405020304" pitchFamily="18" charset="0"/>
            </a:endParaRPr>
          </a:p>
          <a:p>
            <a:pPr rtl="0" fontAlgn="base">
              <a:lnSpc>
                <a:spcPct val="90000"/>
              </a:lnSpc>
              <a:spcBef>
                <a:spcPts val="0"/>
              </a:spcBef>
              <a:spcAft>
                <a:spcPts val="0"/>
              </a:spcAft>
              <a:buFont typeface="+mj-lt"/>
              <a:buAutoNum type="arabicPeriod"/>
            </a:pPr>
            <a:endParaRPr lang="en-US" sz="1500" b="0" i="0" u="none" strike="noStrike">
              <a:effectLst/>
              <a:latin typeface="Times New Roman" panose="02020603050405020304" pitchFamily="18" charset="0"/>
            </a:endParaRPr>
          </a:p>
          <a:p>
            <a:pPr rtl="0" fontAlgn="base">
              <a:lnSpc>
                <a:spcPct val="90000"/>
              </a:lnSpc>
              <a:spcBef>
                <a:spcPts val="0"/>
              </a:spcBef>
              <a:spcAft>
                <a:spcPts val="900"/>
              </a:spcAft>
              <a:buFont typeface="+mj-lt"/>
              <a:buAutoNum type="arabicPeriod"/>
            </a:pPr>
            <a:r>
              <a:rPr lang="en-US" sz="1500" b="0" i="0" u="none" strike="noStrike">
                <a:effectLst/>
                <a:latin typeface="Times New Roman" panose="02020603050405020304" pitchFamily="18" charset="0"/>
              </a:rPr>
              <a:t> What is one change you would make to online classes based on your experiences? (Gives a potential solution and allows them to give more in-depth answers to previous questions.)</a:t>
            </a:r>
          </a:p>
          <a:p>
            <a:pPr>
              <a:lnSpc>
                <a:spcPct val="90000"/>
              </a:lnSpc>
            </a:pPr>
            <a:endParaRPr lang="en-US" sz="1500"/>
          </a:p>
        </p:txBody>
      </p:sp>
      <p:pic>
        <p:nvPicPr>
          <p:cNvPr id="8" name="Audio 7">
            <a:hlinkClick r:id="" action="ppaction://media"/>
            <a:extLst>
              <a:ext uri="{FF2B5EF4-FFF2-40B4-BE49-F238E27FC236}">
                <a16:creationId xmlns:a16="http://schemas.microsoft.com/office/drawing/2014/main" id="{5C7E35D1-7C13-6752-FBB5-F6EC239188C9}"/>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88986698"/>
      </p:ext>
    </p:extLst>
  </p:cSld>
  <p:clrMapOvr>
    <a:masterClrMapping/>
  </p:clrMapOvr>
  <mc:AlternateContent xmlns:mc="http://schemas.openxmlformats.org/markup-compatibility/2006">
    <mc:Choice xmlns:p14="http://schemas.microsoft.com/office/powerpoint/2010/main" Requires="p14">
      <p:transition spd="slow" p14:dur="2000" advTm="5846"/>
    </mc:Choice>
    <mc:Fallback>
      <p:transition spd="slow" advTm="5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4">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4">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88D03A45-E564-A330-1375-64BE034E7D37}"/>
              </a:ext>
            </a:extLst>
          </p:cNvPr>
          <p:cNvSpPr>
            <a:spLocks noGrp="1"/>
          </p:cNvSpPr>
          <p:nvPr>
            <p:ph type="title"/>
          </p:nvPr>
        </p:nvSpPr>
        <p:spPr>
          <a:xfrm>
            <a:off x="3962399" y="0"/>
            <a:ext cx="7345891" cy="1357745"/>
          </a:xfrm>
        </p:spPr>
        <p:txBody>
          <a:bodyPr>
            <a:normAutofit/>
          </a:bodyPr>
          <a:lstStyle/>
          <a:p>
            <a:r>
              <a:rPr lang="en-US" b="0" i="0" u="none" strike="noStrike" dirty="0">
                <a:effectLst/>
                <a:latin typeface="Nunito" pitchFamily="2" charset="0"/>
              </a:rPr>
              <a:t>Practical Outcome and Conclusion</a:t>
            </a:r>
            <a:endParaRPr lang="en-US" dirty="0"/>
          </a:p>
        </p:txBody>
      </p:sp>
      <p:pic>
        <p:nvPicPr>
          <p:cNvPr id="5" name="Picture 4" descr="White bulbs with a yellow one standing out">
            <a:extLst>
              <a:ext uri="{FF2B5EF4-FFF2-40B4-BE49-F238E27FC236}">
                <a16:creationId xmlns:a16="http://schemas.microsoft.com/office/drawing/2014/main" id="{91AF0C16-E6E7-C703-F87A-7678C4AF8D96}"/>
              </a:ext>
            </a:extLst>
          </p:cNvPr>
          <p:cNvPicPr>
            <a:picLocks noChangeAspect="1"/>
          </p:cNvPicPr>
          <p:nvPr/>
        </p:nvPicPr>
        <p:blipFill rotWithShape="1">
          <a:blip r:embed="rId5"/>
          <a:srcRect l="25231" r="41100"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F7173A83-E81E-4EE0-70ED-6FFF58717372}"/>
              </a:ext>
            </a:extLst>
          </p:cNvPr>
          <p:cNvSpPr>
            <a:spLocks noGrp="1"/>
          </p:cNvSpPr>
          <p:nvPr>
            <p:ph idx="1"/>
          </p:nvPr>
        </p:nvSpPr>
        <p:spPr>
          <a:xfrm>
            <a:off x="3843867" y="2048933"/>
            <a:ext cx="7659156" cy="4809067"/>
          </a:xfrm>
        </p:spPr>
        <p:txBody>
          <a:bodyPr>
            <a:normAutofit fontScale="92500" lnSpcReduction="20000"/>
          </a:bodyPr>
          <a:lstStyle/>
          <a:p>
            <a:pPr rtl="0">
              <a:lnSpc>
                <a:spcPct val="90000"/>
              </a:lnSpc>
              <a:spcBef>
                <a:spcPts val="0"/>
              </a:spcBef>
              <a:spcAft>
                <a:spcPts val="0"/>
              </a:spcAft>
            </a:pPr>
            <a:r>
              <a:rPr lang="en-US" b="0" i="0" u="none" strike="noStrike" dirty="0">
                <a:effectLst/>
                <a:latin typeface="Times New Roman" panose="02020603050405020304" pitchFamily="18" charset="0"/>
              </a:rPr>
              <a:t>This research proposal outlines a comprehensive plan to delve into the specific aspects of online learning that act as barriers to active student participation. The study aims to contribute valuable insights into the ongoing enhancement of online education practices, facilitating a more engaging and productive learning environment for students enrolled in online courses. The change that this project will make is finding out how to improve online education across all facets. Online education is a staple for many students, especially after the COVID-19 pandemic, so using research and data to improve it will impact education and how we use it forever. We see our project adding immense value to the practice of communication by giving educators the data needed to enhance communication with their students in online classes. Communication as we know it is constantly changing, with electronic messaging being a primary form of communication. Finding ways to perfect using any strategy we can is very important to the study of communication moving forward.</a:t>
            </a:r>
            <a:endParaRPr lang="en-US" b="0" dirty="0">
              <a:effectLst/>
            </a:endParaRPr>
          </a:p>
          <a:p>
            <a:pPr marL="0" indent="0">
              <a:lnSpc>
                <a:spcPct val="90000"/>
              </a:lnSpc>
              <a:buNone/>
            </a:pPr>
            <a:br>
              <a:rPr lang="en-US" sz="1500" dirty="0"/>
            </a:br>
            <a:endParaRPr lang="en-US" sz="1500" dirty="0"/>
          </a:p>
        </p:txBody>
      </p:sp>
      <p:pic>
        <p:nvPicPr>
          <p:cNvPr id="7" name="Audio 6">
            <a:hlinkClick r:id="" action="ppaction://media"/>
            <a:extLst>
              <a:ext uri="{FF2B5EF4-FFF2-40B4-BE49-F238E27FC236}">
                <a16:creationId xmlns:a16="http://schemas.microsoft.com/office/drawing/2014/main" id="{1862E526-422E-4A1A-F492-C9BAE292439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60040600"/>
      </p:ext>
    </p:extLst>
  </p:cSld>
  <p:clrMapOvr>
    <a:masterClrMapping/>
  </p:clrMapOvr>
  <mc:AlternateContent xmlns:mc="http://schemas.openxmlformats.org/markup-compatibility/2006">
    <mc:Choice xmlns:p14="http://schemas.microsoft.com/office/powerpoint/2010/main" Requires="p14">
      <p:transition spd="slow" p14:dur="2000" advTm="63842"/>
    </mc:Choice>
    <mc:Fallback>
      <p:transition spd="slow" advTm="63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Glasses on top of a book">
            <a:extLst>
              <a:ext uri="{FF2B5EF4-FFF2-40B4-BE49-F238E27FC236}">
                <a16:creationId xmlns:a16="http://schemas.microsoft.com/office/drawing/2014/main" id="{0907AD31-1627-CF7F-09E1-7A3DB8918D52}"/>
              </a:ext>
            </a:extLst>
          </p:cNvPr>
          <p:cNvPicPr>
            <a:picLocks noChangeAspect="1"/>
          </p:cNvPicPr>
          <p:nvPr/>
        </p:nvPicPr>
        <p:blipFill rotWithShape="1">
          <a:blip r:embed="rId4">
            <a:duotone>
              <a:schemeClr val="bg2">
                <a:shade val="45000"/>
                <a:satMod val="135000"/>
              </a:schemeClr>
              <a:prstClr val="white"/>
            </a:duotone>
            <a:alphaModFix amt="25000"/>
          </a:blip>
          <a:srcRect t="14112" b="983"/>
          <a:stretch/>
        </p:blipFill>
        <p:spPr>
          <a:xfrm>
            <a:off x="20" y="10"/>
            <a:ext cx="12191980" cy="6857990"/>
          </a:xfrm>
          <a:prstGeom prst="rect">
            <a:avLst/>
          </a:prstGeom>
        </p:spPr>
      </p:pic>
      <p:sp>
        <p:nvSpPr>
          <p:cNvPr id="2" name="Title 1">
            <a:extLst>
              <a:ext uri="{FF2B5EF4-FFF2-40B4-BE49-F238E27FC236}">
                <a16:creationId xmlns:a16="http://schemas.microsoft.com/office/drawing/2014/main" id="{53E09D3C-E049-DDB4-3822-D7F76F64E284}"/>
              </a:ext>
            </a:extLst>
          </p:cNvPr>
          <p:cNvSpPr>
            <a:spLocks noGrp="1"/>
          </p:cNvSpPr>
          <p:nvPr>
            <p:ph type="title"/>
          </p:nvPr>
        </p:nvSpPr>
        <p:spPr>
          <a:xfrm>
            <a:off x="643467" y="639099"/>
            <a:ext cx="3647493" cy="4965833"/>
          </a:xfrm>
        </p:spPr>
        <p:txBody>
          <a:bodyPr>
            <a:normAutofit/>
          </a:bodyPr>
          <a:lstStyle/>
          <a:p>
            <a:pPr algn="r"/>
            <a:r>
              <a:rPr lang="en-US" b="0" i="0" u="none" strike="noStrike">
                <a:effectLst/>
                <a:latin typeface="Nunito" pitchFamily="2" charset="0"/>
              </a:rPr>
              <a:t>Sources</a:t>
            </a:r>
            <a:endParaRPr lang="en-US"/>
          </a:p>
        </p:txBody>
      </p:sp>
      <p:cxnSp>
        <p:nvCxnSpPr>
          <p:cNvPr id="11" name="Straight Connector 10">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2A566D-7EAF-003D-7149-7520B4375CB6}"/>
              </a:ext>
            </a:extLst>
          </p:cNvPr>
          <p:cNvSpPr>
            <a:spLocks noGrp="1"/>
          </p:cNvSpPr>
          <p:nvPr>
            <p:ph idx="1"/>
          </p:nvPr>
        </p:nvSpPr>
        <p:spPr>
          <a:xfrm>
            <a:off x="4979938" y="639099"/>
            <a:ext cx="6591346" cy="4965833"/>
          </a:xfrm>
        </p:spPr>
        <p:txBody>
          <a:bodyPr>
            <a:normAutofit/>
          </a:bodyPr>
          <a:lstStyle/>
          <a:p>
            <a:pPr rtl="0" fontAlgn="base">
              <a:lnSpc>
                <a:spcPct val="90000"/>
              </a:lnSpc>
              <a:spcBef>
                <a:spcPts val="0"/>
              </a:spcBef>
              <a:spcAft>
                <a:spcPts val="1200"/>
              </a:spcAft>
              <a:buFont typeface="Arial" panose="020B0604020202020204" pitchFamily="34" charset="0"/>
              <a:buChar char="•"/>
            </a:pPr>
            <a:r>
              <a:rPr lang="en-US" sz="1300" b="0" i="0" u="none" strike="noStrike" err="1">
                <a:effectLst/>
                <a:latin typeface="Arial" panose="020B0604020202020204" pitchFamily="34" charset="0"/>
              </a:rPr>
              <a:t>Werang</a:t>
            </a:r>
            <a:r>
              <a:rPr lang="en-US" sz="1300" b="0" i="0" u="none" strike="noStrike">
                <a:effectLst/>
                <a:latin typeface="Arial" panose="020B0604020202020204" pitchFamily="34" charset="0"/>
              </a:rPr>
              <a:t>, B. R., &amp; Radja </a:t>
            </a:r>
            <a:r>
              <a:rPr lang="en-US" sz="1300" b="0" i="0" u="none" strike="noStrike" err="1">
                <a:effectLst/>
                <a:latin typeface="Arial" panose="020B0604020202020204" pitchFamily="34" charset="0"/>
              </a:rPr>
              <a:t>Leba</a:t>
            </a:r>
            <a:r>
              <a:rPr lang="en-US" sz="1300" b="0" i="0" u="none" strike="noStrike">
                <a:effectLst/>
                <a:latin typeface="Arial" panose="020B0604020202020204" pitchFamily="34" charset="0"/>
              </a:rPr>
              <a:t>, S. (2022). Factors Affecting Student Engagement in Online Teaching and Learning: A Qualitative Case Study. The Qualitative Report, 27(2), 555-577. https://doi.org/10.46743/ 2160-3715/2022.5165</a:t>
            </a:r>
          </a:p>
          <a:p>
            <a:pPr rtl="0" fontAlgn="base">
              <a:lnSpc>
                <a:spcPct val="90000"/>
              </a:lnSpc>
              <a:spcBef>
                <a:spcPts val="0"/>
              </a:spcBef>
              <a:spcAft>
                <a:spcPts val="1200"/>
              </a:spcAft>
              <a:buFont typeface="Arial" panose="020B0604020202020204" pitchFamily="34" charset="0"/>
              <a:buChar char="•"/>
            </a:pPr>
            <a:br>
              <a:rPr lang="en-US" sz="1300" b="0">
                <a:effectLst/>
              </a:rPr>
            </a:br>
            <a:r>
              <a:rPr lang="en-US" sz="1300" b="0" i="0" u="none" strike="noStrike">
                <a:effectLst/>
                <a:latin typeface="Arial" panose="020B0604020202020204" pitchFamily="34" charset="0"/>
              </a:rPr>
              <a:t>L Carlsson, AK Olsson, K Eriksson. (2023). Navigating organizational communication challenges: A case study analysis. </a:t>
            </a:r>
            <a:r>
              <a:rPr lang="en-US" sz="1300" b="0" i="1" u="none" strike="noStrike">
                <a:effectLst/>
                <a:latin typeface="Arial" panose="020B0604020202020204" pitchFamily="34" charset="0"/>
              </a:rPr>
              <a:t>Journal of Organizational Communication</a:t>
            </a:r>
            <a:r>
              <a:rPr lang="en-US" sz="1300" b="0" i="0" u="none" strike="noStrike">
                <a:effectLst/>
                <a:latin typeface="Arial" panose="020B0604020202020204" pitchFamily="34" charset="0"/>
              </a:rPr>
              <a:t>, 20(3), 234-256.</a:t>
            </a:r>
          </a:p>
          <a:p>
            <a:pPr marR="165100" rtl="0" fontAlgn="base">
              <a:lnSpc>
                <a:spcPct val="90000"/>
              </a:lnSpc>
              <a:spcBef>
                <a:spcPts val="900"/>
              </a:spcBef>
              <a:spcAft>
                <a:spcPts val="0"/>
              </a:spcAft>
              <a:buFont typeface="Arial" panose="020B0604020202020204" pitchFamily="34" charset="0"/>
              <a:buChar char="•"/>
            </a:pPr>
            <a:br>
              <a:rPr lang="en-US" sz="1300" b="0">
                <a:effectLst/>
              </a:rPr>
            </a:br>
            <a:r>
              <a:rPr lang="en-US" sz="1300" b="0" i="0" u="none" strike="noStrike" err="1">
                <a:effectLst/>
                <a:latin typeface="Arial" panose="020B0604020202020204" pitchFamily="34" charset="0"/>
              </a:rPr>
              <a:t>Vonderwell</a:t>
            </a:r>
            <a:r>
              <a:rPr lang="en-US" sz="1300" b="0" i="0" u="none" strike="noStrike">
                <a:effectLst/>
                <a:latin typeface="Arial" panose="020B0604020202020204" pitchFamily="34" charset="0"/>
              </a:rPr>
              <a:t>, Selma, and Sajit Zachariah. “Factors that influence participation in online learning.” </a:t>
            </a:r>
            <a:r>
              <a:rPr lang="en-US" sz="1300" b="0" i="1" u="none" strike="noStrike">
                <a:effectLst/>
                <a:latin typeface="Arial" panose="020B0604020202020204" pitchFamily="34" charset="0"/>
              </a:rPr>
              <a:t>Journal of Research on Technology in Education</a:t>
            </a:r>
            <a:r>
              <a:rPr lang="en-US" sz="1300" b="0" i="0" u="none" strike="noStrike">
                <a:effectLst/>
                <a:latin typeface="Arial" panose="020B0604020202020204" pitchFamily="34" charset="0"/>
              </a:rPr>
              <a:t>, vol. 38, no. 2, 2005, pp. 213–230, </a:t>
            </a:r>
            <a:r>
              <a:rPr lang="en-US" sz="1300" b="0" i="0" u="sng" strike="noStrike">
                <a:effectLst/>
                <a:latin typeface="Arial" panose="020B0604020202020204" pitchFamily="34" charset="0"/>
                <a:hlinkClick r:id="rId5"/>
              </a:rPr>
              <a:t>https://doi.org/10.1080/15391523.2005.10782457</a:t>
            </a:r>
            <a:r>
              <a:rPr lang="en-US" sz="1300" b="0" i="0" u="none" strike="noStrike">
                <a:effectLst/>
                <a:latin typeface="Arial" panose="020B0604020202020204" pitchFamily="34" charset="0"/>
              </a:rPr>
              <a:t>.</a:t>
            </a:r>
          </a:p>
          <a:p>
            <a:pPr rtl="0" fontAlgn="base">
              <a:lnSpc>
                <a:spcPct val="90000"/>
              </a:lnSpc>
              <a:spcBef>
                <a:spcPts val="0"/>
              </a:spcBef>
              <a:spcAft>
                <a:spcPts val="1200"/>
              </a:spcAft>
              <a:buFont typeface="Arial" panose="020B0604020202020204" pitchFamily="34" charset="0"/>
              <a:buChar char="•"/>
            </a:pPr>
            <a:br>
              <a:rPr lang="en-US" sz="1300" b="0">
                <a:effectLst/>
              </a:rPr>
            </a:br>
            <a:r>
              <a:rPr lang="en-US" sz="1300" b="0" i="1" u="none" strike="noStrike">
                <a:effectLst/>
                <a:latin typeface="Arial" panose="020B0604020202020204" pitchFamily="34" charset="0"/>
              </a:rPr>
              <a:t>https://www.oecd.org/coronavirus/policy-responses/strengthening-online-learning-when-schools-are-closed-the-role-of-families-and-teachers-in-supporting-students-during-the-covid-19-crisis-c4ecba6c/</a:t>
            </a:r>
            <a:r>
              <a:rPr lang="en-US" sz="1300" b="0" i="0" u="none" strike="noStrike">
                <a:effectLst/>
                <a:latin typeface="Arial" panose="020B0604020202020204" pitchFamily="34" charset="0"/>
              </a:rPr>
              <a:t>. https://www.oecd.org/. (2020, September 24). </a:t>
            </a:r>
            <a:r>
              <a:rPr lang="en-US" sz="1300" b="0" i="0" u="sng" strike="noStrike">
                <a:effectLst/>
                <a:latin typeface="Arial" panose="020B0604020202020204" pitchFamily="34" charset="0"/>
                <a:hlinkClick r:id="rId6"/>
              </a:rPr>
              <a:t>https://www.oecd.org/coronavirus/policy-responses/strengthening-online-learning-when-schools-are-closed-the-role-of-families-and-teachers-in-supporting-students-during-the-covid-19-crisis-c4ecba6c/</a:t>
            </a:r>
            <a:endParaRPr lang="en-US" sz="1300" b="0" i="0" u="none" strike="noStrike">
              <a:effectLst/>
              <a:latin typeface="Arial" panose="020B0604020202020204" pitchFamily="34" charset="0"/>
            </a:endParaRPr>
          </a:p>
          <a:p>
            <a:pPr rtl="0" fontAlgn="base">
              <a:lnSpc>
                <a:spcPct val="90000"/>
              </a:lnSpc>
              <a:spcBef>
                <a:spcPts val="0"/>
              </a:spcBef>
              <a:spcAft>
                <a:spcPts val="1200"/>
              </a:spcAft>
              <a:buFont typeface="Arial" panose="020B0604020202020204" pitchFamily="34" charset="0"/>
              <a:buChar char="•"/>
            </a:pPr>
            <a:br>
              <a:rPr lang="en-US" sz="1300" b="0">
                <a:effectLst/>
              </a:rPr>
            </a:br>
            <a:r>
              <a:rPr lang="en-US" sz="1300" b="0" i="0" u="none" strike="noStrike">
                <a:effectLst/>
                <a:latin typeface="Arial" panose="020B0604020202020204" pitchFamily="34" charset="0"/>
              </a:rPr>
              <a:t>Ni, Anna Ya. “Comparing the Effectiveness of Classroom and Online Learning: Teaching Research Methods.” </a:t>
            </a:r>
            <a:r>
              <a:rPr lang="en-US" sz="1300" b="0" i="1" u="none" strike="noStrike">
                <a:effectLst/>
                <a:latin typeface="Arial" panose="020B0604020202020204" pitchFamily="34" charset="0"/>
              </a:rPr>
              <a:t>Journal of Public Affairs Education</a:t>
            </a:r>
            <a:r>
              <a:rPr lang="en-US" sz="1300" b="0" i="0" u="none" strike="noStrike">
                <a:effectLst/>
                <a:latin typeface="Arial" panose="020B0604020202020204" pitchFamily="34" charset="0"/>
              </a:rPr>
              <a:t>, vol. 19, no. 2, 2013, pp. 199–215. </a:t>
            </a:r>
            <a:r>
              <a:rPr lang="en-US" sz="1300" b="0" i="1" u="none" strike="noStrike">
                <a:effectLst/>
                <a:latin typeface="Arial" panose="020B0604020202020204" pitchFamily="34" charset="0"/>
              </a:rPr>
              <a:t>JSTOR</a:t>
            </a:r>
            <a:r>
              <a:rPr lang="en-US" sz="1300" b="0" i="0" u="none" strike="noStrike">
                <a:effectLst/>
                <a:latin typeface="Arial" panose="020B0604020202020204" pitchFamily="34" charset="0"/>
              </a:rPr>
              <a:t>, http://www.jstor.org/stable/23608947. Accessed 9 Oct. 2023.</a:t>
            </a:r>
          </a:p>
          <a:p>
            <a:pPr>
              <a:lnSpc>
                <a:spcPct val="90000"/>
              </a:lnSpc>
            </a:pPr>
            <a:endParaRPr lang="en-US" sz="1300"/>
          </a:p>
        </p:txBody>
      </p:sp>
      <p:pic>
        <p:nvPicPr>
          <p:cNvPr id="7" name="Audio 6">
            <a:hlinkClick r:id="" action="ppaction://media"/>
            <a:extLst>
              <a:ext uri="{FF2B5EF4-FFF2-40B4-BE49-F238E27FC236}">
                <a16:creationId xmlns:a16="http://schemas.microsoft.com/office/drawing/2014/main" id="{F3B092FC-F227-1235-18EB-BF33D6DC4900}"/>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25306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246"/>
    </mc:Choice>
    <mc:Fallback>
      <p:transition spd="slow" advTm="3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71</TotalTime>
  <Words>1166</Words>
  <Application>Microsoft Office PowerPoint</Application>
  <PresentationFormat>Widescreen</PresentationFormat>
  <Paragraphs>52</Paragraphs>
  <Slides>9</Slides>
  <Notes>1</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Corbel</vt:lpstr>
      <vt:lpstr>Nunito</vt:lpstr>
      <vt:lpstr>Times New Roman</vt:lpstr>
      <vt:lpstr>Parallax</vt:lpstr>
      <vt:lpstr>Our Research Proposal  </vt:lpstr>
      <vt:lpstr>Our Research Question  </vt:lpstr>
      <vt:lpstr>Our Question Continued  </vt:lpstr>
      <vt:lpstr>Why Does This Deserve Funding?  </vt:lpstr>
      <vt:lpstr>Our Data and Methods  </vt:lpstr>
      <vt:lpstr>Our Research Questions  </vt:lpstr>
      <vt:lpstr>Our Research Questions  </vt:lpstr>
      <vt:lpstr>Practical Outcome and 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Research Proposal  </dc:title>
  <dc:creator>brandon guido</dc:creator>
  <cp:lastModifiedBy>brandon guido</cp:lastModifiedBy>
  <cp:revision>2</cp:revision>
  <dcterms:created xsi:type="dcterms:W3CDTF">2023-11-29T02:43:45Z</dcterms:created>
  <dcterms:modified xsi:type="dcterms:W3CDTF">2023-11-29T03:55:30Z</dcterms:modified>
</cp:coreProperties>
</file>