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notesSlides/notesSlide2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2.xml" ContentType="application/vnd.openxmlformats-officedocument.presentationml.notesSlide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notesSlides/notesSlide25.xml" ContentType="application/vnd.openxmlformats-officedocument.presentationml.notesSlide+xml"/>
  <Override PartName="/ppt/tags/tag63.xml" ContentType="application/vnd.openxmlformats-officedocument.presentationml.tags+xml"/>
  <Override PartName="/ppt/notesSlides/notesSlide2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7.xml" ContentType="application/vnd.openxmlformats-officedocument.presentationml.notesSlide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tags/tag69.xml" ContentType="application/vnd.openxmlformats-officedocument.presentationml.tags+xml"/>
  <Override PartName="/ppt/notesSlides/notesSlide29.xml" ContentType="application/vnd.openxmlformats-officedocument.presentationml.notesSlide+xml"/>
  <Override PartName="/ppt/tags/tag70.xml" ContentType="application/vnd.openxmlformats-officedocument.presentationml.tags+xml"/>
  <Override PartName="/ppt/notesSlides/notesSlide3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1.xml" ContentType="application/vnd.openxmlformats-officedocument.presentationml.notesSlide+xml"/>
  <Override PartName="/ppt/tags/tag75.xml" ContentType="application/vnd.openxmlformats-officedocument.presentationml.tags+xml"/>
  <Override PartName="/ppt/notesSlides/notesSlide3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3.xml" ContentType="application/vnd.openxmlformats-officedocument.presentationml.notesSlide+xml"/>
  <Override PartName="/ppt/tags/tag80.xml" ContentType="application/vnd.openxmlformats-officedocument.presentationml.tags+xml"/>
  <Override PartName="/ppt/notesSlides/notesSlide34.xml" ContentType="application/vnd.openxmlformats-officedocument.presentationml.notesSlide+xml"/>
  <Override PartName="/ppt/tags/tag81.xml" ContentType="application/vnd.openxmlformats-officedocument.presentationml.tags+xml"/>
  <Override PartName="/ppt/notesSlides/notesSlide3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6.xml" ContentType="application/vnd.openxmlformats-officedocument.presentationml.notesSlide+xml"/>
  <Override PartName="/ppt/tags/tag86.xml" ContentType="application/vnd.openxmlformats-officedocument.presentationml.tags+xml"/>
  <Override PartName="/ppt/notesSlides/notesSlide3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8.xml" ContentType="application/vnd.openxmlformats-officedocument.presentationml.notesSlide+xml"/>
  <Override PartName="/ppt/tags/tag91.xml" ContentType="application/vnd.openxmlformats-officedocument.presentationml.tags+xml"/>
  <Override PartName="/ppt/notesSlides/notesSlide3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0.xml" ContentType="application/vnd.openxmlformats-officedocument.presentationml.notesSlide+xml"/>
  <Override PartName="/ppt/tags/tag96.xml" ContentType="application/vnd.openxmlformats-officedocument.presentationml.tags+xml"/>
  <Override PartName="/ppt/notesSlides/notesSlide4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2.xml" ContentType="application/vnd.openxmlformats-officedocument.presentationml.notesSlide+xml"/>
  <Override PartName="/ppt/tags/tag101.xml" ContentType="application/vnd.openxmlformats-officedocument.presentationml.tags+xml"/>
  <Override PartName="/ppt/notesSlides/notesSlide43.xml" ContentType="application/vnd.openxmlformats-officedocument.presentationml.notesSlide+xml"/>
  <Override PartName="/ppt/tags/tag102.xml" ContentType="application/vnd.openxmlformats-officedocument.presentationml.tags+xml"/>
  <Override PartName="/ppt/notesSlides/notesSlide4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5.xml" ContentType="application/vnd.openxmlformats-officedocument.presentationml.notesSlide+xml"/>
  <Override PartName="/ppt/tags/tag107.xml" ContentType="application/vnd.openxmlformats-officedocument.presentationml.tags+xml"/>
  <Override PartName="/ppt/notesSlides/notesSlide46.xml" ContentType="application/vnd.openxmlformats-officedocument.presentationml.notesSlide+xml"/>
  <Override PartName="/ppt/tags/tag108.xml" ContentType="application/vnd.openxmlformats-officedocument.presentationml.tags+xml"/>
  <Override PartName="/ppt/notesSlides/notesSlide4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4" r:id="rId4"/>
    <p:sldMasterId id="2147483756" r:id="rId5"/>
  </p:sldMasterIdLst>
  <p:notesMasterIdLst>
    <p:notesMasterId r:id="rId54"/>
  </p:notesMasterIdLst>
  <p:sldIdLst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3" r:id="rId18"/>
    <p:sldId id="304" r:id="rId19"/>
    <p:sldId id="257" r:id="rId20"/>
    <p:sldId id="258" r:id="rId21"/>
    <p:sldId id="284" r:id="rId22"/>
    <p:sldId id="285" r:id="rId23"/>
    <p:sldId id="259" r:id="rId24"/>
    <p:sldId id="299" r:id="rId25"/>
    <p:sldId id="260" r:id="rId26"/>
    <p:sldId id="302" r:id="rId27"/>
    <p:sldId id="264" r:id="rId28"/>
    <p:sldId id="300" r:id="rId29"/>
    <p:sldId id="265" r:id="rId30"/>
    <p:sldId id="267" r:id="rId31"/>
    <p:sldId id="301" r:id="rId32"/>
    <p:sldId id="268" r:id="rId33"/>
    <p:sldId id="269" r:id="rId34"/>
    <p:sldId id="270" r:id="rId35"/>
    <p:sldId id="308" r:id="rId36"/>
    <p:sldId id="271" r:id="rId37"/>
    <p:sldId id="307" r:id="rId38"/>
    <p:sldId id="272" r:id="rId39"/>
    <p:sldId id="273" r:id="rId40"/>
    <p:sldId id="309" r:id="rId41"/>
    <p:sldId id="274" r:id="rId42"/>
    <p:sldId id="310" r:id="rId43"/>
    <p:sldId id="275" r:id="rId44"/>
    <p:sldId id="311" r:id="rId45"/>
    <p:sldId id="277" r:id="rId46"/>
    <p:sldId id="312" r:id="rId47"/>
    <p:sldId id="281" r:id="rId48"/>
    <p:sldId id="283" r:id="rId49"/>
    <p:sldId id="313" r:id="rId50"/>
    <p:sldId id="278" r:id="rId51"/>
    <p:sldId id="279" r:id="rId52"/>
    <p:sldId id="314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8" autoAdjust="0"/>
    <p:restoredTop sz="86316" autoAdjust="0"/>
  </p:normalViewPr>
  <p:slideViewPr>
    <p:cSldViewPr>
      <p:cViewPr>
        <p:scale>
          <a:sx n="105" d="100"/>
          <a:sy n="105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6BFA-4C34-470E-ACA2-ADD1023D5248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D77EA-B215-476C-8DB2-6646AF65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E1BFFC9-6D29-489E-B703-46E4C8ACBEB1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D7361A-F39E-4018-B311-49C4B523F852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16751EE-0809-4530-9ACD-BDC977B79715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6D1E42-1104-49B3-BAB9-E2D4139042C1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67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2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7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A1E8C-EE9D-4600-9B4B-21D098C5CCB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5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5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9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17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729CA7-8435-4729-B47B-C75FE6ECC52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3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2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1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0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0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7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35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3589C-1E2B-4195-BC62-D5A55ABA43AB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63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4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374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1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6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42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81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D77EA-B215-476C-8DB2-6646AF6504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5A0B93-676B-41EB-BBB7-047A43C69EE8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9F46B-8176-48CB-9C0F-3004FFE40B7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12A350F-4825-4732-B392-28E749D135A6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0A9C679-8309-474A-8216-DFD7A2D81478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3456EE-D9F3-4733-9914-B93AD148A07D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EC55D-3C66-4A2C-803D-6A32AABC0B2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6D131-75B9-4A4C-B411-8B966809647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7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A727-0AF7-4A6A-B9AE-43A0E256BB3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ADB3-2FAE-4829-B307-7DC95185E4D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7D9F-6BDD-48C6-B253-17DDE297DA7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35C-7548-4C35-80BE-2AE45B9C563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EC55D-3C66-4A2C-803D-6A32AABC0B2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6D131-75B9-4A4C-B411-8B966809647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7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0264-7B82-4BD7-80CE-40BD2E33AD9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106-8F79-4EE3-9C7D-762AAED2A22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B50AB-F000-4940-9C5E-DFE41E4AA0F6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F1471-BAA1-4A07-A06E-40477756004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2A2-DAB7-46CC-A8DA-0E1B970F66F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AAF-EFC7-4B35-BBA0-492118DA6B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DB52-FB6B-481A-9BF0-5AAB120CA8D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7F1F-BDCC-4DBB-9BEB-E1001791DBD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799E-4FC2-4819-A8FE-517A32A62A3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6D84-D9B1-4D1F-9668-2C35E433B1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66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4DD50-888D-45A4-9E11-7A7C167BC80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2721-91C5-4CC0-90C9-B1CD8441BBE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6D25-D6BD-492E-A2B0-3E6A0EE441E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D18-4F8F-4B70-AD06-9D1735C5101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0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0264-7B82-4BD7-80CE-40BD2E33AD9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106-8F79-4EE3-9C7D-762AAED2A22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28EA9-97FE-42E5-BB1B-2C2DA1BC5CF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59241-AEDA-4218-9DE2-D1E6359B23D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1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A727-0AF7-4A6A-B9AE-43A0E256BB3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ADB3-2FAE-4829-B307-7DC95185E4D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3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7D9F-6BDD-48C6-B253-17DDE297DA7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35C-7548-4C35-80BE-2AE45B9C563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7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EC55D-3C66-4A2C-803D-6A32AABC0B2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6D131-75B9-4A4C-B411-8B966809647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84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0264-7B82-4BD7-80CE-40BD2E33AD9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106-8F79-4EE3-9C7D-762AAED2A22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7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B50AB-F000-4940-9C5E-DFE41E4AA0F6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F1471-BAA1-4A07-A06E-40477756004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9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2A2-DAB7-46CC-A8DA-0E1B970F66F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AAF-EFC7-4B35-BBA0-492118DA6B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DB52-FB6B-481A-9BF0-5AAB120CA8D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7F1F-BDCC-4DBB-9BEB-E1001791DBD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8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799E-4FC2-4819-A8FE-517A32A62A3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6D84-D9B1-4D1F-9668-2C35E433B1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9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4DD50-888D-45A4-9E11-7A7C167BC80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2721-91C5-4CC0-90C9-B1CD8441BBE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B50AB-F000-4940-9C5E-DFE41E4AA0F6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F1471-BAA1-4A07-A06E-40477756004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7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6D25-D6BD-492E-A2B0-3E6A0EE441E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D18-4F8F-4B70-AD06-9D1735C5101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0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28EA9-97FE-42E5-BB1B-2C2DA1BC5CF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59241-AEDA-4218-9DE2-D1E6359B23D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2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A727-0AF7-4A6A-B9AE-43A0E256BB3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ADB3-2FAE-4829-B307-7DC95185E4D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82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7D9F-6BDD-48C6-B253-17DDE297DA7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35C-7548-4C35-80BE-2AE45B9C563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54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EC55D-3C66-4A2C-803D-6A32AABC0B2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6D131-75B9-4A4C-B411-8B966809647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5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0264-7B82-4BD7-80CE-40BD2E33AD9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106-8F79-4EE3-9C7D-762AAED2A22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20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B50AB-F000-4940-9C5E-DFE41E4AA0F6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F1471-BAA1-4A07-A06E-40477756004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08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2A2-DAB7-46CC-A8DA-0E1B970F66F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AAF-EFC7-4B35-BBA0-492118DA6B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0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DB52-FB6B-481A-9BF0-5AAB120CA8D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7F1F-BDCC-4DBB-9BEB-E1001791DBD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3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799E-4FC2-4819-A8FE-517A32A62A3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6D84-D9B1-4D1F-9668-2C35E433B1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6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2A2-DAB7-46CC-A8DA-0E1B970F66F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AAF-EFC7-4B35-BBA0-492118DA6B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6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4DD50-888D-45A4-9E11-7A7C167BC80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2721-91C5-4CC0-90C9-B1CD8441BBE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6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6D25-D6BD-492E-A2B0-3E6A0EE441E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D18-4F8F-4B70-AD06-9D1735C5101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9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28EA9-97FE-42E5-BB1B-2C2DA1BC5CF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59241-AEDA-4218-9DE2-D1E6359B23D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37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A727-0AF7-4A6A-B9AE-43A0E256BB3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ADB3-2FAE-4829-B307-7DC95185E4D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9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7D9F-6BDD-48C6-B253-17DDE297DA7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35C-7548-4C35-80BE-2AE45B9C563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EC55D-3C66-4A2C-803D-6A32AABC0B29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6D131-75B9-4A4C-B411-8B966809647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3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0264-7B82-4BD7-80CE-40BD2E33AD9C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C106-8F79-4EE3-9C7D-762AAED2A22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4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B50AB-F000-4940-9C5E-DFE41E4AA0F6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F1471-BAA1-4A07-A06E-40477756004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3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B2A2-DAB7-46CC-A8DA-0E1B970F66F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9AAF-EFC7-4B35-BBA0-492118DA6B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3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DB52-FB6B-481A-9BF0-5AAB120CA8D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7F1F-BDCC-4DBB-9BEB-E1001791DBD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DB52-FB6B-481A-9BF0-5AAB120CA8D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7F1F-BDCC-4DBB-9BEB-E1001791DBD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93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799E-4FC2-4819-A8FE-517A32A62A3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6D84-D9B1-4D1F-9668-2C35E433B1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04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4DD50-888D-45A4-9E11-7A7C167BC80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2721-91C5-4CC0-90C9-B1CD8441BBE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2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6D25-D6BD-492E-A2B0-3E6A0EE441E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D18-4F8F-4B70-AD06-9D1735C5101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34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28EA9-97FE-42E5-BB1B-2C2DA1BC5CF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59241-AEDA-4218-9DE2-D1E6359B23D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86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A727-0AF7-4A6A-B9AE-43A0E256BB3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ADB3-2FAE-4829-B307-7DC95185E4D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48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7D9F-6BDD-48C6-B253-17DDE297DA7D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835C-7548-4C35-80BE-2AE45B9C563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799E-4FC2-4819-A8FE-517A32A62A3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6D84-D9B1-4D1F-9668-2C35E433B1E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4DD50-888D-45A4-9E11-7A7C167BC801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22721-91C5-4CC0-90C9-B1CD8441BBE2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6D25-D6BD-492E-A2B0-3E6A0EE441EB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D18-4F8F-4B70-AD06-9D1735C5101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4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28EA9-97FE-42E5-BB1B-2C2DA1BC5CF8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59241-AEDA-4218-9DE2-D1E6359B23D6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41086-6A75-4EC4-BD34-EDEC3BCF343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8A8DD-FC23-4ED8-BA64-F3C0D004C2A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41086-6A75-4EC4-BD34-EDEC3BCF343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8A8DD-FC23-4ED8-BA64-F3C0D004C2A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41086-6A75-4EC4-BD34-EDEC3BCF343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8A8DD-FC23-4ED8-BA64-F3C0D004C2A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41086-6A75-4EC4-BD34-EDEC3BCF343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8A8DD-FC23-4ED8-BA64-F3C0D004C2A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0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41086-6A75-4EC4-BD34-EDEC3BCF3432}" type="datetimeFigureOut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5/10/2012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8A8DD-FC23-4ED8-BA64-F3C0D004C2A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13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26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image" Target="../media/image15.jp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5.png"/><Relationship Id="rId4" Type="http://schemas.openxmlformats.org/officeDocument/2006/relationships/tags" Target="../tags/tag31.xml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image" Target="../media/image17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8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36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1.xml"/><Relationship Id="rId7" Type="http://schemas.openxmlformats.org/officeDocument/2006/relationships/image" Target="../media/image19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42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5.xml"/><Relationship Id="rId7" Type="http://schemas.openxmlformats.org/officeDocument/2006/relationships/image" Target="../media/image21.jp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2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46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0.xml"/><Relationship Id="rId7" Type="http://schemas.openxmlformats.org/officeDocument/2006/relationships/image" Target="../media/image23.jp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24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5.xml"/><Relationship Id="rId7" Type="http://schemas.openxmlformats.org/officeDocument/2006/relationships/image" Target="../media/image25.jp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26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56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0.xml"/><Relationship Id="rId7" Type="http://schemas.openxmlformats.org/officeDocument/2006/relationships/image" Target="../media/image27.jp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tags" Target="../tags/tag61.xml"/><Relationship Id="rId9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9.jp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30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31.jp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8.xml"/><Relationship Id="rId7" Type="http://schemas.openxmlformats.org/officeDocument/2006/relationships/image" Target="../media/image33.jp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33.xml"/><Relationship Id="rId11" Type="http://schemas.openxmlformats.org/officeDocument/2006/relationships/image" Target="../media/image34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35.jp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36.xml"/><Relationship Id="rId11" Type="http://schemas.openxmlformats.org/officeDocument/2006/relationships/image" Target="../media/image36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85.xm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9.xml"/><Relationship Id="rId7" Type="http://schemas.openxmlformats.org/officeDocument/2006/relationships/image" Target="../media/image37.jp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38.xml"/><Relationship Id="rId11" Type="http://schemas.openxmlformats.org/officeDocument/2006/relationships/image" Target="../media/image38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90.xml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image" Target="../media/image39.jp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40.xml"/><Relationship Id="rId11" Type="http://schemas.openxmlformats.org/officeDocument/2006/relationships/image" Target="../media/image40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95.xml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9.xml"/><Relationship Id="rId7" Type="http://schemas.openxmlformats.org/officeDocument/2006/relationships/image" Target="../media/image41.jp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4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tags" Target="../tags/tag100.xml"/><Relationship Id="rId9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5.xml"/><Relationship Id="rId7" Type="http://schemas.openxmlformats.org/officeDocument/2006/relationships/image" Target="../media/image43.jp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45.xml"/><Relationship Id="rId11" Type="http://schemas.openxmlformats.org/officeDocument/2006/relationships/image" Target="../media/image44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106.xml"/><Relationship Id="rId9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1.xml"/><Relationship Id="rId7" Type="http://schemas.openxmlformats.org/officeDocument/2006/relationships/image" Target="../media/image45.jp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48.xml"/><Relationship Id="rId11" Type="http://schemas.openxmlformats.org/officeDocument/2006/relationships/image" Target="../media/image46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11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7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image" Target="../media/image9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tags" Target="../tags/tag17.xml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11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tags" Target="../tags/tag2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058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Laboratory </a:t>
            </a:r>
            <a:br>
              <a:rPr lang="en-US" dirty="0" smtClean="0"/>
            </a:br>
            <a:r>
              <a:rPr lang="en-US" dirty="0" smtClean="0"/>
              <a:t>Tools Techniques and Methods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382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100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Browse through these files to get familiar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100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with equipment, techniques and general approaches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100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use in your laboratory work this semester</a:t>
            </a:r>
            <a:r>
              <a:rPr lang="en-US" sz="2400" dirty="0" smtClean="0">
                <a:solidFill>
                  <a:srgbClr val="100F0E"/>
                </a:solidFill>
                <a:latin typeface="Garamond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100F0E"/>
                </a:solidFill>
                <a:latin typeface="Garamond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100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This is your ‘toolbox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’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Bunsen Burners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5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0"/>
            <a:ext cx="57150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pH meters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5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pH Meters </a:t>
            </a:r>
            <a:endParaRPr lang="en-US"/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3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183562" cy="1050925"/>
          </a:xfrm>
        </p:spPr>
        <p:txBody>
          <a:bodyPr/>
          <a:lstStyle/>
          <a:p>
            <a:r>
              <a:rPr lang="en-US" dirty="0" smtClean="0"/>
              <a:t>Volumetric glassware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2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Volumetric Equipment and Techniques 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2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8486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FF9900"/>
                </a:solidFill>
              </a:rPr>
              <a:t>HOW TO</a:t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i="1" dirty="0" smtClean="0">
                <a:solidFill>
                  <a:srgbClr val="FF9900"/>
                </a:solidFill>
              </a:rPr>
              <a:t>Determine the concentration of unknown species in a solution?</a:t>
            </a:r>
            <a:br>
              <a:rPr lang="en-US" i="1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A. Titration-based on aqueous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reactions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737104"/>
          </a:xfrm>
        </p:spPr>
        <p:txBody>
          <a:bodyPr/>
          <a:lstStyle/>
          <a:p>
            <a:r>
              <a:rPr lang="en-US" dirty="0" smtClean="0"/>
              <a:t>Acid-base titrations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Complexometric</a:t>
            </a:r>
            <a:r>
              <a:rPr lang="en-US" dirty="0" smtClean="0"/>
              <a:t> titrations</a:t>
            </a:r>
          </a:p>
          <a:p>
            <a:pPr lvl="1"/>
            <a:r>
              <a:rPr lang="en-US" dirty="0" smtClean="0"/>
              <a:t>Back titration calculation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6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9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Using an EDTA solution to titrate standard calcium solutions, an unknown water sample and tap water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1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162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B. Spectroscopy-based on light absorption properties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077200" cy="1822704"/>
          </a:xfrm>
        </p:spPr>
        <p:txBody>
          <a:bodyPr/>
          <a:lstStyle/>
          <a:p>
            <a:r>
              <a:rPr lang="en-US" dirty="0" smtClean="0"/>
              <a:t>UV-Vis </a:t>
            </a:r>
          </a:p>
          <a:p>
            <a:r>
              <a:rPr lang="en-US" dirty="0" smtClean="0"/>
              <a:t>IR</a:t>
            </a:r>
          </a:p>
          <a:p>
            <a:r>
              <a:rPr lang="en-US" dirty="0" smtClean="0"/>
              <a:t>MS</a:t>
            </a:r>
          </a:p>
          <a:p>
            <a:r>
              <a:rPr lang="en-US" dirty="0" smtClean="0"/>
              <a:t>NMR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8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47244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‘Toolbox’ content  </a:t>
            </a:r>
            <a:endParaRPr lang="en-US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Text Placeholder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495800" cy="2286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techniques- equipment use   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914400"/>
            <a:ext cx="3733800" cy="3124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Glassware glossary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Volume measurement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Balances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Error analysis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Excel for lab work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Heating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Melting Point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pH meters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Waste disposal</a:t>
            </a:r>
            <a:r>
              <a:rPr lang="en-US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381000"/>
            <a:ext cx="4012089" cy="455676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</a:rPr>
              <a:t>Determine concentration of unknown in solution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</a:rPr>
              <a:t>Prepare </a:t>
            </a:r>
            <a:r>
              <a:rPr lang="en-US" sz="1600" dirty="0">
                <a:solidFill>
                  <a:prstClr val="black"/>
                </a:solidFill>
              </a:rPr>
              <a:t>solutions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Mixture separations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Identify molecular or ionic </a:t>
            </a:r>
            <a:r>
              <a:rPr lang="en-US" sz="1600" dirty="0" smtClean="0">
                <a:solidFill>
                  <a:prstClr val="black"/>
                </a:solidFill>
              </a:rPr>
              <a:t>species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</a:rPr>
              <a:t>Identify ions in solution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</a:rPr>
              <a:t>How to measure heat exchange 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Measure </a:t>
            </a:r>
            <a:r>
              <a:rPr lang="en-US" sz="1600" dirty="0" smtClean="0">
                <a:solidFill>
                  <a:prstClr val="black"/>
                </a:solidFill>
              </a:rPr>
              <a:t>how fast a chemical reaction proceeds (rates of reactions)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</a:rPr>
              <a:t>Make buffers and how to use them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Different kinds of spectroscopy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HOW TO prepare  solutions?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solutions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4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B. Dilution of  available solutions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31480" cy="502615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000" dirty="0"/>
              <a:t>	</a:t>
            </a:r>
            <a:r>
              <a:rPr lang="en-US" sz="3000" dirty="0" smtClean="0"/>
              <a:t>Going form a high concentration solution to a low concentration solution</a:t>
            </a:r>
            <a:endParaRPr lang="en-US" dirty="0" smtClean="0">
              <a:solidFill>
                <a:srgbClr val="0047C7"/>
              </a:solidFill>
            </a:endParaRP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Serial dilution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Parallel dilution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2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Dilutions </a:t>
            </a:r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TO: separate the components in a mixture?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47C7"/>
                </a:solidFill>
              </a:rPr>
              <a:t>Types of </a:t>
            </a:r>
            <a:r>
              <a:rPr lang="en-US" b="1" dirty="0" smtClean="0">
                <a:solidFill>
                  <a:srgbClr val="0047C7"/>
                </a:solidFill>
              </a:rPr>
              <a:t>Separations</a:t>
            </a:r>
            <a:br>
              <a:rPr lang="en-US" b="1" dirty="0" smtClean="0">
                <a:solidFill>
                  <a:srgbClr val="0047C7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2508504"/>
          </a:xfrm>
        </p:spPr>
        <p:txBody>
          <a:bodyPr/>
          <a:lstStyle/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Solid-Solid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Solid-Liquid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Liquid-Liquid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Separations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9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TO: determine whether a solution is </a:t>
            </a:r>
            <a:r>
              <a:rPr lang="en-US" i="1" dirty="0" smtClean="0"/>
              <a:t>ionic</a:t>
            </a:r>
            <a:r>
              <a:rPr lang="en-US" dirty="0" smtClean="0"/>
              <a:t> or </a:t>
            </a:r>
            <a:r>
              <a:rPr lang="en-US" i="1" dirty="0" smtClean="0"/>
              <a:t>molecular</a:t>
            </a:r>
            <a:r>
              <a:rPr lang="en-US" dirty="0" smtClean="0"/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47C7"/>
                </a:solidFill>
              </a:rPr>
              <a:t>A.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813304"/>
          </a:xfrm>
        </p:spPr>
        <p:txBody>
          <a:bodyPr/>
          <a:lstStyle/>
          <a:p>
            <a:r>
              <a:rPr lang="en-US" dirty="0" smtClean="0"/>
              <a:t>IN polar and non-polar solvents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8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General Techniques-Equipment 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Use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7C7"/>
                </a:solidFill>
              </a:rPr>
              <a:t>B. </a:t>
            </a:r>
            <a:r>
              <a:rPr lang="en-US" b="1" dirty="0" smtClean="0">
                <a:solidFill>
                  <a:srgbClr val="0047C7"/>
                </a:solidFill>
              </a:rPr>
              <a:t>Melting/Boiling Point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6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Melting and Boiling Point Determination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83880" cy="10515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47C7"/>
                </a:solidFill>
              </a:rPr>
              <a:t>C.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1898904"/>
          </a:xfrm>
        </p:spPr>
        <p:txBody>
          <a:bodyPr/>
          <a:lstStyle/>
          <a:p>
            <a:r>
              <a:rPr lang="en-US" dirty="0" smtClean="0"/>
              <a:t>Does it conduct electricity?</a:t>
            </a:r>
          </a:p>
          <a:p>
            <a:pPr lvl="1"/>
            <a:r>
              <a:rPr lang="en-US" dirty="0" smtClean="0"/>
              <a:t>Conductivity meter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4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Conductivity simulation 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0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: identify </a:t>
            </a:r>
            <a:r>
              <a:rPr lang="en-US" i="1" dirty="0" smtClean="0"/>
              <a:t>ions</a:t>
            </a:r>
            <a:r>
              <a:rPr lang="en-US" dirty="0" smtClean="0"/>
              <a:t> in solution?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8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83880" cy="10515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47C7"/>
                </a:solidFill>
              </a:rPr>
              <a:t>A. Aqueous chemical reactions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924800" cy="2127504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i="1" dirty="0" smtClean="0"/>
              <a:t>solubility</a:t>
            </a:r>
            <a:r>
              <a:rPr lang="en-US" dirty="0" smtClean="0"/>
              <a:t> properties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0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Separating ions from a solution of unknown cations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579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B. Flame test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2508504"/>
          </a:xfrm>
        </p:spPr>
        <p:txBody>
          <a:bodyPr/>
          <a:lstStyle/>
          <a:p>
            <a:r>
              <a:rPr lang="en-US" dirty="0" smtClean="0"/>
              <a:t>What’s the </a:t>
            </a:r>
            <a:r>
              <a:rPr lang="en-US" i="1" dirty="0" smtClean="0"/>
              <a:t>emission</a:t>
            </a:r>
            <a:r>
              <a:rPr lang="en-US" dirty="0" smtClean="0"/>
              <a:t> spectra?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9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Flame test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47C7"/>
                </a:solidFill>
              </a:rPr>
              <a:t>C. Spectroscopy</a:t>
            </a:r>
            <a:br>
              <a:rPr lang="en-US" b="1" dirty="0" smtClean="0">
                <a:solidFill>
                  <a:srgbClr val="0047C7"/>
                </a:solidFill>
              </a:rPr>
            </a:br>
            <a:r>
              <a:rPr lang="en-US" b="1" dirty="0" smtClean="0">
                <a:solidFill>
                  <a:srgbClr val="0047C7"/>
                </a:solidFill>
              </a:rPr>
              <a:t/>
            </a:r>
            <a:br>
              <a:rPr lang="en-US" b="1" dirty="0" smtClean="0">
                <a:solidFill>
                  <a:srgbClr val="0047C7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2432304"/>
          </a:xfrm>
        </p:spPr>
        <p:txBody>
          <a:bodyPr/>
          <a:lstStyle/>
          <a:p>
            <a:r>
              <a:rPr lang="en-US" b="1" dirty="0" smtClean="0"/>
              <a:t>Based on </a:t>
            </a:r>
            <a:r>
              <a:rPr lang="en-US" b="1" i="1" dirty="0" smtClean="0"/>
              <a:t>energy absorption  </a:t>
            </a:r>
            <a:r>
              <a:rPr lang="en-US" b="1" dirty="0" smtClean="0"/>
              <a:t>properties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</a:t>
            </a:r>
            <a:r>
              <a:rPr lang="en-US" b="1" dirty="0" smtClean="0"/>
              <a:t>UV-Vis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IR		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MS</a:t>
            </a:r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	NMR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Analysis</a:t>
            </a:r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3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General Introduction to Spectrophotometry Simulations and Data collection 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1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determine the rate of chemical reactions?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HOW TO measure the ‘activity</a:t>
            </a:r>
            <a:r>
              <a:rPr lang="en-US" sz="2700" dirty="0" smtClean="0"/>
              <a:t>’ of </a:t>
            </a:r>
            <a:r>
              <a:rPr lang="en-US" sz="2700" dirty="0"/>
              <a:t>a catalyst?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8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Chemical Kinetics - Reaction Rates 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1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A. Example: progression of a reaction catalyzed by an enzyme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2900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dirty="0" smtClean="0"/>
              <a:t>Spectroscopy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Reaction rates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2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make and why to use Buffer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2667000"/>
          </a:xfrm>
        </p:spPr>
        <p:txBody>
          <a:bodyPr/>
          <a:lstStyle/>
          <a:p>
            <a:pPr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Why do you need buffers?</a:t>
            </a:r>
          </a:p>
          <a:p>
            <a:pPr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How do you prepare a buffer solution?</a:t>
            </a:r>
          </a:p>
          <a:p>
            <a:pPr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How do you select a buffer?</a:t>
            </a:r>
          </a:p>
          <a:p>
            <a:pPr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How does a buffer work?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to mix buffer components-calculations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5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measure the </a:t>
            </a:r>
            <a:r>
              <a:rPr lang="en-US" i="1" dirty="0" smtClean="0"/>
              <a:t>heat</a:t>
            </a:r>
            <a:r>
              <a:rPr lang="en-US" dirty="0" smtClean="0"/>
              <a:t> exchange in a chemical reaction?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0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47C7"/>
                </a:solidFill>
              </a:rPr>
              <a:t>Calorimetry</a:t>
            </a:r>
            <a:r>
              <a:rPr lang="en-US" b="1" dirty="0" smtClean="0">
                <a:solidFill>
                  <a:srgbClr val="0047C7"/>
                </a:solidFill>
              </a:rPr>
              <a:t/>
            </a:r>
            <a:br>
              <a:rPr lang="en-US" b="1" dirty="0" smtClean="0">
                <a:solidFill>
                  <a:srgbClr val="0047C7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183880" cy="4187952"/>
          </a:xfrm>
        </p:spPr>
        <p:txBody>
          <a:bodyPr/>
          <a:lstStyle/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Constant-pressure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r>
              <a:rPr lang="en-US" dirty="0" smtClean="0"/>
              <a:t>Constant-volume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>
              <a:lnSpc>
                <a:spcPct val="150000"/>
              </a:lnSpc>
              <a:buFont typeface="Times" pitchFamily="84" charset="0"/>
              <a:buChar char="•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8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Calorimeter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1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Glossary of Common Laboratory Equipment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305800" cy="10668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Excel use for lab work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0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Results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38279"/>
            <a:ext cx="5092700" cy="80754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2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1"/>
            <a:ext cx="74676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Heating Equipment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2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Plate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2879"/>
            <a:ext cx="5092700" cy="80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7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PRESENTATION_ID" val="5070"/>
  <p:tag name="PRESENTER_PREVIEW_MODE_REFRESH" val="0"/>
  <p:tag name="PRESENTATION_PLAYLIST_COUNT" val="0"/>
  <p:tag name="PRESENTATION_PRESENTER_SLIDE_LEVEL" val="0"/>
  <p:tag name="PRESENTER_PREVIEW_END" val="48"/>
  <p:tag name="ARTICULATE_PRESENTER_VERSION" val="6"/>
  <p:tag name="ARTICULATE_PROJECT_OPEN" val="1"/>
  <p:tag name="PUBLISH_TITLE" val="Toolboxreframe"/>
  <p:tag name="ARTICULATE_PUBLISH_PATH" val="C:\Users\eTG\Desktop\GENERAL CHEMISTRY LABS A12"/>
  <p:tag name="ARTICULATE_LOGO" val="(None selected)"/>
  <p:tag name="ARTICULATE_PRESENTER" val="(None selected)"/>
  <p:tag name="ARTICULATE_PRESENTER_GUID" val="9869030842"/>
  <p:tag name="ARTICULATE_LMS" val="0"/>
  <p:tag name="ARTICULATE_TEMPLATE" val="general chemistry labs"/>
  <p:tag name="ARTICULATE_TEMPLATE_GUID" val="131e537b-3a9b-4f73-8194-96550274ba6c"/>
  <p:tag name="LMS_PUBLISH" val="No"/>
  <p:tag name="PRESENTER_PREVIEW_MODE" val="0"/>
  <p:tag name="PRESENTER_PREVIEW_START" val="1"/>
  <p:tag name="LAUNCHINNEWWINDOW" val="0"/>
  <p:tag name="LASTPUBLISHED" val="C:\Users\eTG\Desktop\GENERAL CHEMISTRY LABS A12\Toolboxreframe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2"/>
  <p:tag name="ARTICULATE_SLIDE_GUID" val="c02ebf52-430b-4351-b91d-6576347071aa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3dda36-e377-4529-bb6c-b2306cd9a573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Tools buffers and pH meter.intr"/>
  <p:tag name="ENGAGE_INTERACTION_SLIDE_ID" val="313"/>
  <p:tag name="ENGAGE_INTERACTION_TITLE" val="How to mix buffer components-calculations"/>
  <p:tag name="ENGAGE_LAST_MODIFY_DATE" val="41037.5920833333"/>
  <p:tag name="ELAPSEDTIME" val="240.267"/>
  <p:tag name="ENGAGE_INTERACTION_TRAP" val="0"/>
  <p:tag name="ENGAGE_INTERACTION_FINISH_MESSAGE" val="Next Slide"/>
  <p:tag name="ENGAGE_INTERACTION_FINISH" val="2"/>
  <p:tag name="ARTICULATE_SLIDE_GUID" val="325a67fb-77f9-4608-880b-e1cc72f8f909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d6f6825-187b-4c9e-9a92-f5656c0491c3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9ff71cd-fb40-431f-8ccb-23013efc2470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calorimeter.intr"/>
  <p:tag name="ENGAGE_INTERACTION_SLIDE_ID" val="314"/>
  <p:tag name="ENGAGE_INTERACTION_TITLE" val="Calorimeter"/>
  <p:tag name="ENGAGE_LAST_MODIFY_DATE" val="41037.5920601852"/>
  <p:tag name="ELAPSEDTIME" val="30"/>
  <p:tag name="ENGAGE_INTERACTION_TRAP" val="0"/>
  <p:tag name="ENGAGE_INTERACTION_FINISH_MESSAGE" val="Next Slide"/>
  <p:tag name="ENGAGE_INTERACTION_FINISH" val="2"/>
  <p:tag name="ARTICULATE_SLIDE_GUID" val="74e38783-971c-415d-896c-8da9fafb3b9d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2f4fe-d77b-4f2f-a4bb-32c668e6c377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TRAP" val="0"/>
  <p:tag name="ENGAGE_INTERACTION_FINISH_MESSAGE" val="Next Slide"/>
  <p:tag name="ENGAGE_INTERACTION_FINISH" val="2"/>
  <p:tag name="ARTICULATE_SLIDE_GUID" val="928cadbb-ef2c-4f96-93e5-cd77f0111b83"/>
  <p:tag name="OVERRIDE" val="ENGAGE_INTERACTION_SLIDE"/>
  <p:tag name="ENGAGE_INTERACTION_TITLE" val="Data and Results"/>
  <p:tag name="ENGAGE_INTERACTION_FILENAME" val="C:\Users\eTG\Desktop\GENERAL CHEMISTRY LABS A12\Articulate Files\Articulate Files\Data_Excel.intr"/>
  <p:tag name="ENGAGE_INTERACTION_SLIDE_ID" val="292"/>
  <p:tag name="ENGAGE_INTERACTION_FORCE_UPDATE" val="0"/>
  <p:tag name="ENGAGE_LAST_MODIFY_DATE" val="41037.6425"/>
  <p:tag name="ELAPSEDTIME" val="313.267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a1ff777-2cf8-48d1-a77f-0b93d987b677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d57af8-d6ba-43e4-a312-6749ecc5ed46"/>
  <p:tag name="OVERRIDE" val="ENGAGE_INTERACTION_SLIDE"/>
  <p:tag name="ENGAGE_INTERACTION_TITLE" val="Hot Plate"/>
  <p:tag name="ENGAGE_INTERACTION_FILENAME" val="C:\Users\eTG\Desktop\GENERAL CHEMISTRY LABS A12\Articulate Files\Articulate Files\Hot Plate.intr"/>
  <p:tag name="ENGAGE_INTERACTION_SLIDE_ID" val="294"/>
  <p:tag name="ENGAGE_INTERACTION_FORCE_UPDATE" val="0"/>
  <p:tag name="ENGAGE_LAST_MODIFY_DATE" val="41037.6432523148"/>
  <p:tag name="ELAPSEDTIME" val="20"/>
  <p:tag name="ENGAGE_EDIT_MODE" val="1"/>
  <p:tag name="ENGAGE_INTERACTION_TRAP" val="0"/>
  <p:tag name="ENGAGE_INTERACTION_FINISH_MESSAGE" val="Next Slide"/>
  <p:tag name="ENGAGE_INTERACTION_FINISH" val="2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2c70aa-c49e-4e7d-bd3e-7d570ba31a32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302281d-6f44-416b-97fa-1bca713e808d"/>
  <p:tag name="OVERRIDE" val="ENGAGE_INTERACTION_SLIDE"/>
  <p:tag name="ENGAGE_INTERACTION_TITLE" val="Bunsen Burners"/>
  <p:tag name="ENGAGE_INTERACTION_FILENAME" val="C:\Users\eTG\Desktop\GENERAL CHEMISTRY LABS A12\Articulate Files\Articulate Files\Bunsen Burners.intr"/>
  <p:tag name="ENGAGE_INTERACTION_SLIDE_ID" val="295"/>
  <p:tag name="ENGAGE_INTERACTION_FORCE_UPDATE" val="0"/>
  <p:tag name="ENGAGE_LAST_MODIFY_DATE" val="41037.6438078704"/>
  <p:tag name="ELAPSEDTIME" val="260.32"/>
  <p:tag name="ENGAGE_INTERACTION_TRAP" val="0"/>
  <p:tag name="ENGAGE_INTERACTION_FINISH_MESSAGE" val="Next Slide"/>
  <p:tag name="ENGAGE_INTERACTION_FINISH" val="2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a4ec12a-7ee6-4404-8aff-a09e51311c78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b4f65e4-ed1a-46c1-9043-4eaf2773072b"/>
  <p:tag name="ENGAGE_INTERACTION_TRAP" val="0"/>
  <p:tag name="ENGAGE_INTERACTION_FINISH_MESSAGE" val="Next Slide"/>
  <p:tag name="ENGAGE_INTERACTION_FINISH" val="2"/>
  <p:tag name="OVERRIDE" val="ENGAGE_INTERACTION_SLIDE"/>
  <p:tag name="ENGAGE_INTERACTION_TITLE" val="Using pH Meters "/>
  <p:tag name="ENGAGE_INTERACTION_FILENAME" val="C:\Users\eTG\Desktop\GENERAL CHEMISTRY LABS A12\Articulate Files\Articulate Files\pH meters.intr"/>
  <p:tag name="ENGAGE_INTERACTION_SLIDE_ID" val="297"/>
  <p:tag name="ENGAGE_INTERACTION_FORCE_UPDATE" val="0"/>
  <p:tag name="ENGAGE_LAST_MODIFY_DATE" val="41037.6448263889"/>
  <p:tag name="ELAPSEDTIME" val="220.267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9acbe7d-5487-4bc9-937e-3652bed0ddd1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2e8bb57-c658-4f2f-a96a-39bee47e098c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Volumetric Equipment and Techniques .intr"/>
  <p:tag name="ENGAGE_INTERACTION_SLIDE_ID" val="304"/>
  <p:tag name="ENGAGE_INTERACTION_TITLE" val="Volumetric Equipment and Techniques "/>
  <p:tag name="ENGAGE_LAST_MODIFY_DATE" val="41037.5920949074"/>
  <p:tag name="ELAPSEDTIME" val="417.979"/>
  <p:tag name="ENGAGE_INTERACTION_TRAP" val="0"/>
  <p:tag name="ENGAGE_INTERACTION_FINISH_MESSAGE" val="Next Slide"/>
  <p:tag name="ENGAGE_INTERACTION_FINISH" val="2"/>
  <p:tag name="ARTICULATE_SLIDE_GUID" val="14456766-1387-4f27-a12b-15bdce44695a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833e9d-c2f3-4e8e-badb-b5be6097a024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be93e3e-5d34-4074-b2e0-8ec68bf0c491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Titration.intr"/>
  <p:tag name="ENGAGE_INTERACTION_SLIDE_ID" val="284"/>
  <p:tag name="ENGAGE_INTERACTION_TITLE" val="Titration"/>
  <p:tag name="ENGAGE_LAST_MODIFY_DATE" val="41037.5920949074"/>
  <p:tag name="ELAPSEDTIME" val="467.801"/>
  <p:tag name="ARTICULATE_SLIDE_GUID" val="95822da4-80b4-4411-b4d0-d0d1d61029a9"/>
  <p:tag name="ENGAGE_INTERACTION_TRAP" val="0"/>
  <p:tag name="ENGAGE_INTERACTION_FINISH" val="0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1d634d-fce1-459e-8949-94c794e0058b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Water hardness.intr"/>
  <p:tag name="ENGAGE_INTERACTION_SLIDE_ID" val="285"/>
  <p:tag name="ENGAGE_INTERACTION_TITLE" val="Using an EDTA solution to titrate standard calcium solutions, an unknown water sample and tap water"/>
  <p:tag name="ENGAGE_LAST_MODIFY_DATE" val="41037.5921064815"/>
  <p:tag name="ELAPSEDTIME" val="198.769"/>
  <p:tag name="ARTICULATE_SLIDE_GUID" val="0b6c0cda-41d9-49e7-b8ad-30b705d41098"/>
  <p:tag name="ENGAGE_INTERACTION_TRAP" val="0"/>
  <p:tag name="ENGAGE_INTERACTION_FINISH_MESSAGE" val="Next Slide"/>
  <p:tag name="ENGAGE_INTERACTION_FINISH" val="2"/>
  <p:tag name="ARTICULATE_SLIDE_PAUSE" val="1"/>
  <p:tag name="ARTICULATE_NAV_LEVEL" val="4"/>
  <p:tag name="ARTICULATE_PLAYLIST_ID" val="-1"/>
  <p:tag name="ARTICULATE_VIEW_MODE" val="0"/>
  <p:tag name="ARTICULATE_LOCK_SLIDE" val="0"/>
  <p:tag name="ARTICULATE_SLIDE_NAV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pectroscopyBased on absorbance properties"/>
  <p:tag name="ARTICULATE_SLIDE_GUID" val="e6950a42-1f3c-4a2d-be2c-f1eba8074acd"/>
  <p:tag name="ARTICULATE_SLIDE_PAUSE" val="1"/>
  <p:tag name="ARTICULATE_NAV_LEVEL" val="5"/>
  <p:tag name="ARTICULATE_PLAYLIST_ID" val="-1"/>
  <p:tag name="ARTICULATE_VIEW_MODE" val="0"/>
  <p:tag name="ARTICULATE_LOCK_SLIDE" val="0"/>
  <p:tag name="ARTICULATE_SLIDE_NAV" val="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Different kinds of spectroscopy.intr"/>
  <p:tag name="ENGAGE_INTERACTION_SLIDE_ID" val="299"/>
  <p:tag name="ENGAGE_INTERACTION_TITLE" val="Different kinds of spectroscopy"/>
  <p:tag name="ENGAGE_LAST_MODIFY_DATE" val="41037.5920717593"/>
  <p:tag name="ELAPSEDTIME" val="1171.56"/>
  <p:tag name="ENGAGE_INTERACTION_TRAP" val="0"/>
  <p:tag name="ENGAGE_INTERACTION_FINISH_MESSAGE" val="Next Slide"/>
  <p:tag name="ENGAGE_INTERACTION_FINISH" val="2"/>
  <p:tag name="ARTICULATE_SLIDE_GUID" val="8e8b5e76-4791-4d18-9aa8-89ca17cf9ab2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TRAP" val="0"/>
  <p:tag name="ENGAGE_INTERACTION_FINISH_MESSAGE" val="Next Slide"/>
  <p:tag name="ENGAGE_INTERACTION_FINISH" val="2"/>
  <p:tag name="ARTICULATE_SLIDE_GUID" val="91c56b2a-916c-4d5f-b134-35e044686049"/>
  <p:tag name="OVERRIDE" val="ENGAGE_INTERACTION_SLIDE"/>
  <p:tag name="ENGAGE_INTERACTION_TITLE" val="Error Analysis"/>
  <p:tag name="ENGAGE_INTERACTION_FILENAME" val="C:\Users\eTG\Desktop\GENERAL CHEMISTRY LABS A12\Articulate Files\Articulate Files\Error Analysis.intr"/>
  <p:tag name="ENGAGE_INTERACTION_SLIDE_ID" val="289"/>
  <p:tag name="ENGAGE_INTERACTION_FORCE_UPDATE" val="0"/>
  <p:tag name="ENGAGE_LAST_MODIFY_DATE" val="41037.6490856481"/>
  <p:tag name="ELAPSEDTIME" val="30"/>
  <p:tag name="ENGAGE_EDIT_MODE" val="1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b8dce4a-e271-4916-87f9-3e05edc342c7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Preparing solutions.intr"/>
  <p:tag name="ENGAGE_INTERACTION_SLIDE_ID" val="302"/>
  <p:tag name="ENGAGE_INTERACTION_TITLE" val="Preparing solutions"/>
  <p:tag name="ENGAGE_LAST_MODIFY_DATE" val="41037.5920601852"/>
  <p:tag name="ELAPSEDTIME" val="392.878"/>
  <p:tag name="ENGAGE_INTERACTION_TRAP" val="0"/>
  <p:tag name="ENGAGE_INTERACTION_FINISH_MESSAGE" val="Next Slide"/>
  <p:tag name="ENGAGE_INTERACTION_FINISH" val="2"/>
  <p:tag name="ARTICULATE_SLIDE_GUID" val="f9a9732e-ecc9-464a-b3bc-10b5ded87a52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lution "/>
  <p:tag name="ARTICULATE_SLIDE_GUID" val="e6f1e468-09e8-4467-b184-d9ebb2483a93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TRAP" val="0"/>
  <p:tag name="ENGAGE_INTERACTION_FINISH_MESSAGE" val="Next Slide"/>
  <p:tag name="ENGAGE_INTERACTION_FINISH" val="2"/>
  <p:tag name="ARTICULATE_SLIDE_GUID" val="81fdb75a-e6e6-496c-968b-a8b2d35cb473"/>
  <p:tag name="OVERRIDE" val="ENGAGE_INTERACTION_SLIDE"/>
  <p:tag name="ENGAGE_INTERACTION_TITLE" val="Dilutions "/>
  <p:tag name="ENGAGE_INTERACTION_FILENAME" val="C:\Users\eTG\Desktop\GENERAL CHEMISTRY LABS A12\Articulate Files\Articulate Files\Dilutions.intr"/>
  <p:tag name="ENGAGE_INTERACTION_SLIDE_ID" val="300"/>
  <p:tag name="ENGAGE_INTERACTION_FORCE_UPDATE" val="0"/>
  <p:tag name="ENGAGE_LAST_MODIFY_DATE" val="41039.4898842593"/>
  <p:tag name="ELAPSEDTIME" val="601.316"/>
  <p:tag name="ARTICULATE_SLIDE_PAUSE" val="1"/>
  <p:tag name="ARTICULATE_NAV_LEVEL" val="4"/>
  <p:tag name="ARTICULATE_PLAYLIST_ID" val="-1"/>
  <p:tag name="ARTICULATE_VIEW_MODE" val="0"/>
  <p:tag name="ARTICULATE_LOCK_SLIDE" val="0"/>
  <p:tag name="ARTICULATE_SLIDE_NAV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888624-b370-4e42-b92f-ff8c340a8d76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cb6a550-ccb9-4039-b474-d28b09e433fe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Separations.intr"/>
  <p:tag name="ENGAGE_INTERACTION_SLIDE_ID" val="301"/>
  <p:tag name="ENGAGE_INTERACTION_TITLE" val="Separations"/>
  <p:tag name="ENGAGE_LAST_MODIFY_DATE" val="41037.5921064815"/>
  <p:tag name="ELAPSEDTIME" val="35"/>
  <p:tag name="ENGAGE_INTERACTION_TRAP" val="0"/>
  <p:tag name="ENGAGE_INTERACTION_FINISH_MESSAGE" val="Next Slide"/>
  <p:tag name="ENGAGE_INTERACTION_FINISH" val="2"/>
  <p:tag name="ARTICULATE_SLIDE_GUID" val="7734b2b7-dc26-4268-9049-2692f50b2e4a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b72ab6d-d87b-4066-8580-fb13d9c8e124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cac10d4-79cc-46a5-a269-11ef43872b6d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929af4d-0912-418b-9ea7-8eae15a0115b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TRAP" val="0"/>
  <p:tag name="ENGAGE_INTERACTION_FINISH_MESSAGE" val="Next Slide"/>
  <p:tag name="ENGAGE_INTERACTION_FINISH" val="2"/>
  <p:tag name="OVERRIDE" val="ENGAGE_INTERACTION_SLIDE"/>
  <p:tag name="ENGAGE_INTERACTION_TITLE" val="Melting and Boiling Point Determination"/>
  <p:tag name="ENGAGE_INTERACTION_FILENAME" val="C:\Users\eTG\Desktop\GENERAL CHEMISTRY LABS A12\Articulate Files\Articulate Files\Melting Point Determination.intr"/>
  <p:tag name="ENGAGE_INTERACTION_SLIDE_ID" val="308"/>
  <p:tag name="ENGAGE_INTERACTION_FORCE_UPDATE" val="0"/>
  <p:tag name="ENGAGE_LAST_MODIFY_DATE" val="41039.6654398148"/>
  <p:tag name="ELAPSEDTIME" val="505.114"/>
  <p:tag name="ARTICULATE_SLIDE_GUID" val="72139a80-b62f-4370-8803-047e74459afa"/>
  <p:tag name="ARTICULATE_SLIDE_PAUSE" val="1"/>
  <p:tag name="ARTICULATE_NAV_LEVEL" val="4"/>
  <p:tag name="ARTICULATE_PLAYLIST_ID" val="-1"/>
  <p:tag name="ARTICULATE_VIEW_MODE" val="0"/>
  <p:tag name="ARTICULATE_LOCK_SLIDE" val="0"/>
  <p:tag name="ARTICULATE_SLIDE_NAV" val="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7a96701-8765-4834-80bc-850fbccb9aef"/>
  <p:tag name="ARTICULATE_SLIDE_PAUSE" val="1"/>
  <p:tag name="ARTICULATE_NAV_LEVEL" val="5"/>
  <p:tag name="ARTICULATE_PLAYLIST_ID" val="-1"/>
  <p:tag name="ARTICULATE_VIEW_MODE" val="0"/>
  <p:tag name="ARTICULATE_LOCK_SLIDE" val="0"/>
  <p:tag name="ARTICULATE_SLIDE_NAV" val="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Conductivity simulation .intr"/>
  <p:tag name="ENGAGE_INTERACTION_SLIDE_ID" val="307"/>
  <p:tag name="ENGAGE_INTERACTION_TITLE" val="Conductivity simulation "/>
  <p:tag name="ENGAGE_LAST_MODIFY_DATE" val="41039.6517939815"/>
  <p:tag name="ELAPSEDTIME" val="15"/>
  <p:tag name="ENGAGE_INTERACTION_TRAP" val="0"/>
  <p:tag name="ENGAGE_INTERACTION_FINISH_MESSAGE" val="Next Slide"/>
  <p:tag name="ENGAGE_INTERACTION_FINISH" val="2"/>
  <p:tag name="ARTICULATE_SLIDE_GUID" val="a7d66527-022e-49c8-b978-737f0584ca7d"/>
  <p:tag name="ARTICULATE_SLIDE_PAUSE" val="1"/>
  <p:tag name="ARTICULATE_NAV_LEVEL" val="6"/>
  <p:tag name="ARTICULATE_PLAYLIST_ID" val="-1"/>
  <p:tag name="ARTICULATE_VIEW_MODE" val="0"/>
  <p:tag name="ARTICULATE_LOCK_SLIDE" val="0"/>
  <p:tag name="ARTICULATE_SLIDE_NAV" val="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6d60a29-3674-432a-b53e-847b77f57c5c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f08e4d-1027-437d-b32c-5ecc1d44bb31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Separating ions from a solution of unknown cations.intr"/>
  <p:tag name="ENGAGE_INTERACTION_SLIDE_ID" val="309"/>
  <p:tag name="ENGAGE_INTERACTION_TITLE" val="Separating ions from a solution of unknown cations"/>
  <p:tag name="ENGAGE_LAST_MODIFY_DATE" val="41037.5921064815"/>
  <p:tag name="ELAPSEDTIME" val="15"/>
  <p:tag name="ENGAGE_INTERACTION_TRAP" val="0"/>
  <p:tag name="ENGAGE_INTERACTION_FINISH_MESSAGE" val="Next Slide"/>
  <p:tag name="ENGAGE_INTERACTION_FINISH" val="2"/>
  <p:tag name="ARTICULATE_SLIDE_GUID" val="d8d69b22-d351-4bde-babd-44a78b539fb8"/>
  <p:tag name="ARTICULATE_SLIDE_PAUSE" val="1"/>
  <p:tag name="ARTICULATE_NAV_LEVEL" val="3"/>
  <p:tag name="ARTICULATE_PLAYLIST_ID" val="-1"/>
  <p:tag name="ARTICULATE_VIEW_MODE" val="0"/>
  <p:tag name="ARTICULATE_LOCK_SLIDE" val="0"/>
  <p:tag name="ARTICULATE_SLIDE_NAV" val="3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48639e1-eb82-450d-8a79-e728fc39a079"/>
  <p:tag name="ARTICULATE_SLIDE_PAUSE" val="1"/>
  <p:tag name="ARTICULATE_NAV_LEVEL" val="4"/>
  <p:tag name="ARTICULATE_PLAYLIST_ID" val="-1"/>
  <p:tag name="ARTICULATE_VIEW_MODE" val="0"/>
  <p:tag name="ARTICULATE_LOCK_SLIDE" val="0"/>
  <p:tag name="ARTICULATE_SLIDE_NAV" val="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Flame test.intr"/>
  <p:tag name="ENGAGE_INTERACTION_SLIDE_ID" val="310"/>
  <p:tag name="ENGAGE_INTERACTION_TITLE" val="Flame test"/>
  <p:tag name="ENGAGE_LAST_MODIFY_DATE" val="41037.5920949074"/>
  <p:tag name="ELAPSEDTIME" val="111.378"/>
  <p:tag name="ENGAGE_INTERACTION_TRAP" val="0"/>
  <p:tag name="ENGAGE_INTERACTION_FINISH_MESSAGE" val="Next Slide"/>
  <p:tag name="ENGAGE_INTERACTION_FINISH" val="2"/>
  <p:tag name="ARTICULATE_SLIDE_GUID" val="32ab771f-a33d-4545-bb93-9a6b518def1e"/>
  <p:tag name="ARTICULATE_SLIDE_PAUSE" val="1"/>
  <p:tag name="ARTICULATE_NAV_LEVEL" val="4"/>
  <p:tag name="ARTICULATE_PLAYLIST_ID" val="-1"/>
  <p:tag name="ARTICULATE_VIEW_MODE" val="0"/>
  <p:tag name="ARTICULATE_LOCK_SLIDE" val="0"/>
  <p:tag name="ARTICULATE_SLIDE_NAV" val="3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a1a375b-2b3c-4d55-a225-301006033213"/>
  <p:tag name="ENGAGE_INTERACTION_TRAP" val="0"/>
  <p:tag name="ENGAGE_INTERACTION_FINISH_MESSAGE" val="Next Slide"/>
  <p:tag name="ENGAGE_INTERACTION_FINISH" val="2"/>
  <p:tag name="OVERRIDE" val="ENGAGE_INTERACTION_SLIDE"/>
  <p:tag name="ENGAGE_INTERACTION_TITLE" val="Glossary of Common Laboratory Equipment"/>
  <p:tag name="ENGAGE_INTERACTION_FILENAME" val="C:\Users\eTG\Desktop\GENERAL CHEMISTRY LABS A12\Articulate Files\Articulate Files\Glossary.intr"/>
  <p:tag name="ENGAGE_INTERACTION_SLIDE_ID" val="290"/>
  <p:tag name="ENGAGE_INTERACTION_FORCE_UPDATE" val="0"/>
  <p:tag name="ENGAGE_LAST_MODIFY_DATE" val="41037.6415972222"/>
  <p:tag name="ELAPSEDTIME" val="140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c52e82-bf56-4566-a66a-25321d977f79"/>
  <p:tag name="ARTICULATE_SLIDE_PAUSE" val="1"/>
  <p:tag name="ARTICULATE_NAV_LEVEL" val="5"/>
  <p:tag name="ARTICULATE_PLAYLIST_ID" val="-1"/>
  <p:tag name="ARTICULATE_VIEW_MODE" val="0"/>
  <p:tag name="ARTICULATE_LOCK_SLIDE" val="0"/>
  <p:tag name="ARTICULATE_SLIDE_NAV" val="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eTG\Desktop\GENERAL CHEMISTRY LABS A12\Articulate Files\Articulate Files\UV-Vis Spectrophotometry Simulations and INSTRUMENT manuals.intr"/>
  <p:tag name="ENGAGE_INTERACTION_SLIDE_ID" val="311"/>
  <p:tag name="ENGAGE_INTERACTION_TITLE" val="General Introduction to Spectrophotometry Simulations and Data collection "/>
  <p:tag name="ENGAGE_LAST_MODIFY_DATE" val="41039.698587963"/>
  <p:tag name="ELAPSEDTIME" val="582.855"/>
  <p:tag name="ENGAGE_INTERACTION_TRAP" val="0"/>
  <p:tag name="ENGAGE_INTERACTION_FINISH_MESSAGE" val="Next Slide"/>
  <p:tag name="ENGAGE_INTERACTION_FINISH" val="2"/>
  <p:tag name="ARTICULATE_SLIDE_GUID" val="df23ab8a-94bd-4038-b225-0732afb30a06"/>
  <p:tag name="ARTICULATE_SLIDE_PAUSE" val="1"/>
  <p:tag name="ARTICULATE_NAV_LEVEL" val="5"/>
  <p:tag name="ARTICULATE_PLAYLIST_ID" val="-1"/>
  <p:tag name="ARTICULATE_VIEW_MODE" val="0"/>
  <p:tag name="ARTICULATE_LOCK_SLIDE" val="0"/>
  <p:tag name="ARTICULATE_SLIDE_NAV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B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9cd5e1e-fd55-42a3-8c49-42760aa0401d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TRAP" val="0"/>
  <p:tag name="ENGAGE_INTERACTION_FINISH_MESSAGE" val="Next Slide"/>
  <p:tag name="ENGAGE_INTERACTION_FINISH" val="2"/>
  <p:tag name="OVERRIDE" val="ENGAGE_INTERACTION_SLIDE"/>
  <p:tag name="ENGAGE_INTERACTION_TITLE" val="Chemical Kinetics - Reaction Rates "/>
  <p:tag name="ENGAGE_INTERACTION_FILENAME" val="C:\Users\eTG\Desktop\GENERAL CHEMISTRY LABS A12\Articulate Files\Articulate Files\Kinetics-Reaction Rates-Enzymes.intr"/>
  <p:tag name="ENGAGE_INTERACTION_SLIDE_ID" val="312"/>
  <p:tag name="ENGAGE_INTERACTION_FORCE_UPDATE" val="0"/>
  <p:tag name="ENGAGE_LAST_MODIFY_DATE" val="41039.7074305556"/>
  <p:tag name="ELAPSEDTIME" val="15"/>
  <p:tag name="ARTICULATE_SLIDE_GUID" val="dbaad4af-f9dc-4700-9135-59c85d6304f8"/>
  <p:tag name="ARTICULATE_SLIDE_PAUSE" val="1"/>
  <p:tag name="ARTICULATE_NAV_LEVEL" val="2"/>
  <p:tag name="ARTICULATE_PLAYLIST_ID" val="-1"/>
  <p:tag name="ARTICULATE_VIEW_MODE" val="0"/>
  <p:tag name="ARTICULATE_LOCK_SLIDE" val="0"/>
  <p:tag name="ARTICULATE_SLIDE_NAV" val="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GAGE_A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445</Words>
  <Application>Microsoft Office PowerPoint</Application>
  <PresentationFormat>On-screen Show (4:3)</PresentationFormat>
  <Paragraphs>156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1_Aspect</vt:lpstr>
      <vt:lpstr>2_Aspect</vt:lpstr>
      <vt:lpstr>3_Aspect</vt:lpstr>
      <vt:lpstr>7_Aspect</vt:lpstr>
      <vt:lpstr>8_Aspect</vt:lpstr>
      <vt:lpstr>General Laboratory  Tools Techniques and Methods </vt:lpstr>
      <vt:lpstr> ‘Toolbox’ content  </vt:lpstr>
      <vt:lpstr>General Techniques-Equipment                         Use </vt:lpstr>
      <vt:lpstr>Error Analysis</vt:lpstr>
      <vt:lpstr>Glossary of Common Laboratory Equipment</vt:lpstr>
      <vt:lpstr>  Excel use for lab work</vt:lpstr>
      <vt:lpstr>Data and Results</vt:lpstr>
      <vt:lpstr>Heating Equipment  </vt:lpstr>
      <vt:lpstr>Hot Plate</vt:lpstr>
      <vt:lpstr>Bunsen Burners</vt:lpstr>
      <vt:lpstr>      pH meters </vt:lpstr>
      <vt:lpstr>Using pH Meters </vt:lpstr>
      <vt:lpstr>Volumetric glassware </vt:lpstr>
      <vt:lpstr>Volumetric Equipment and Techniques </vt:lpstr>
      <vt:lpstr> HOW TO Determine the concentration of unknown species in a solution?  </vt:lpstr>
      <vt:lpstr>A. Titration-based on aqueous     reactions </vt:lpstr>
      <vt:lpstr>Titration</vt:lpstr>
      <vt:lpstr>Using an EDTA solution to titrate standard calcium solutions, an unknown water sample and tap water</vt:lpstr>
      <vt:lpstr>B. Spectroscopy-based on light absorption properties </vt:lpstr>
      <vt:lpstr>Different kinds of spectroscopy</vt:lpstr>
      <vt:lpstr>HOW TO prepare  solutions?</vt:lpstr>
      <vt:lpstr>Preparing solutions</vt:lpstr>
      <vt:lpstr>B. Dilution of  available solutions </vt:lpstr>
      <vt:lpstr>Dilutions </vt:lpstr>
      <vt:lpstr>HOW TO: separate the components in a mixture?</vt:lpstr>
      <vt:lpstr>Types of Separations </vt:lpstr>
      <vt:lpstr>Separations</vt:lpstr>
      <vt:lpstr>HOW TO: determine whether a solution is ionic or molecular?</vt:lpstr>
      <vt:lpstr>A. Solubility</vt:lpstr>
      <vt:lpstr>B. Melting/Boiling Point</vt:lpstr>
      <vt:lpstr>Melting and Boiling Point Determination</vt:lpstr>
      <vt:lpstr>C. Conductivity</vt:lpstr>
      <vt:lpstr>Conductivity simulation </vt:lpstr>
      <vt:lpstr>HOW TO : identify ions in solution?</vt:lpstr>
      <vt:lpstr>A. Aqueous chemical reactions</vt:lpstr>
      <vt:lpstr>Separating ions from a solution of unknown cations</vt:lpstr>
      <vt:lpstr>B. Flame test </vt:lpstr>
      <vt:lpstr>Flame test</vt:lpstr>
      <vt:lpstr>C. Spectroscopy  </vt:lpstr>
      <vt:lpstr>General Introduction to Spectrophotometry Simulations and Data collection </vt:lpstr>
      <vt:lpstr>How do you determine the rate of chemical reactions?  HOW TO measure the ‘activity’ of a catalyst?  </vt:lpstr>
      <vt:lpstr>Chemical Kinetics - Reaction Rates </vt:lpstr>
      <vt:lpstr>A. Example: progression of a reaction catalyzed by an enzyme </vt:lpstr>
      <vt:lpstr>HOW TO make and why to use Buffer solutions?</vt:lpstr>
      <vt:lpstr>How to mix buffer components-calculations</vt:lpstr>
      <vt:lpstr>HOW TO measure the heat exchange in a chemical reaction?</vt:lpstr>
      <vt:lpstr>Calorimetry </vt:lpstr>
      <vt:lpstr>Calorimeter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eTG</dc:creator>
  <cp:lastModifiedBy>eTG</cp:lastModifiedBy>
  <cp:revision>198</cp:revision>
  <dcterms:created xsi:type="dcterms:W3CDTF">2012-05-07T15:42:03Z</dcterms:created>
  <dcterms:modified xsi:type="dcterms:W3CDTF">2012-05-10T21:45:40Z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Toolbox</vt:lpwstr>
  </property>
  <property fmtid="{D5CDD505-2E9C-101B-9397-08002B2CF9AE}" pid="4" name="ArticulateGUID">
    <vt:lpwstr>655B0DF4-C0A7-4ED1-A9EE-8EBC9077CA8C</vt:lpwstr>
  </property>
  <property fmtid="{D5CDD505-2E9C-101B-9397-08002B2CF9AE}" pid="5" name="ArticulateProjectFull">
    <vt:lpwstr>C:\Users\eTG\Desktop\GENERAL CHEMISTRY LABS A12\Toolboxreframe.ppta</vt:lpwstr>
  </property>
</Properties>
</file>