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96" r:id="rId6"/>
    <p:sldMasterId id="2147483708" r:id="rId7"/>
    <p:sldMasterId id="2147483720" r:id="rId8"/>
    <p:sldMasterId id="2147483732" r:id="rId9"/>
  </p:sldMasterIdLst>
  <p:notesMasterIdLst>
    <p:notesMasterId r:id="rId31"/>
  </p:notesMasterIdLst>
  <p:handoutMasterIdLst>
    <p:handoutMasterId r:id="rId32"/>
  </p:handout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29">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61" autoAdjust="0"/>
    <p:restoredTop sz="86421" autoAdjust="0"/>
  </p:normalViewPr>
  <p:slideViewPr>
    <p:cSldViewPr>
      <p:cViewPr varScale="1">
        <p:scale>
          <a:sx n="97" d="100"/>
          <a:sy n="97" d="100"/>
        </p:scale>
        <p:origin x="-1314" y="-96"/>
      </p:cViewPr>
      <p:guideLst>
        <p:guide orient="horz" pos="2160"/>
        <p:guide pos="2829"/>
      </p:guideLst>
    </p:cSldViewPr>
  </p:slideViewPr>
  <p:outlineViewPr>
    <p:cViewPr>
      <p:scale>
        <a:sx n="33" d="100"/>
        <a:sy n="33" d="100"/>
      </p:scale>
      <p:origin x="0" y="-864"/>
    </p:cViewPr>
  </p:outlineViewPr>
  <p:notesTextViewPr>
    <p:cViewPr>
      <p:scale>
        <a:sx n="1" d="1"/>
        <a:sy n="1" d="1"/>
      </p:scale>
      <p:origin x="0" y="0"/>
    </p:cViewPr>
  </p:notesTextViewPr>
  <p:sorterViewPr>
    <p:cViewPr>
      <p:scale>
        <a:sx n="100" d="100"/>
        <a:sy n="100" d="100"/>
      </p:scale>
      <p:origin x="0" y="3906"/>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 Id="rId8" Type="http://schemas.openxmlformats.org/officeDocument/2006/relationships/slideMaster" Target="slideMasters/slideMaster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3763876-4122-42B8-8718-EE8D05A75A68}" type="datetimeFigureOut">
              <a:rPr lang="en-US" smtClean="0"/>
              <a:t>10/19/2015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A95B067-6274-4259-9F00-3C3C5B8CC9D1}" type="slidenum">
              <a:rPr lang="en-US" smtClean="0"/>
              <a:t>‹#›</a:t>
            </a:fld>
            <a:endParaRPr lang="en-US"/>
          </a:p>
        </p:txBody>
      </p:sp>
    </p:spTree>
    <p:extLst>
      <p:ext uri="{BB962C8B-B14F-4D97-AF65-F5344CB8AC3E}">
        <p14:creationId xmlns:p14="http://schemas.microsoft.com/office/powerpoint/2010/main" val="2766765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97A4FD-EDCF-41B0-A195-E5895DCB4893}" type="datetimeFigureOut">
              <a:rPr lang="en-US" smtClean="0"/>
              <a:t>10/19/2015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923999F-FC77-4EC1-9E02-D878C3E9614B}" type="slidenum">
              <a:rPr lang="en-US" smtClean="0"/>
              <a:t>‹#›</a:t>
            </a:fld>
            <a:endParaRPr lang="en-US"/>
          </a:p>
        </p:txBody>
      </p:sp>
    </p:spTree>
    <p:extLst>
      <p:ext uri="{BB962C8B-B14F-4D97-AF65-F5344CB8AC3E}">
        <p14:creationId xmlns:p14="http://schemas.microsoft.com/office/powerpoint/2010/main" val="1666063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282162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8216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216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41757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827111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3999F-FC77-4EC1-9E02-D878C3E9614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8216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28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762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546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715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522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709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7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18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8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635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688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184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654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444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600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27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275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579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433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07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850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205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563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962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371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376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533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533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206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732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232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93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3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659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308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44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429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39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323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718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503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022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87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304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323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493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84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171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863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5344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009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306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2464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06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150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501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379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846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139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840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133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55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688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597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049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00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4323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7234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0794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2110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D0106-EE60-4267-A97C-F4B0E956A33B}" type="datetimeFigureOut">
              <a:rPr lang="en-US" smtClean="0">
                <a:solidFill>
                  <a:prstClr val="black">
                    <a:tint val="75000"/>
                  </a:prstClr>
                </a:solidFill>
              </a:rPr>
              <a:pPr/>
              <a:t>10/19/2015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5CFD2-36A1-4CA9-916B-D1E0E411E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7089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0192" y="762000"/>
            <a:ext cx="6715008" cy="1938992"/>
          </a:xfrm>
          <a:prstGeom prst="rect">
            <a:avLst/>
          </a:prstGeom>
          <a:noFill/>
        </p:spPr>
        <p:txBody>
          <a:bodyPr wrap="square" rtlCol="0">
            <a:spAutoFit/>
          </a:bodyPr>
          <a:lstStyle/>
          <a:p>
            <a:r>
              <a:rPr lang="en-US" sz="4000" b="1" dirty="0" smtClean="0">
                <a:solidFill>
                  <a:srgbClr val="70AD47">
                    <a:lumMod val="50000"/>
                  </a:srgbClr>
                </a:solidFill>
                <a:latin typeface="Goudy Old Style"/>
                <a:cs typeface="Goudy Old Style"/>
              </a:rPr>
              <a:t>2015-2025 </a:t>
            </a:r>
          </a:p>
          <a:p>
            <a:r>
              <a:rPr lang="en-US" sz="4000" b="1" dirty="0" smtClean="0">
                <a:solidFill>
                  <a:srgbClr val="70AD47">
                    <a:lumMod val="50000"/>
                  </a:srgbClr>
                </a:solidFill>
                <a:latin typeface="Goudy Old Style"/>
                <a:cs typeface="Goudy Old Style"/>
              </a:rPr>
              <a:t>USF System </a:t>
            </a:r>
          </a:p>
          <a:p>
            <a:r>
              <a:rPr lang="en-US" sz="4000" b="1" dirty="0" smtClean="0">
                <a:solidFill>
                  <a:srgbClr val="70AD47">
                    <a:lumMod val="50000"/>
                  </a:srgbClr>
                </a:solidFill>
                <a:latin typeface="Goudy Old Style"/>
                <a:cs typeface="Goudy Old Style"/>
              </a:rPr>
              <a:t>Campus Master Plan Update</a:t>
            </a:r>
            <a:endParaRPr lang="en-US" sz="4000" b="1" dirty="0">
              <a:solidFill>
                <a:srgbClr val="70AD47">
                  <a:lumMod val="50000"/>
                </a:srgbClr>
              </a:solidFill>
              <a:latin typeface="Goudy Old Style"/>
              <a:cs typeface="Goudy Old Style"/>
            </a:endParaRPr>
          </a:p>
        </p:txBody>
      </p:sp>
    </p:spTree>
    <p:extLst>
      <p:ext uri="{BB962C8B-B14F-4D97-AF65-F5344CB8AC3E}">
        <p14:creationId xmlns:p14="http://schemas.microsoft.com/office/powerpoint/2010/main" val="2807516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381000"/>
            <a:ext cx="7772401" cy="830997"/>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Proposed 2015-2025 Campus Master Plan Update</a:t>
            </a:r>
          </a:p>
          <a:p>
            <a:r>
              <a:rPr lang="en-US" sz="2400" b="1" dirty="0" smtClean="0">
                <a:solidFill>
                  <a:srgbClr val="70AD47">
                    <a:lumMod val="50000"/>
                  </a:srgbClr>
                </a:solidFill>
                <a:latin typeface="Goudy Old Style"/>
                <a:cs typeface="Goudy Old Style"/>
              </a:rPr>
              <a:t>Summary of Goals, Objectives, and Policies Updates</a:t>
            </a:r>
            <a:endParaRPr lang="en-US" sz="2400" b="1" dirty="0">
              <a:solidFill>
                <a:srgbClr val="70AD47">
                  <a:lumMod val="50000"/>
                </a:srgbClr>
              </a:solidFill>
              <a:latin typeface="Goudy Old Style"/>
              <a:cs typeface="Goudy Old Style"/>
            </a:endParaRPr>
          </a:p>
        </p:txBody>
      </p:sp>
      <p:sp>
        <p:nvSpPr>
          <p:cNvPr id="3" name="TextBox 2"/>
          <p:cNvSpPr txBox="1"/>
          <p:nvPr/>
        </p:nvSpPr>
        <p:spPr>
          <a:xfrm>
            <a:off x="225457" y="5941367"/>
            <a:ext cx="1925720" cy="461665"/>
          </a:xfrm>
          <a:prstGeom prst="rect">
            <a:avLst/>
          </a:prstGeom>
          <a:noFill/>
        </p:spPr>
        <p:txBody>
          <a:bodyPr wrap="none" rtlCol="0">
            <a:spAutoFit/>
          </a:bodyPr>
          <a:lstStyle/>
          <a:p>
            <a:r>
              <a:rPr lang="en-US" sz="2400" dirty="0" smtClean="0">
                <a:solidFill>
                  <a:srgbClr val="FFC000">
                    <a:lumMod val="20000"/>
                    <a:lumOff val="80000"/>
                  </a:srgbClr>
                </a:solidFill>
              </a:rPr>
              <a:t>St. Petersburg</a:t>
            </a:r>
            <a:endParaRPr lang="en-US" sz="2400" dirty="0">
              <a:solidFill>
                <a:srgbClr val="FFC000">
                  <a:lumMod val="20000"/>
                  <a:lumOff val="80000"/>
                </a:srgbClr>
              </a:solidFill>
            </a:endParaRPr>
          </a:p>
        </p:txBody>
      </p:sp>
      <p:sp>
        <p:nvSpPr>
          <p:cNvPr id="4" name="TextBox 3"/>
          <p:cNvSpPr txBox="1"/>
          <p:nvPr/>
        </p:nvSpPr>
        <p:spPr>
          <a:xfrm>
            <a:off x="442954" y="1211997"/>
            <a:ext cx="8153400" cy="5170646"/>
          </a:xfrm>
          <a:prstGeom prst="rect">
            <a:avLst/>
          </a:prstGeom>
          <a:noFill/>
        </p:spPr>
        <p:txBody>
          <a:bodyPr wrap="square" rtlCol="0">
            <a:spAutoFit/>
          </a:bodyPr>
          <a:lstStyle/>
          <a:p>
            <a:pPr>
              <a:lnSpc>
                <a:spcPct val="150000"/>
              </a:lnSpc>
            </a:pPr>
            <a:r>
              <a:rPr lang="en-US" sz="1100" b="1" dirty="0" smtClean="0">
                <a:solidFill>
                  <a:prstClr val="black"/>
                </a:solidFill>
              </a:rPr>
              <a:t>Executive Summary</a:t>
            </a:r>
            <a:r>
              <a:rPr lang="en-US" sz="1100" dirty="0" smtClean="0">
                <a:solidFill>
                  <a:prstClr val="black"/>
                </a:solidFill>
              </a:rPr>
              <a:t>:	                       A brief overview of the Campus Master Plan</a:t>
            </a:r>
            <a:endParaRPr lang="en-US" sz="1100" b="1" dirty="0" smtClean="0">
              <a:solidFill>
                <a:prstClr val="black"/>
              </a:solidFill>
            </a:endParaRPr>
          </a:p>
          <a:p>
            <a:pPr>
              <a:lnSpc>
                <a:spcPct val="150000"/>
              </a:lnSpc>
            </a:pPr>
            <a:r>
              <a:rPr lang="en-US" sz="1100" b="1" dirty="0" smtClean="0">
                <a:solidFill>
                  <a:prstClr val="black"/>
                </a:solidFill>
              </a:rPr>
              <a:t>Introduction to </a:t>
            </a:r>
            <a:r>
              <a:rPr lang="en-US" sz="1100" b="1" dirty="0">
                <a:solidFill>
                  <a:prstClr val="black"/>
                </a:solidFill>
              </a:rPr>
              <a:t>USFSP	</a:t>
            </a:r>
            <a:r>
              <a:rPr lang="en-US" sz="1100" dirty="0">
                <a:solidFill>
                  <a:prstClr val="black"/>
                </a:solidFill>
              </a:rPr>
              <a:t>                       </a:t>
            </a:r>
            <a:r>
              <a:rPr lang="en-US" sz="1100" dirty="0" smtClean="0">
                <a:solidFill>
                  <a:prstClr val="black"/>
                </a:solidFill>
              </a:rPr>
              <a:t>“An </a:t>
            </a:r>
            <a:r>
              <a:rPr lang="en-US" sz="1100" dirty="0">
                <a:solidFill>
                  <a:prstClr val="black"/>
                </a:solidFill>
              </a:rPr>
              <a:t>intimate campus nestled on the waterfront, steps from world-class cultural institutions</a:t>
            </a:r>
            <a:r>
              <a:rPr lang="en-US" sz="1100" dirty="0" smtClean="0">
                <a:solidFill>
                  <a:prstClr val="black"/>
                </a:solidFill>
              </a:rPr>
              <a:t>.”</a:t>
            </a:r>
            <a:endParaRPr lang="en-US" sz="1100" dirty="0">
              <a:solidFill>
                <a:prstClr val="black"/>
              </a:solidFill>
            </a:endParaRPr>
          </a:p>
          <a:p>
            <a:pPr>
              <a:lnSpc>
                <a:spcPct val="150000"/>
              </a:lnSpc>
            </a:pPr>
            <a:r>
              <a:rPr lang="en-US" sz="1100" b="1" dirty="0" smtClean="0">
                <a:solidFill>
                  <a:prstClr val="black"/>
                </a:solidFill>
              </a:rPr>
              <a:t>USFSP Strategic Plan</a:t>
            </a:r>
            <a:r>
              <a:rPr lang="en-US" sz="1100" dirty="0" smtClean="0">
                <a:solidFill>
                  <a:prstClr val="black"/>
                </a:solidFill>
              </a:rPr>
              <a:t>:     	                       10,000 annual student headcount in 10 years</a:t>
            </a:r>
            <a:endParaRPr lang="en-US" sz="1100" b="1" dirty="0" smtClean="0">
              <a:solidFill>
                <a:prstClr val="black"/>
              </a:solidFill>
            </a:endParaRPr>
          </a:p>
          <a:p>
            <a:pPr>
              <a:lnSpc>
                <a:spcPct val="150000"/>
              </a:lnSpc>
            </a:pPr>
            <a:r>
              <a:rPr lang="en-US" sz="1100" b="1" dirty="0" smtClean="0">
                <a:solidFill>
                  <a:prstClr val="black"/>
                </a:solidFill>
              </a:rPr>
              <a:t>Introduction to the Campus Master Plan</a:t>
            </a:r>
            <a:r>
              <a:rPr lang="en-US" sz="1100" dirty="0" smtClean="0">
                <a:solidFill>
                  <a:prstClr val="black"/>
                </a:solidFill>
              </a:rPr>
              <a:t>:      Align physical plant with </a:t>
            </a:r>
            <a:r>
              <a:rPr lang="en-US" sz="1100" dirty="0">
                <a:solidFill>
                  <a:prstClr val="black"/>
                </a:solidFill>
              </a:rPr>
              <a:t>Strategic Plan </a:t>
            </a:r>
            <a:r>
              <a:rPr lang="en-US" sz="1100" dirty="0" smtClean="0">
                <a:solidFill>
                  <a:prstClr val="black"/>
                </a:solidFill>
              </a:rPr>
              <a:t>Goals: Distinctive Identity, Student </a:t>
            </a:r>
            <a:r>
              <a:rPr lang="en-US" sz="1100" dirty="0">
                <a:solidFill>
                  <a:prstClr val="black"/>
                </a:solidFill>
              </a:rPr>
              <a:t>Success </a:t>
            </a:r>
            <a:r>
              <a:rPr lang="en-US" sz="1100" dirty="0" smtClean="0">
                <a:solidFill>
                  <a:prstClr val="black"/>
                </a:solidFill>
              </a:rPr>
              <a:t>and Culture; 		                       Faculty </a:t>
            </a:r>
            <a:r>
              <a:rPr lang="en-US" sz="1100" dirty="0">
                <a:solidFill>
                  <a:prstClr val="black"/>
                </a:solidFill>
              </a:rPr>
              <a:t>Excellence in Teaching and </a:t>
            </a:r>
            <a:r>
              <a:rPr lang="en-US" sz="1100" dirty="0" smtClean="0">
                <a:solidFill>
                  <a:prstClr val="black"/>
                </a:solidFill>
              </a:rPr>
              <a:t>Research, Strategic Partnerships, Infrastructure </a:t>
            </a:r>
            <a:r>
              <a:rPr lang="en-US" sz="1100" dirty="0">
                <a:solidFill>
                  <a:prstClr val="black"/>
                </a:solidFill>
              </a:rPr>
              <a:t>to Meet </a:t>
            </a:r>
            <a:r>
              <a:rPr lang="en-US" sz="1100" dirty="0" smtClean="0">
                <a:solidFill>
                  <a:prstClr val="black"/>
                </a:solidFill>
              </a:rPr>
              <a:t>		                       Current, </a:t>
            </a:r>
            <a:r>
              <a:rPr lang="en-US" sz="1100" dirty="0">
                <a:solidFill>
                  <a:prstClr val="black"/>
                </a:solidFill>
              </a:rPr>
              <a:t>Future </a:t>
            </a:r>
            <a:r>
              <a:rPr lang="en-US" sz="1100" dirty="0" smtClean="0">
                <a:solidFill>
                  <a:prstClr val="black"/>
                </a:solidFill>
              </a:rPr>
              <a:t>Needs and Sustainable Funding</a:t>
            </a:r>
            <a:endParaRPr lang="en-US" sz="1100" b="1" dirty="0" smtClean="0">
              <a:solidFill>
                <a:prstClr val="black"/>
              </a:solidFill>
            </a:endParaRPr>
          </a:p>
          <a:p>
            <a:pPr>
              <a:lnSpc>
                <a:spcPct val="150000"/>
              </a:lnSpc>
            </a:pPr>
            <a:r>
              <a:rPr lang="en-US" sz="1100" b="1" dirty="0" smtClean="0">
                <a:solidFill>
                  <a:prstClr val="black"/>
                </a:solidFill>
              </a:rPr>
              <a:t>Academic Program Overview</a:t>
            </a:r>
            <a:r>
              <a:rPr lang="en-US" sz="1100" dirty="0" smtClean="0">
                <a:solidFill>
                  <a:prstClr val="black"/>
                </a:solidFill>
              </a:rPr>
              <a:t>:	                       Significant focus on increasing undergraduate enrollment, retention and graduation</a:t>
            </a:r>
            <a:endParaRPr lang="en-US" sz="1100" b="1" dirty="0" smtClean="0">
              <a:solidFill>
                <a:prstClr val="black"/>
              </a:solidFill>
            </a:endParaRPr>
          </a:p>
          <a:p>
            <a:pPr>
              <a:lnSpc>
                <a:spcPct val="150000"/>
              </a:lnSpc>
            </a:pPr>
            <a:r>
              <a:rPr lang="en-US" sz="1100" b="1" dirty="0" smtClean="0">
                <a:solidFill>
                  <a:prstClr val="black"/>
                </a:solidFill>
              </a:rPr>
              <a:t>Future Land Use &amp; Urban Design</a:t>
            </a:r>
            <a:r>
              <a:rPr lang="en-US" sz="1100" dirty="0" smtClean="0">
                <a:solidFill>
                  <a:prstClr val="black"/>
                </a:solidFill>
              </a:rPr>
              <a:t>:                    Develop campus to align with downtown grid of streets defined by buildings and landscape </a:t>
            </a:r>
          </a:p>
          <a:p>
            <a:pPr>
              <a:lnSpc>
                <a:spcPct val="150000"/>
              </a:lnSpc>
            </a:pPr>
            <a:r>
              <a:rPr lang="en-US" sz="1100" b="1" dirty="0" smtClean="0">
                <a:solidFill>
                  <a:prstClr val="black"/>
                </a:solidFill>
              </a:rPr>
              <a:t>Transportation</a:t>
            </a:r>
            <a:r>
              <a:rPr lang="en-US" sz="1100" dirty="0" smtClean="0">
                <a:solidFill>
                  <a:prstClr val="black"/>
                </a:solidFill>
              </a:rPr>
              <a:t>:                                                    Street closures to expand the pedestrian-oriented campus, supported by structured parking on 		                       periphery</a:t>
            </a:r>
          </a:p>
          <a:p>
            <a:pPr>
              <a:lnSpc>
                <a:spcPct val="150000"/>
              </a:lnSpc>
            </a:pPr>
            <a:r>
              <a:rPr lang="en-US" sz="1100" b="1" dirty="0" smtClean="0">
                <a:solidFill>
                  <a:prstClr val="black"/>
                </a:solidFill>
              </a:rPr>
              <a:t>Housing and Support Facilities</a:t>
            </a:r>
            <a:r>
              <a:rPr lang="en-US" sz="1100" dirty="0" smtClean="0">
                <a:solidFill>
                  <a:prstClr val="black"/>
                </a:solidFill>
              </a:rPr>
              <a:t>:                        Freshman housing district and expanded student life facilities for a vibrant residential campus</a:t>
            </a:r>
          </a:p>
          <a:p>
            <a:pPr>
              <a:lnSpc>
                <a:spcPct val="150000"/>
              </a:lnSpc>
            </a:pPr>
            <a:r>
              <a:rPr lang="en-US" sz="1100" b="1" dirty="0" smtClean="0">
                <a:solidFill>
                  <a:prstClr val="black"/>
                </a:solidFill>
              </a:rPr>
              <a:t>Infrastructure</a:t>
            </a:r>
            <a:r>
              <a:rPr lang="en-US" sz="1100" b="1" dirty="0" smtClean="0">
                <a:solidFill>
                  <a:srgbClr val="FF0000"/>
                </a:solidFill>
              </a:rPr>
              <a:t> </a:t>
            </a:r>
            <a:r>
              <a:rPr lang="en-US" sz="1100" b="1" dirty="0" smtClean="0">
                <a:solidFill>
                  <a:prstClr val="black"/>
                </a:solidFill>
              </a:rPr>
              <a:t>&amp; Utilities</a:t>
            </a:r>
            <a:r>
              <a:rPr lang="en-US" sz="1100" dirty="0" smtClean="0">
                <a:solidFill>
                  <a:prstClr val="black"/>
                </a:solidFill>
              </a:rPr>
              <a:t>: 	</a:t>
            </a:r>
            <a:r>
              <a:rPr lang="en-US" sz="1100" dirty="0">
                <a:solidFill>
                  <a:prstClr val="black"/>
                </a:solidFill>
              </a:rPr>
              <a:t> </a:t>
            </a:r>
            <a:r>
              <a:rPr lang="en-US" sz="1100" dirty="0" smtClean="0">
                <a:solidFill>
                  <a:prstClr val="black"/>
                </a:solidFill>
              </a:rPr>
              <a:t>                      New east campus chiller plant ultimately replaces central plant</a:t>
            </a:r>
          </a:p>
          <a:p>
            <a:pPr>
              <a:lnSpc>
                <a:spcPct val="150000"/>
              </a:lnSpc>
            </a:pPr>
            <a:r>
              <a:rPr lang="en-US" sz="1100" b="1" dirty="0" smtClean="0">
                <a:solidFill>
                  <a:prstClr val="black"/>
                </a:solidFill>
              </a:rPr>
              <a:t>Conservation</a:t>
            </a:r>
            <a:r>
              <a:rPr lang="en-US" sz="1100" b="1" dirty="0" smtClean="0">
                <a:solidFill>
                  <a:srgbClr val="FF0000"/>
                </a:solidFill>
              </a:rPr>
              <a:t> </a:t>
            </a:r>
            <a:r>
              <a:rPr lang="en-US" sz="1100" b="1" dirty="0" smtClean="0">
                <a:solidFill>
                  <a:prstClr val="black"/>
                </a:solidFill>
              </a:rPr>
              <a:t>&amp; Coastal Management</a:t>
            </a:r>
            <a:r>
              <a:rPr lang="en-US" sz="1100" dirty="0" smtClean="0">
                <a:solidFill>
                  <a:prstClr val="black"/>
                </a:solidFill>
              </a:rPr>
              <a:t>:           LEED Gold standard for new buildings; Maintain and enhance access to Bayboro Harbor</a:t>
            </a:r>
          </a:p>
          <a:p>
            <a:pPr>
              <a:lnSpc>
                <a:spcPct val="150000"/>
              </a:lnSpc>
            </a:pPr>
            <a:r>
              <a:rPr lang="en-US" sz="1100" b="1" dirty="0" smtClean="0">
                <a:solidFill>
                  <a:prstClr val="black"/>
                </a:solidFill>
              </a:rPr>
              <a:t>Recreation and Open Space</a:t>
            </a:r>
            <a:r>
              <a:rPr lang="en-US" sz="1100" dirty="0" smtClean="0">
                <a:solidFill>
                  <a:prstClr val="black"/>
                </a:solidFill>
              </a:rPr>
              <a:t>: 	                       Focus on unique bay front setting supported by recreational fields and pedestrian streets</a:t>
            </a:r>
          </a:p>
          <a:p>
            <a:pPr>
              <a:lnSpc>
                <a:spcPct val="150000"/>
              </a:lnSpc>
            </a:pPr>
            <a:r>
              <a:rPr lang="en-US" sz="1100" b="1" dirty="0" smtClean="0">
                <a:solidFill>
                  <a:prstClr val="black"/>
                </a:solidFill>
              </a:rPr>
              <a:t>Intergovernmental Coordination</a:t>
            </a:r>
            <a:r>
              <a:rPr lang="en-US" sz="1100" dirty="0" smtClean="0">
                <a:solidFill>
                  <a:prstClr val="black"/>
                </a:solidFill>
              </a:rPr>
              <a:t>: </a:t>
            </a:r>
            <a:r>
              <a:rPr lang="en-US" sz="1100" dirty="0">
                <a:solidFill>
                  <a:prstClr val="black"/>
                </a:solidFill>
              </a:rPr>
              <a:t> </a:t>
            </a:r>
            <a:r>
              <a:rPr lang="en-US" sz="1100" dirty="0" smtClean="0">
                <a:solidFill>
                  <a:prstClr val="black"/>
                </a:solidFill>
              </a:rPr>
              <a:t>                  Continue established partnerships with the community</a:t>
            </a:r>
          </a:p>
          <a:p>
            <a:pPr>
              <a:lnSpc>
                <a:spcPct val="150000"/>
              </a:lnSpc>
            </a:pPr>
            <a:r>
              <a:rPr lang="en-US" sz="1100" b="1" dirty="0" smtClean="0">
                <a:solidFill>
                  <a:prstClr val="black"/>
                </a:solidFill>
              </a:rPr>
              <a:t>Capital Improvements, Academic Facilities</a:t>
            </a:r>
            <a:r>
              <a:rPr lang="en-US" sz="1100" dirty="0" smtClean="0">
                <a:solidFill>
                  <a:prstClr val="black"/>
                </a:solidFill>
              </a:rPr>
              <a:t>:  Student Success at heart of campus; expand STG for STEM-based programs</a:t>
            </a:r>
          </a:p>
          <a:p>
            <a:pPr>
              <a:lnSpc>
                <a:spcPct val="150000"/>
              </a:lnSpc>
            </a:pPr>
            <a:r>
              <a:rPr lang="en-US" sz="1100" b="1" dirty="0" smtClean="0">
                <a:solidFill>
                  <a:prstClr val="black"/>
                </a:solidFill>
              </a:rPr>
              <a:t>Appendixes:   Utilization Study</a:t>
            </a:r>
            <a:r>
              <a:rPr lang="en-US" sz="1100" b="1" dirty="0" smtClean="0">
                <a:solidFill>
                  <a:srgbClr val="FF0000"/>
                </a:solidFill>
              </a:rPr>
              <a:t>                         </a:t>
            </a:r>
            <a:r>
              <a:rPr lang="en-US" sz="1100" dirty="0" smtClean="0">
                <a:solidFill>
                  <a:prstClr val="black"/>
                </a:solidFill>
              </a:rPr>
              <a:t>Ample but densely furnished Classrooms, deficient in Teaching /Research Labs and Offices</a:t>
            </a:r>
          </a:p>
          <a:p>
            <a:pPr>
              <a:lnSpc>
                <a:spcPct val="150000"/>
              </a:lnSpc>
            </a:pPr>
            <a:endParaRPr lang="en-US" sz="1100" b="1" dirty="0">
              <a:solidFill>
                <a:srgbClr val="FF0000"/>
              </a:solidFill>
            </a:endParaRPr>
          </a:p>
          <a:p>
            <a:pPr>
              <a:lnSpc>
                <a:spcPct val="150000"/>
              </a:lnSpc>
            </a:pPr>
            <a:endParaRPr lang="en-US" sz="1100" b="1" dirty="0" smtClean="0">
              <a:solidFill>
                <a:srgbClr val="FF0000"/>
              </a:solidFill>
            </a:endParaRPr>
          </a:p>
          <a:p>
            <a:pPr>
              <a:lnSpc>
                <a:spcPct val="150000"/>
              </a:lnSpc>
            </a:pPr>
            <a:endParaRPr lang="en-US" sz="1100" dirty="0">
              <a:solidFill>
                <a:prstClr val="black"/>
              </a:solidFill>
            </a:endParaRPr>
          </a:p>
        </p:txBody>
      </p:sp>
    </p:spTree>
    <p:extLst>
      <p:ext uri="{BB962C8B-B14F-4D97-AF65-F5344CB8AC3E}">
        <p14:creationId xmlns:p14="http://schemas.microsoft.com/office/powerpoint/2010/main" val="500430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23" t="18666" r="22115"/>
          <a:stretch/>
        </p:blipFill>
        <p:spPr bwMode="auto">
          <a:xfrm>
            <a:off x="457200" y="0"/>
            <a:ext cx="8163873" cy="6858000"/>
          </a:xfrm>
          <a:prstGeom prst="rect">
            <a:avLst/>
          </a:prstGeom>
          <a:solidFill>
            <a:srgbClr val="000000">
              <a:alpha val="50196"/>
            </a:srgbClr>
          </a:solidFill>
          <a:ln w="9525">
            <a:noFill/>
            <a:miter lim="800000"/>
            <a:headEnd/>
            <a:tailEnd/>
          </a:ln>
          <a:extLst/>
        </p:spPr>
      </p:pic>
      <p:sp>
        <p:nvSpPr>
          <p:cNvPr id="4" name="Rectangle 3"/>
          <p:cNvSpPr/>
          <p:nvPr/>
        </p:nvSpPr>
        <p:spPr>
          <a:xfrm>
            <a:off x="6122" y="7620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p:cNvCxnSpPr/>
          <p:nvPr/>
        </p:nvCxnSpPr>
        <p:spPr>
          <a:xfrm>
            <a:off x="2720951" y="5678330"/>
            <a:ext cx="806498" cy="0"/>
          </a:xfrm>
          <a:prstGeom prst="line">
            <a:avLst/>
          </a:prstGeom>
          <a:ln w="114300">
            <a:solidFill>
              <a:srgbClr val="FF0000"/>
            </a:solidFill>
            <a:prstDash val="sysDot"/>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77466" y="5867400"/>
            <a:ext cx="838201"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Redefine Plan  </a:t>
            </a:r>
            <a:r>
              <a:rPr lang="en-US" dirty="0">
                <a:solidFill>
                  <a:prstClr val="black"/>
                </a:solidFill>
              </a:rPr>
              <a:t>Boundary </a:t>
            </a:r>
          </a:p>
        </p:txBody>
      </p:sp>
      <p:sp>
        <p:nvSpPr>
          <p:cNvPr id="11" name="Rectangle 10"/>
          <p:cNvSpPr/>
          <p:nvPr/>
        </p:nvSpPr>
        <p:spPr>
          <a:xfrm>
            <a:off x="3557323" y="4800600"/>
            <a:ext cx="381000" cy="381000"/>
          </a:xfrm>
          <a:prstGeom prst="rect">
            <a:avLst/>
          </a:prstGeom>
          <a:solidFill>
            <a:schemeClr val="accent6">
              <a:lumMod val="40000"/>
              <a:lumOff val="60000"/>
            </a:schemeClr>
          </a:solidFill>
          <a:ln w="6350">
            <a:solidFill>
              <a:srgbClr val="7F7F7F">
                <a:alpha val="60000"/>
              </a:srgbClr>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4226358" y="4753961"/>
            <a:ext cx="1843424" cy="503839"/>
          </a:xfrm>
          <a:prstGeom prst="rect">
            <a:avLst/>
          </a:prstGeom>
          <a:solidFill>
            <a:srgbClr val="CCFF33"/>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481903" y="4224485"/>
            <a:ext cx="778766"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Expand Parking Structure</a:t>
            </a:r>
            <a:endParaRPr lang="en-US" dirty="0">
              <a:solidFill>
                <a:prstClr val="black"/>
              </a:solidFill>
            </a:endParaRPr>
          </a:p>
        </p:txBody>
      </p:sp>
      <p:sp>
        <p:nvSpPr>
          <p:cNvPr id="30" name="TextBox 29"/>
          <p:cNvSpPr txBox="1"/>
          <p:nvPr/>
        </p:nvSpPr>
        <p:spPr>
          <a:xfrm>
            <a:off x="481903" y="2552241"/>
            <a:ext cx="778766"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2</a:t>
            </a:r>
            <a:r>
              <a:rPr lang="en-US" baseline="30000" dirty="0" smtClean="0">
                <a:solidFill>
                  <a:prstClr val="black"/>
                </a:solidFill>
              </a:rPr>
              <a:t>nd</a:t>
            </a:r>
            <a:r>
              <a:rPr lang="en-US" dirty="0" smtClean="0">
                <a:solidFill>
                  <a:prstClr val="black"/>
                </a:solidFill>
              </a:rPr>
              <a:t> Street South Closure</a:t>
            </a:r>
            <a:endParaRPr lang="en-US" dirty="0">
              <a:solidFill>
                <a:prstClr val="black"/>
              </a:solidFill>
            </a:endParaRPr>
          </a:p>
        </p:txBody>
      </p:sp>
      <p:sp>
        <p:nvSpPr>
          <p:cNvPr id="32" name="Rectangle 31"/>
          <p:cNvSpPr/>
          <p:nvPr/>
        </p:nvSpPr>
        <p:spPr>
          <a:xfrm>
            <a:off x="1691650" y="3083358"/>
            <a:ext cx="979319" cy="226746"/>
          </a:xfrm>
          <a:prstGeom prst="rect">
            <a:avLst/>
          </a:prstGeom>
          <a:solidFill>
            <a:srgbClr val="CCFF33">
              <a:alpha val="50196"/>
            </a:srgbClr>
          </a:solidFill>
          <a:ln>
            <a:solidFill>
              <a:srgbClr val="FF0000"/>
            </a:solidFill>
            <a:prstDash val="sysDash"/>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31" name="Straight Arrow Connector 30"/>
          <p:cNvCxnSpPr/>
          <p:nvPr/>
        </p:nvCxnSpPr>
        <p:spPr>
          <a:xfrm>
            <a:off x="1230794" y="3198572"/>
            <a:ext cx="1011421" cy="0"/>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a:off x="1236265" y="3596350"/>
            <a:ext cx="3096155" cy="226746"/>
          </a:xfrm>
          <a:prstGeom prst="rect">
            <a:avLst/>
          </a:prstGeom>
          <a:solidFill>
            <a:srgbClr val="CCFF33">
              <a:alpha val="50196"/>
            </a:srgbClr>
          </a:solidFill>
          <a:ln>
            <a:solidFill>
              <a:srgbClr val="FF0000"/>
            </a:solidFill>
            <a:prstDash val="sysDash"/>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TextBox 33"/>
          <p:cNvSpPr txBox="1"/>
          <p:nvPr/>
        </p:nvSpPr>
        <p:spPr>
          <a:xfrm>
            <a:off x="1749257" y="6066268"/>
            <a:ext cx="778766"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6</a:t>
            </a:r>
            <a:r>
              <a:rPr lang="en-US" baseline="30000" dirty="0" smtClean="0">
                <a:solidFill>
                  <a:prstClr val="black"/>
                </a:solidFill>
              </a:rPr>
              <a:t>th</a:t>
            </a:r>
            <a:r>
              <a:rPr lang="en-US" dirty="0" smtClean="0">
                <a:solidFill>
                  <a:prstClr val="black"/>
                </a:solidFill>
              </a:rPr>
              <a:t> Ave South Closure</a:t>
            </a:r>
            <a:endParaRPr lang="en-US" dirty="0">
              <a:solidFill>
                <a:prstClr val="black"/>
              </a:solidFill>
            </a:endParaRPr>
          </a:p>
        </p:txBody>
      </p:sp>
      <p:cxnSp>
        <p:nvCxnSpPr>
          <p:cNvPr id="35" name="Straight Arrow Connector 34"/>
          <p:cNvCxnSpPr/>
          <p:nvPr/>
        </p:nvCxnSpPr>
        <p:spPr>
          <a:xfrm flipV="1">
            <a:off x="2528023" y="5157210"/>
            <a:ext cx="258160" cy="909059"/>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895600" y="2514600"/>
            <a:ext cx="457200" cy="533400"/>
          </a:xfrm>
          <a:prstGeom prst="rect">
            <a:avLst/>
          </a:pr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4917642" y="4899685"/>
            <a:ext cx="172821" cy="292523"/>
          </a:xfrm>
          <a:prstGeom prst="rect">
            <a:avLst/>
          </a:prstGeom>
          <a:solidFill>
            <a:schemeClr val="accent6">
              <a:lumMod val="40000"/>
              <a:lumOff val="60000"/>
            </a:schemeClr>
          </a:solidFill>
          <a:ln w="6350">
            <a:solidFill>
              <a:srgbClr val="7F7F7F">
                <a:alpha val="60000"/>
              </a:srgbClr>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4657340" y="5663019"/>
            <a:ext cx="1066800" cy="830997"/>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a:solidFill>
                  <a:prstClr val="black"/>
                </a:solidFill>
              </a:rPr>
              <a:t>New Business Building plus </a:t>
            </a:r>
            <a:r>
              <a:rPr lang="en-US" dirty="0" smtClean="0">
                <a:solidFill>
                  <a:prstClr val="black"/>
                </a:solidFill>
              </a:rPr>
              <a:t>Future Academics</a:t>
            </a:r>
            <a:endParaRPr lang="en-US" dirty="0">
              <a:solidFill>
                <a:prstClr val="black"/>
              </a:solidFill>
            </a:endParaRPr>
          </a:p>
        </p:txBody>
      </p:sp>
      <p:sp>
        <p:nvSpPr>
          <p:cNvPr id="41" name="TextBox 40"/>
          <p:cNvSpPr txBox="1"/>
          <p:nvPr/>
        </p:nvSpPr>
        <p:spPr>
          <a:xfrm>
            <a:off x="1405558" y="1181518"/>
            <a:ext cx="746948" cy="461665"/>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SLC Addition</a:t>
            </a:r>
            <a:endParaRPr lang="en-US" dirty="0">
              <a:solidFill>
                <a:prstClr val="black"/>
              </a:solidFill>
            </a:endParaRPr>
          </a:p>
        </p:txBody>
      </p:sp>
      <p:cxnSp>
        <p:nvCxnSpPr>
          <p:cNvPr id="42" name="Straight Arrow Connector 41"/>
          <p:cNvCxnSpPr/>
          <p:nvPr/>
        </p:nvCxnSpPr>
        <p:spPr>
          <a:xfrm>
            <a:off x="2152506" y="1643183"/>
            <a:ext cx="273454" cy="474008"/>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995930" y="5192208"/>
            <a:ext cx="656839" cy="470811"/>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051354" y="3709723"/>
            <a:ext cx="218546" cy="288035"/>
          </a:xfrm>
          <a:prstGeom prst="rect">
            <a:avLst/>
          </a:pr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4" name="Straight Arrow Connector 43"/>
          <p:cNvCxnSpPr/>
          <p:nvPr/>
        </p:nvCxnSpPr>
        <p:spPr>
          <a:xfrm>
            <a:off x="1230794" y="3659428"/>
            <a:ext cx="1785817" cy="28804"/>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81903" y="3416346"/>
            <a:ext cx="778766"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Union/ Housing Addition</a:t>
            </a:r>
            <a:endParaRPr lang="en-US" dirty="0">
              <a:solidFill>
                <a:prstClr val="black"/>
              </a:solidFill>
            </a:endParaRPr>
          </a:p>
        </p:txBody>
      </p:sp>
      <p:sp>
        <p:nvSpPr>
          <p:cNvPr id="2058" name="Rectangle 2057"/>
          <p:cNvSpPr/>
          <p:nvPr/>
        </p:nvSpPr>
        <p:spPr>
          <a:xfrm>
            <a:off x="366689" y="203008"/>
            <a:ext cx="4290651" cy="63367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TextBox 53"/>
          <p:cNvSpPr txBox="1"/>
          <p:nvPr/>
        </p:nvSpPr>
        <p:spPr>
          <a:xfrm>
            <a:off x="309082" y="260615"/>
            <a:ext cx="6841367" cy="646331"/>
          </a:xfrm>
          <a:prstGeom prst="rect">
            <a:avLst/>
          </a:prstGeom>
          <a:noFill/>
          <a:ln w="38100">
            <a:noFill/>
          </a:ln>
        </p:spPr>
        <p:txBody>
          <a:bodyPr wrap="square" rtlCol="0">
            <a:spAutoFit/>
          </a:bodyPr>
          <a:lstStyle>
            <a:defPPr>
              <a:defRPr lang="en-US"/>
            </a:defPPr>
            <a:lvl1pPr>
              <a:defRPr sz="1200"/>
            </a:lvl1pPr>
          </a:lstStyle>
          <a:p>
            <a:r>
              <a:rPr lang="en-US" sz="1800" b="1" dirty="0" smtClean="0">
                <a:solidFill>
                  <a:prstClr val="black"/>
                </a:solidFill>
              </a:rPr>
              <a:t>USF St. Petersburg 2015 – 2025 Campus Master Plan</a:t>
            </a:r>
          </a:p>
          <a:p>
            <a:r>
              <a:rPr lang="en-US" sz="1800" b="1" dirty="0" smtClean="0">
                <a:solidFill>
                  <a:prstClr val="black"/>
                </a:solidFill>
              </a:rPr>
              <a:t>10 YEAR PLAN – DRAFT RECOMMENDATIONS</a:t>
            </a:r>
            <a:endParaRPr lang="en-US" sz="1800" b="1" dirty="0">
              <a:solidFill>
                <a:prstClr val="black"/>
              </a:solidFill>
            </a:endParaRPr>
          </a:p>
        </p:txBody>
      </p:sp>
      <p:sp>
        <p:nvSpPr>
          <p:cNvPr id="47" name="Rectangle 46"/>
          <p:cNvSpPr/>
          <p:nvPr/>
        </p:nvSpPr>
        <p:spPr>
          <a:xfrm>
            <a:off x="2242215" y="2161645"/>
            <a:ext cx="367491" cy="403249"/>
          </a:xfrm>
          <a:prstGeom prst="rect">
            <a:avLst/>
          </a:pr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2959003" y="4013452"/>
            <a:ext cx="403249" cy="144018"/>
          </a:xfrm>
          <a:prstGeom prst="rect">
            <a:avLst/>
          </a:pr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481903" y="5029342"/>
            <a:ext cx="778766"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3</a:t>
            </a:r>
            <a:r>
              <a:rPr lang="en-US" baseline="30000" dirty="0" smtClean="0">
                <a:solidFill>
                  <a:prstClr val="black"/>
                </a:solidFill>
              </a:rPr>
              <a:t>rd</a:t>
            </a:r>
            <a:r>
              <a:rPr lang="en-US" dirty="0" smtClean="0">
                <a:solidFill>
                  <a:prstClr val="black"/>
                </a:solidFill>
              </a:rPr>
              <a:t> Street South Closure</a:t>
            </a:r>
            <a:endParaRPr lang="en-US" dirty="0">
              <a:solidFill>
                <a:prstClr val="black"/>
              </a:solidFill>
            </a:endParaRPr>
          </a:p>
        </p:txBody>
      </p:sp>
      <p:sp>
        <p:nvSpPr>
          <p:cNvPr id="55" name="Rectangle 54"/>
          <p:cNvSpPr/>
          <p:nvPr/>
        </p:nvSpPr>
        <p:spPr>
          <a:xfrm>
            <a:off x="2444197" y="3774642"/>
            <a:ext cx="226772" cy="417874"/>
          </a:xfrm>
          <a:prstGeom prst="rect">
            <a:avLst/>
          </a:pr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6" name="Straight Arrow Connector 55"/>
          <p:cNvCxnSpPr/>
          <p:nvPr/>
        </p:nvCxnSpPr>
        <p:spPr>
          <a:xfrm flipV="1">
            <a:off x="1260669" y="3948272"/>
            <a:ext cx="1105261" cy="332180"/>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6368027" y="3889856"/>
            <a:ext cx="457200" cy="23042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6761066" y="3486607"/>
            <a:ext cx="1009194" cy="461665"/>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Future Academics</a:t>
            </a:r>
            <a:endParaRPr lang="en-US" dirty="0">
              <a:solidFill>
                <a:prstClr val="black"/>
              </a:solidFill>
            </a:endParaRPr>
          </a:p>
        </p:txBody>
      </p:sp>
      <p:sp>
        <p:nvSpPr>
          <p:cNvPr id="60" name="Freeform 59"/>
          <p:cNvSpPr/>
          <p:nvPr/>
        </p:nvSpPr>
        <p:spPr>
          <a:xfrm>
            <a:off x="6188764" y="4408319"/>
            <a:ext cx="514696" cy="863770"/>
          </a:xfrm>
          <a:custGeom>
            <a:avLst/>
            <a:gdLst>
              <a:gd name="connsiteX0" fmla="*/ 0 w 413414"/>
              <a:gd name="connsiteY0" fmla="*/ 4073 h 378793"/>
              <a:gd name="connsiteX1" fmla="*/ 2036 w 413414"/>
              <a:gd name="connsiteY1" fmla="*/ 136447 h 378793"/>
              <a:gd name="connsiteX2" fmla="*/ 211798 w 413414"/>
              <a:gd name="connsiteY2" fmla="*/ 138483 h 378793"/>
              <a:gd name="connsiteX3" fmla="*/ 211798 w 413414"/>
              <a:gd name="connsiteY3" fmla="*/ 378793 h 378793"/>
              <a:gd name="connsiteX4" fmla="*/ 409341 w 413414"/>
              <a:gd name="connsiteY4" fmla="*/ 372684 h 378793"/>
              <a:gd name="connsiteX5" fmla="*/ 413414 w 413414"/>
              <a:gd name="connsiteY5" fmla="*/ 0 h 378793"/>
              <a:gd name="connsiteX6" fmla="*/ 0 w 413414"/>
              <a:gd name="connsiteY6" fmla="*/ 4073 h 378793"/>
              <a:gd name="connsiteX0" fmla="*/ 0 w 413414"/>
              <a:gd name="connsiteY0" fmla="*/ 4073 h 378793"/>
              <a:gd name="connsiteX1" fmla="*/ 2036 w 413414"/>
              <a:gd name="connsiteY1" fmla="*/ 136447 h 378793"/>
              <a:gd name="connsiteX2" fmla="*/ 210635 w 413414"/>
              <a:gd name="connsiteY2" fmla="*/ 196061 h 378793"/>
              <a:gd name="connsiteX3" fmla="*/ 211798 w 413414"/>
              <a:gd name="connsiteY3" fmla="*/ 378793 h 378793"/>
              <a:gd name="connsiteX4" fmla="*/ 409341 w 413414"/>
              <a:gd name="connsiteY4" fmla="*/ 372684 h 378793"/>
              <a:gd name="connsiteX5" fmla="*/ 413414 w 413414"/>
              <a:gd name="connsiteY5" fmla="*/ 0 h 378793"/>
              <a:gd name="connsiteX6" fmla="*/ 0 w 413414"/>
              <a:gd name="connsiteY6" fmla="*/ 4073 h 378793"/>
              <a:gd name="connsiteX0" fmla="*/ 0 w 413414"/>
              <a:gd name="connsiteY0" fmla="*/ 4073 h 378793"/>
              <a:gd name="connsiteX1" fmla="*/ 77624 w 413414"/>
              <a:gd name="connsiteY1" fmla="*/ 196856 h 378793"/>
              <a:gd name="connsiteX2" fmla="*/ 210635 w 413414"/>
              <a:gd name="connsiteY2" fmla="*/ 196061 h 378793"/>
              <a:gd name="connsiteX3" fmla="*/ 211798 w 413414"/>
              <a:gd name="connsiteY3" fmla="*/ 378793 h 378793"/>
              <a:gd name="connsiteX4" fmla="*/ 409341 w 413414"/>
              <a:gd name="connsiteY4" fmla="*/ 372684 h 378793"/>
              <a:gd name="connsiteX5" fmla="*/ 413414 w 413414"/>
              <a:gd name="connsiteY5" fmla="*/ 0 h 378793"/>
              <a:gd name="connsiteX6" fmla="*/ 0 w 413414"/>
              <a:gd name="connsiteY6" fmla="*/ 4073 h 378793"/>
              <a:gd name="connsiteX0" fmla="*/ 0 w 413414"/>
              <a:gd name="connsiteY0" fmla="*/ 4073 h 378793"/>
              <a:gd name="connsiteX1" fmla="*/ 77624 w 413414"/>
              <a:gd name="connsiteY1" fmla="*/ 196856 h 378793"/>
              <a:gd name="connsiteX2" fmla="*/ 210635 w 413414"/>
              <a:gd name="connsiteY2" fmla="*/ 196061 h 378793"/>
              <a:gd name="connsiteX3" fmla="*/ 211798 w 413414"/>
              <a:gd name="connsiteY3" fmla="*/ 378793 h 378793"/>
              <a:gd name="connsiteX4" fmla="*/ 409341 w 413414"/>
              <a:gd name="connsiteY4" fmla="*/ 372684 h 378793"/>
              <a:gd name="connsiteX5" fmla="*/ 413414 w 413414"/>
              <a:gd name="connsiteY5" fmla="*/ 0 h 378793"/>
              <a:gd name="connsiteX6" fmla="*/ 0 w 413414"/>
              <a:gd name="connsiteY6" fmla="*/ 4073 h 378793"/>
              <a:gd name="connsiteX0" fmla="*/ 289 w 335790"/>
              <a:gd name="connsiteY0" fmla="*/ 0 h 381328"/>
              <a:gd name="connsiteX1" fmla="*/ 0 w 335790"/>
              <a:gd name="connsiteY1" fmla="*/ 199391 h 381328"/>
              <a:gd name="connsiteX2" fmla="*/ 133011 w 335790"/>
              <a:gd name="connsiteY2" fmla="*/ 198596 h 381328"/>
              <a:gd name="connsiteX3" fmla="*/ 134174 w 335790"/>
              <a:gd name="connsiteY3" fmla="*/ 381328 h 381328"/>
              <a:gd name="connsiteX4" fmla="*/ 331717 w 335790"/>
              <a:gd name="connsiteY4" fmla="*/ 375219 h 381328"/>
              <a:gd name="connsiteX5" fmla="*/ 335790 w 335790"/>
              <a:gd name="connsiteY5" fmla="*/ 2535 h 381328"/>
              <a:gd name="connsiteX6" fmla="*/ 289 w 335790"/>
              <a:gd name="connsiteY6" fmla="*/ 0 h 381328"/>
              <a:gd name="connsiteX0" fmla="*/ 289 w 335790"/>
              <a:gd name="connsiteY0" fmla="*/ 0 h 457407"/>
              <a:gd name="connsiteX1" fmla="*/ 0 w 335790"/>
              <a:gd name="connsiteY1" fmla="*/ 199391 h 457407"/>
              <a:gd name="connsiteX2" fmla="*/ 133011 w 335790"/>
              <a:gd name="connsiteY2" fmla="*/ 198596 h 457407"/>
              <a:gd name="connsiteX3" fmla="*/ 161742 w 335790"/>
              <a:gd name="connsiteY3" fmla="*/ 457407 h 457407"/>
              <a:gd name="connsiteX4" fmla="*/ 331717 w 335790"/>
              <a:gd name="connsiteY4" fmla="*/ 375219 h 457407"/>
              <a:gd name="connsiteX5" fmla="*/ 335790 w 335790"/>
              <a:gd name="connsiteY5" fmla="*/ 2535 h 457407"/>
              <a:gd name="connsiteX6" fmla="*/ 289 w 335790"/>
              <a:gd name="connsiteY6" fmla="*/ 0 h 457407"/>
              <a:gd name="connsiteX0" fmla="*/ 289 w 335790"/>
              <a:gd name="connsiteY0" fmla="*/ 0 h 457407"/>
              <a:gd name="connsiteX1" fmla="*/ 0 w 335790"/>
              <a:gd name="connsiteY1" fmla="*/ 199391 h 457407"/>
              <a:gd name="connsiteX2" fmla="*/ 133011 w 335790"/>
              <a:gd name="connsiteY2" fmla="*/ 198596 h 457407"/>
              <a:gd name="connsiteX3" fmla="*/ 161742 w 335790"/>
              <a:gd name="connsiteY3" fmla="*/ 457407 h 457407"/>
              <a:gd name="connsiteX4" fmla="*/ 331717 w 335790"/>
              <a:gd name="connsiteY4" fmla="*/ 375219 h 457407"/>
              <a:gd name="connsiteX5" fmla="*/ 335790 w 335790"/>
              <a:gd name="connsiteY5" fmla="*/ 2535 h 457407"/>
              <a:gd name="connsiteX6" fmla="*/ 289 w 335790"/>
              <a:gd name="connsiteY6" fmla="*/ 0 h 457407"/>
              <a:gd name="connsiteX0" fmla="*/ 289 w 335790"/>
              <a:gd name="connsiteY0" fmla="*/ 0 h 457407"/>
              <a:gd name="connsiteX1" fmla="*/ 0 w 335790"/>
              <a:gd name="connsiteY1" fmla="*/ 199391 h 457407"/>
              <a:gd name="connsiteX2" fmla="*/ 133011 w 335790"/>
              <a:gd name="connsiteY2" fmla="*/ 198596 h 457407"/>
              <a:gd name="connsiteX3" fmla="*/ 161742 w 335790"/>
              <a:gd name="connsiteY3" fmla="*/ 457407 h 457407"/>
              <a:gd name="connsiteX4" fmla="*/ 328409 w 335790"/>
              <a:gd name="connsiteY4" fmla="*/ 456668 h 457407"/>
              <a:gd name="connsiteX5" fmla="*/ 335790 w 335790"/>
              <a:gd name="connsiteY5" fmla="*/ 2535 h 457407"/>
              <a:gd name="connsiteX6" fmla="*/ 289 w 335790"/>
              <a:gd name="connsiteY6" fmla="*/ 0 h 457407"/>
              <a:gd name="connsiteX0" fmla="*/ 289 w 335790"/>
              <a:gd name="connsiteY0" fmla="*/ 0 h 457407"/>
              <a:gd name="connsiteX1" fmla="*/ 0 w 335790"/>
              <a:gd name="connsiteY1" fmla="*/ 199391 h 457407"/>
              <a:gd name="connsiteX2" fmla="*/ 163886 w 335790"/>
              <a:gd name="connsiteY2" fmla="*/ 200386 h 457407"/>
              <a:gd name="connsiteX3" fmla="*/ 161742 w 335790"/>
              <a:gd name="connsiteY3" fmla="*/ 457407 h 457407"/>
              <a:gd name="connsiteX4" fmla="*/ 328409 w 335790"/>
              <a:gd name="connsiteY4" fmla="*/ 456668 h 457407"/>
              <a:gd name="connsiteX5" fmla="*/ 335790 w 335790"/>
              <a:gd name="connsiteY5" fmla="*/ 2535 h 457407"/>
              <a:gd name="connsiteX6" fmla="*/ 289 w 335790"/>
              <a:gd name="connsiteY6" fmla="*/ 0 h 457407"/>
              <a:gd name="connsiteX0" fmla="*/ 289 w 335790"/>
              <a:gd name="connsiteY0" fmla="*/ 0 h 457407"/>
              <a:gd name="connsiteX1" fmla="*/ 0 w 335790"/>
              <a:gd name="connsiteY1" fmla="*/ 199391 h 457407"/>
              <a:gd name="connsiteX2" fmla="*/ 160578 w 335790"/>
              <a:gd name="connsiteY2" fmla="*/ 197701 h 457407"/>
              <a:gd name="connsiteX3" fmla="*/ 161742 w 335790"/>
              <a:gd name="connsiteY3" fmla="*/ 457407 h 457407"/>
              <a:gd name="connsiteX4" fmla="*/ 328409 w 335790"/>
              <a:gd name="connsiteY4" fmla="*/ 456668 h 457407"/>
              <a:gd name="connsiteX5" fmla="*/ 335790 w 335790"/>
              <a:gd name="connsiteY5" fmla="*/ 2535 h 457407"/>
              <a:gd name="connsiteX6" fmla="*/ 289 w 335790"/>
              <a:gd name="connsiteY6" fmla="*/ 0 h 45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790" h="457407">
                <a:moveTo>
                  <a:pt x="289" y="0"/>
                </a:moveTo>
                <a:cubicBezTo>
                  <a:pt x="193" y="66464"/>
                  <a:pt x="96" y="132927"/>
                  <a:pt x="0" y="199391"/>
                </a:cubicBezTo>
                <a:lnTo>
                  <a:pt x="160578" y="197701"/>
                </a:lnTo>
                <a:cubicBezTo>
                  <a:pt x="160966" y="258612"/>
                  <a:pt x="161354" y="396496"/>
                  <a:pt x="161742" y="457407"/>
                </a:cubicBezTo>
                <a:lnTo>
                  <a:pt x="328409" y="456668"/>
                </a:lnTo>
                <a:cubicBezTo>
                  <a:pt x="329767" y="332440"/>
                  <a:pt x="334432" y="126763"/>
                  <a:pt x="335790" y="2535"/>
                </a:cubicBezTo>
                <a:lnTo>
                  <a:pt x="289" y="0"/>
                </a:lnTo>
                <a:close/>
              </a:path>
            </a:pathLst>
          </a:cu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Box 60"/>
          <p:cNvSpPr txBox="1"/>
          <p:nvPr/>
        </p:nvSpPr>
        <p:spPr>
          <a:xfrm>
            <a:off x="6645852" y="4522724"/>
            <a:ext cx="1009194" cy="461665"/>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a:solidFill>
                  <a:prstClr val="black"/>
                </a:solidFill>
              </a:rPr>
              <a:t>New Parking </a:t>
            </a:r>
            <a:r>
              <a:rPr lang="en-US" dirty="0" smtClean="0">
                <a:solidFill>
                  <a:prstClr val="black"/>
                </a:solidFill>
              </a:rPr>
              <a:t>Structure</a:t>
            </a:r>
            <a:endParaRPr lang="en-US" dirty="0">
              <a:solidFill>
                <a:prstClr val="black"/>
              </a:solidFill>
            </a:endParaRPr>
          </a:p>
        </p:txBody>
      </p:sp>
      <p:sp>
        <p:nvSpPr>
          <p:cNvPr id="22" name="TextBox 21"/>
          <p:cNvSpPr txBox="1"/>
          <p:nvPr/>
        </p:nvSpPr>
        <p:spPr>
          <a:xfrm>
            <a:off x="6039906" y="5454663"/>
            <a:ext cx="1412444" cy="1015663"/>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a:solidFill>
                  <a:prstClr val="black"/>
                </a:solidFill>
              </a:rPr>
              <a:t>New Property </a:t>
            </a:r>
            <a:r>
              <a:rPr lang="en-US" dirty="0" smtClean="0">
                <a:solidFill>
                  <a:prstClr val="black"/>
                </a:solidFill>
              </a:rPr>
              <a:t>with </a:t>
            </a:r>
            <a:r>
              <a:rPr lang="en-US" dirty="0">
                <a:solidFill>
                  <a:prstClr val="black"/>
                </a:solidFill>
              </a:rPr>
              <a:t>Science </a:t>
            </a:r>
            <a:r>
              <a:rPr lang="en-US" dirty="0" smtClean="0">
                <a:solidFill>
                  <a:prstClr val="black"/>
                </a:solidFill>
              </a:rPr>
              <a:t>Labs, Parking, Recreation Field </a:t>
            </a:r>
            <a:r>
              <a:rPr lang="en-US" dirty="0">
                <a:solidFill>
                  <a:prstClr val="black"/>
                </a:solidFill>
              </a:rPr>
              <a:t>and Future Academics</a:t>
            </a:r>
          </a:p>
        </p:txBody>
      </p:sp>
      <p:cxnSp>
        <p:nvCxnSpPr>
          <p:cNvPr id="62" name="Straight Arrow Connector 61"/>
          <p:cNvCxnSpPr/>
          <p:nvPr/>
        </p:nvCxnSpPr>
        <p:spPr>
          <a:xfrm flipH="1" flipV="1">
            <a:off x="5896962" y="5041997"/>
            <a:ext cx="172820" cy="412666"/>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724400" y="3025751"/>
            <a:ext cx="1258972"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Repurpose BAY Ground Floor for Student Success</a:t>
            </a:r>
            <a:endParaRPr lang="en-US" dirty="0">
              <a:solidFill>
                <a:prstClr val="black"/>
              </a:solidFill>
            </a:endParaRPr>
          </a:p>
        </p:txBody>
      </p:sp>
      <p:cxnSp>
        <p:nvCxnSpPr>
          <p:cNvPr id="65" name="Straight Arrow Connector 64"/>
          <p:cNvCxnSpPr>
            <a:stCxn id="64" idx="1"/>
          </p:cNvCxnSpPr>
          <p:nvPr/>
        </p:nvCxnSpPr>
        <p:spPr>
          <a:xfrm flipH="1">
            <a:off x="4315668" y="3348917"/>
            <a:ext cx="408732" cy="1"/>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055" name="Rectangle 2054"/>
          <p:cNvSpPr/>
          <p:nvPr/>
        </p:nvSpPr>
        <p:spPr>
          <a:xfrm>
            <a:off x="3964228" y="3256179"/>
            <a:ext cx="319737" cy="288035"/>
          </a:xfrm>
          <a:prstGeom prst="rect">
            <a:avLst/>
          </a:prstGeom>
          <a:noFill/>
          <a:ln>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4271151" y="4900233"/>
            <a:ext cx="531277" cy="3031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48" name="Rectangle 2047"/>
          <p:cNvSpPr/>
          <p:nvPr/>
        </p:nvSpPr>
        <p:spPr>
          <a:xfrm>
            <a:off x="4283965" y="4899685"/>
            <a:ext cx="518463" cy="292523"/>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3823109" y="4383474"/>
            <a:ext cx="228600" cy="38100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7" name="Straight Arrow Connector 66"/>
          <p:cNvCxnSpPr/>
          <p:nvPr/>
        </p:nvCxnSpPr>
        <p:spPr>
          <a:xfrm flipH="1" flipV="1">
            <a:off x="3265722" y="5756331"/>
            <a:ext cx="211744" cy="111069"/>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5192863" y="4899684"/>
            <a:ext cx="185635" cy="2908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TextBox 67"/>
          <p:cNvSpPr txBox="1"/>
          <p:nvPr/>
        </p:nvSpPr>
        <p:spPr>
          <a:xfrm>
            <a:off x="481903" y="1700790"/>
            <a:ext cx="778766"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Upper Division Housing</a:t>
            </a:r>
            <a:endParaRPr lang="en-US" dirty="0">
              <a:solidFill>
                <a:prstClr val="black"/>
              </a:solidFill>
            </a:endParaRPr>
          </a:p>
        </p:txBody>
      </p:sp>
      <p:cxnSp>
        <p:nvCxnSpPr>
          <p:cNvPr id="69" name="Straight Arrow Connector 68"/>
          <p:cNvCxnSpPr/>
          <p:nvPr/>
        </p:nvCxnSpPr>
        <p:spPr>
          <a:xfrm flipV="1">
            <a:off x="1245375" y="2334466"/>
            <a:ext cx="491129" cy="1"/>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5198775" y="4900234"/>
            <a:ext cx="179723" cy="292523"/>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1749259" y="4192516"/>
            <a:ext cx="2277978" cy="226746"/>
          </a:xfrm>
          <a:prstGeom prst="rect">
            <a:avLst/>
          </a:prstGeom>
          <a:solidFill>
            <a:srgbClr val="CCFF33">
              <a:alpha val="50196"/>
            </a:srgbClr>
          </a:solidFill>
          <a:ln>
            <a:solidFill>
              <a:srgbClr val="FF0000"/>
            </a:solidFill>
            <a:prstDash val="sysDash"/>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0" name="Group 69"/>
          <p:cNvGrpSpPr/>
          <p:nvPr/>
        </p:nvGrpSpPr>
        <p:grpSpPr>
          <a:xfrm>
            <a:off x="2242215" y="4421279"/>
            <a:ext cx="402801" cy="825409"/>
            <a:chOff x="2242215" y="4421279"/>
            <a:chExt cx="402801" cy="825409"/>
          </a:xfrm>
        </p:grpSpPr>
        <p:sp>
          <p:nvSpPr>
            <p:cNvPr id="72" name="Rectangle 71"/>
            <p:cNvSpPr/>
            <p:nvPr/>
          </p:nvSpPr>
          <p:spPr>
            <a:xfrm rot="5400000">
              <a:off x="2252688" y="4650752"/>
              <a:ext cx="333325" cy="354272"/>
            </a:xfrm>
            <a:prstGeom prst="rect">
              <a:avLst/>
            </a:pr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Freeform 79"/>
            <p:cNvSpPr/>
            <p:nvPr/>
          </p:nvSpPr>
          <p:spPr>
            <a:xfrm>
              <a:off x="2242215" y="4862513"/>
              <a:ext cx="401638" cy="384175"/>
            </a:xfrm>
            <a:custGeom>
              <a:avLst/>
              <a:gdLst>
                <a:gd name="connsiteX0" fmla="*/ 0 w 401638"/>
                <a:gd name="connsiteY0" fmla="*/ 246062 h 384175"/>
                <a:gd name="connsiteX1" fmla="*/ 0 w 401638"/>
                <a:gd name="connsiteY1" fmla="*/ 384175 h 384175"/>
                <a:gd name="connsiteX2" fmla="*/ 401638 w 401638"/>
                <a:gd name="connsiteY2" fmla="*/ 384175 h 384175"/>
                <a:gd name="connsiteX3" fmla="*/ 400050 w 401638"/>
                <a:gd name="connsiteY3" fmla="*/ 0 h 384175"/>
                <a:gd name="connsiteX4" fmla="*/ 266700 w 401638"/>
                <a:gd name="connsiteY4" fmla="*/ 1587 h 384175"/>
                <a:gd name="connsiteX5" fmla="*/ 265113 w 401638"/>
                <a:gd name="connsiteY5" fmla="*/ 247650 h 384175"/>
                <a:gd name="connsiteX6" fmla="*/ 0 w 401638"/>
                <a:gd name="connsiteY6" fmla="*/ 246062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38" h="384175">
                  <a:moveTo>
                    <a:pt x="0" y="246062"/>
                  </a:moveTo>
                  <a:lnTo>
                    <a:pt x="0" y="384175"/>
                  </a:lnTo>
                  <a:lnTo>
                    <a:pt x="401638" y="384175"/>
                  </a:lnTo>
                  <a:cubicBezTo>
                    <a:pt x="401109" y="256117"/>
                    <a:pt x="400579" y="128058"/>
                    <a:pt x="400050" y="0"/>
                  </a:cubicBezTo>
                  <a:lnTo>
                    <a:pt x="266700" y="1587"/>
                  </a:lnTo>
                  <a:lnTo>
                    <a:pt x="265113" y="247650"/>
                  </a:lnTo>
                  <a:lnTo>
                    <a:pt x="0" y="246062"/>
                  </a:lnTo>
                  <a:close/>
                </a:path>
              </a:pathLst>
            </a:cu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Freeform 80"/>
            <p:cNvSpPr/>
            <p:nvPr/>
          </p:nvSpPr>
          <p:spPr>
            <a:xfrm flipV="1">
              <a:off x="2243378" y="4421279"/>
              <a:ext cx="401638" cy="384175"/>
            </a:xfrm>
            <a:custGeom>
              <a:avLst/>
              <a:gdLst>
                <a:gd name="connsiteX0" fmla="*/ 0 w 401638"/>
                <a:gd name="connsiteY0" fmla="*/ 246062 h 384175"/>
                <a:gd name="connsiteX1" fmla="*/ 0 w 401638"/>
                <a:gd name="connsiteY1" fmla="*/ 384175 h 384175"/>
                <a:gd name="connsiteX2" fmla="*/ 401638 w 401638"/>
                <a:gd name="connsiteY2" fmla="*/ 384175 h 384175"/>
                <a:gd name="connsiteX3" fmla="*/ 400050 w 401638"/>
                <a:gd name="connsiteY3" fmla="*/ 0 h 384175"/>
                <a:gd name="connsiteX4" fmla="*/ 266700 w 401638"/>
                <a:gd name="connsiteY4" fmla="*/ 1587 h 384175"/>
                <a:gd name="connsiteX5" fmla="*/ 265113 w 401638"/>
                <a:gd name="connsiteY5" fmla="*/ 247650 h 384175"/>
                <a:gd name="connsiteX6" fmla="*/ 0 w 401638"/>
                <a:gd name="connsiteY6" fmla="*/ 246062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38" h="384175">
                  <a:moveTo>
                    <a:pt x="0" y="246062"/>
                  </a:moveTo>
                  <a:lnTo>
                    <a:pt x="0" y="384175"/>
                  </a:lnTo>
                  <a:lnTo>
                    <a:pt x="401638" y="384175"/>
                  </a:lnTo>
                  <a:cubicBezTo>
                    <a:pt x="401109" y="256117"/>
                    <a:pt x="400579" y="128058"/>
                    <a:pt x="400050" y="0"/>
                  </a:cubicBezTo>
                  <a:lnTo>
                    <a:pt x="266700" y="1587"/>
                  </a:lnTo>
                  <a:lnTo>
                    <a:pt x="265113" y="247650"/>
                  </a:lnTo>
                  <a:lnTo>
                    <a:pt x="0" y="246062"/>
                  </a:lnTo>
                  <a:close/>
                </a:path>
              </a:pathLst>
            </a:cu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TextBox 19"/>
          <p:cNvSpPr txBox="1"/>
          <p:nvPr/>
        </p:nvSpPr>
        <p:spPr>
          <a:xfrm>
            <a:off x="1405558" y="5225338"/>
            <a:ext cx="989057"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New Dining, Residence Halls</a:t>
            </a:r>
            <a:endParaRPr lang="en-US" dirty="0">
              <a:solidFill>
                <a:prstClr val="black"/>
              </a:solidFill>
            </a:endParaRPr>
          </a:p>
        </p:txBody>
      </p:sp>
      <p:sp>
        <p:nvSpPr>
          <p:cNvPr id="83" name="TextBox 82"/>
          <p:cNvSpPr txBox="1"/>
          <p:nvPr/>
        </p:nvSpPr>
        <p:spPr>
          <a:xfrm>
            <a:off x="3268462" y="1182327"/>
            <a:ext cx="746948" cy="646331"/>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STG STEM Addition</a:t>
            </a:r>
            <a:endParaRPr lang="en-US" dirty="0">
              <a:solidFill>
                <a:prstClr val="black"/>
              </a:solidFill>
            </a:endParaRPr>
          </a:p>
        </p:txBody>
      </p:sp>
      <p:sp>
        <p:nvSpPr>
          <p:cNvPr id="84" name="TextBox 83"/>
          <p:cNvSpPr txBox="1"/>
          <p:nvPr/>
        </p:nvSpPr>
        <p:spPr>
          <a:xfrm>
            <a:off x="4321151" y="1182327"/>
            <a:ext cx="1057347" cy="830997"/>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New Property as Support Services Building</a:t>
            </a:r>
            <a:endParaRPr lang="en-US" dirty="0">
              <a:solidFill>
                <a:prstClr val="black"/>
              </a:solidFill>
            </a:endParaRPr>
          </a:p>
        </p:txBody>
      </p:sp>
      <p:cxnSp>
        <p:nvCxnSpPr>
          <p:cNvPr id="85" name="Straight Arrow Connector 84"/>
          <p:cNvCxnSpPr/>
          <p:nvPr/>
        </p:nvCxnSpPr>
        <p:spPr>
          <a:xfrm>
            <a:off x="2703386" y="1637100"/>
            <a:ext cx="230684" cy="464049"/>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2910373" y="2168032"/>
            <a:ext cx="109709" cy="279685"/>
          </a:xfrm>
          <a:prstGeom prst="rect">
            <a:avLst/>
          </a:pr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7" name="Straight Arrow Connector 86"/>
          <p:cNvCxnSpPr/>
          <p:nvPr/>
        </p:nvCxnSpPr>
        <p:spPr>
          <a:xfrm>
            <a:off x="3265721" y="1828801"/>
            <a:ext cx="358" cy="618916"/>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2267431" y="1181518"/>
            <a:ext cx="885440" cy="461665"/>
          </a:xfrm>
          <a:prstGeom prst="rect">
            <a:avLst/>
          </a:prstGeom>
          <a:solidFill>
            <a:srgbClr val="FFFFFF">
              <a:alpha val="80000"/>
            </a:srgbClr>
          </a:solidFill>
          <a:ln w="38100">
            <a:solidFill>
              <a:srgbClr val="FF0000"/>
            </a:solidFill>
          </a:ln>
        </p:spPr>
        <p:txBody>
          <a:bodyPr wrap="square" rtlCol="0">
            <a:spAutoFit/>
          </a:bodyPr>
          <a:lstStyle>
            <a:defPPr>
              <a:defRPr lang="en-US"/>
            </a:defPPr>
            <a:lvl1pPr>
              <a:defRPr sz="1200"/>
            </a:lvl1pPr>
          </a:lstStyle>
          <a:p>
            <a:r>
              <a:rPr lang="en-US" dirty="0" smtClean="0">
                <a:solidFill>
                  <a:prstClr val="black"/>
                </a:solidFill>
              </a:rPr>
              <a:t>East Chiller Plant</a:t>
            </a:r>
            <a:endParaRPr lang="en-US" dirty="0">
              <a:solidFill>
                <a:prstClr val="black"/>
              </a:solidFill>
            </a:endParaRPr>
          </a:p>
        </p:txBody>
      </p:sp>
      <p:sp>
        <p:nvSpPr>
          <p:cNvPr id="89" name="Rectangle 88"/>
          <p:cNvSpPr/>
          <p:nvPr/>
        </p:nvSpPr>
        <p:spPr>
          <a:xfrm>
            <a:off x="3403982" y="2115416"/>
            <a:ext cx="292967" cy="270194"/>
          </a:xfrm>
          <a:prstGeom prst="rect">
            <a:avLst/>
          </a:prstGeom>
          <a:solidFill>
            <a:srgbClr val="CCFF33"/>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0" name="Rectangle 89"/>
          <p:cNvSpPr/>
          <p:nvPr/>
        </p:nvSpPr>
        <p:spPr>
          <a:xfrm>
            <a:off x="3419860" y="2164102"/>
            <a:ext cx="258444" cy="172821"/>
          </a:xfrm>
          <a:prstGeom prst="rect">
            <a:avLst/>
          </a:prstGeom>
          <a:solidFill>
            <a:srgbClr val="FF0000"/>
          </a:solidFill>
          <a:ln>
            <a:solidFill>
              <a:srgbClr val="FF0000"/>
            </a:solid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Rectangle 90"/>
          <p:cNvSpPr/>
          <p:nvPr/>
        </p:nvSpPr>
        <p:spPr>
          <a:xfrm>
            <a:off x="3403981" y="1999603"/>
            <a:ext cx="386743" cy="103255"/>
          </a:xfrm>
          <a:prstGeom prst="rect">
            <a:avLst/>
          </a:prstGeom>
          <a:solidFill>
            <a:srgbClr val="DDDDD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Rectangle 91"/>
          <p:cNvSpPr/>
          <p:nvPr/>
        </p:nvSpPr>
        <p:spPr>
          <a:xfrm>
            <a:off x="3408928" y="2385610"/>
            <a:ext cx="269375" cy="111027"/>
          </a:xfrm>
          <a:prstGeom prst="rect">
            <a:avLst/>
          </a:prstGeom>
          <a:noFill/>
          <a:ln w="6350">
            <a:solidFill>
              <a:srgbClr val="7F7F7F">
                <a:alpha val="6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3" name="Straight Arrow Connector 92"/>
          <p:cNvCxnSpPr/>
          <p:nvPr/>
        </p:nvCxnSpPr>
        <p:spPr>
          <a:xfrm flipH="1">
            <a:off x="3765503" y="1643992"/>
            <a:ext cx="550164" cy="488040"/>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260669" y="4293105"/>
            <a:ext cx="981546" cy="736237"/>
          </a:xfrm>
          <a:prstGeom prst="straightConnector1">
            <a:avLst/>
          </a:prstGeom>
          <a:ln w="28575">
            <a:solidFill>
              <a:srgbClr val="FF0000"/>
            </a:solidFill>
            <a:prstDash val="sysDot"/>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505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5457" y="5941367"/>
            <a:ext cx="1925720" cy="461665"/>
          </a:xfrm>
          <a:prstGeom prst="rect">
            <a:avLst/>
          </a:prstGeom>
          <a:noFill/>
        </p:spPr>
        <p:txBody>
          <a:bodyPr wrap="none" rtlCol="0">
            <a:spAutoFit/>
          </a:bodyPr>
          <a:lstStyle/>
          <a:p>
            <a:r>
              <a:rPr lang="en-US" sz="2400" dirty="0" smtClean="0">
                <a:solidFill>
                  <a:srgbClr val="FFC000">
                    <a:lumMod val="20000"/>
                    <a:lumOff val="80000"/>
                  </a:srgbClr>
                </a:solidFill>
              </a:rPr>
              <a:t>St. Petersburg</a:t>
            </a:r>
            <a:endParaRPr lang="en-US" sz="2400" dirty="0">
              <a:solidFill>
                <a:srgbClr val="FFC000">
                  <a:lumMod val="20000"/>
                  <a:lumOff val="80000"/>
                </a:srgbClr>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584128214"/>
              </p:ext>
            </p:extLst>
          </p:nvPr>
        </p:nvGraphicFramePr>
        <p:xfrm>
          <a:off x="0" y="152400"/>
          <a:ext cx="9017192" cy="5515986"/>
        </p:xfrm>
        <a:graphic>
          <a:graphicData uri="http://schemas.openxmlformats.org/presentationml/2006/ole">
            <mc:AlternateContent xmlns:mc="http://schemas.openxmlformats.org/markup-compatibility/2006">
              <mc:Choice xmlns:v="urn:schemas-microsoft-com:vml" Requires="v">
                <p:oleObj spid="_x0000_s1026" name="Acrobat Document" r:id="rId5" imgW="11820477" imgH="7229250" progId="AcroExch.Document.11">
                  <p:embed/>
                </p:oleObj>
              </mc:Choice>
              <mc:Fallback>
                <p:oleObj name="Acrobat Document" r:id="rId5" imgW="11820477" imgH="7229250" progId="AcroExch.Document.11">
                  <p:embed/>
                  <p:pic>
                    <p:nvPicPr>
                      <p:cNvPr id="0" name=""/>
                      <p:cNvPicPr/>
                      <p:nvPr/>
                    </p:nvPicPr>
                    <p:blipFill>
                      <a:blip r:embed="rId6"/>
                      <a:stretch>
                        <a:fillRect/>
                      </a:stretch>
                    </p:blipFill>
                    <p:spPr>
                      <a:xfrm>
                        <a:off x="0" y="152400"/>
                        <a:ext cx="9017192" cy="5515986"/>
                      </a:xfrm>
                      <a:prstGeom prst="rect">
                        <a:avLst/>
                      </a:prstGeom>
                    </p:spPr>
                  </p:pic>
                </p:oleObj>
              </mc:Fallback>
            </mc:AlternateContent>
          </a:graphicData>
        </a:graphic>
      </p:graphicFrame>
    </p:spTree>
    <p:extLst>
      <p:ext uri="{BB962C8B-B14F-4D97-AF65-F5344CB8AC3E}">
        <p14:creationId xmlns:p14="http://schemas.microsoft.com/office/powerpoint/2010/main" val="508475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381000"/>
            <a:ext cx="7315201" cy="2431435"/>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Proposed 2015-2025 Campus Master Plan Update</a:t>
            </a:r>
          </a:p>
          <a:p>
            <a:r>
              <a:rPr lang="en-US" sz="2400" b="1" dirty="0" smtClean="0">
                <a:solidFill>
                  <a:srgbClr val="70AD47">
                    <a:lumMod val="50000"/>
                  </a:srgbClr>
                </a:solidFill>
                <a:latin typeface="Goudy Old Style"/>
                <a:cs typeface="Goudy Old Style"/>
              </a:rPr>
              <a:t>Campus Development Agreement</a:t>
            </a:r>
          </a:p>
          <a:p>
            <a:pPr algn="just"/>
            <a:endParaRPr lang="en-US" sz="1400" dirty="0" smtClean="0">
              <a:solidFill>
                <a:prstClr val="black"/>
              </a:solidFill>
              <a:latin typeface="Goudy Old Style" panose="02020502050305020303" pitchFamily="18" charset="0"/>
              <a:cs typeface="Arial" panose="020B0604020202020204" pitchFamily="34" charset="0"/>
            </a:endParaRPr>
          </a:p>
          <a:p>
            <a:pPr algn="just"/>
            <a:r>
              <a:rPr lang="en-US" sz="1400" b="1" dirty="0" smtClean="0">
                <a:solidFill>
                  <a:prstClr val="black"/>
                </a:solidFill>
                <a:latin typeface="Goudy Old Style" panose="02020502050305020303" pitchFamily="18" charset="0"/>
                <a:cs typeface="Arial" panose="020B0604020202020204" pitchFamily="34" charset="0"/>
              </a:rPr>
              <a:t>The </a:t>
            </a:r>
            <a:r>
              <a:rPr lang="en-US" sz="1400" b="1" dirty="0">
                <a:solidFill>
                  <a:prstClr val="black"/>
                </a:solidFill>
                <a:latin typeface="Goudy Old Style" panose="02020502050305020303" pitchFamily="18" charset="0"/>
                <a:cs typeface="Arial" panose="020B0604020202020204" pitchFamily="34" charset="0"/>
              </a:rPr>
              <a:t>Campus Development Agreement with the City of </a:t>
            </a:r>
            <a:r>
              <a:rPr lang="en-US" sz="1400" b="1" dirty="0" smtClean="0">
                <a:solidFill>
                  <a:prstClr val="black"/>
                </a:solidFill>
                <a:latin typeface="Goudy Old Style" panose="02020502050305020303" pitchFamily="18" charset="0"/>
                <a:cs typeface="Arial" panose="020B0604020202020204" pitchFamily="34" charset="0"/>
              </a:rPr>
              <a:t>St. Petersburg </a:t>
            </a:r>
            <a:r>
              <a:rPr lang="en-US" sz="1400" b="1" dirty="0">
                <a:solidFill>
                  <a:prstClr val="black"/>
                </a:solidFill>
                <a:latin typeface="Goudy Old Style" panose="02020502050305020303" pitchFamily="18" charset="0"/>
                <a:cs typeface="Arial" panose="020B0604020202020204" pitchFamily="34" charset="0"/>
              </a:rPr>
              <a:t>was based on the </a:t>
            </a:r>
            <a:r>
              <a:rPr lang="en-US" sz="1400" b="1" dirty="0" smtClean="0">
                <a:solidFill>
                  <a:prstClr val="black"/>
                </a:solidFill>
                <a:latin typeface="Goudy Old Style" panose="02020502050305020303" pitchFamily="18" charset="0"/>
                <a:cs typeface="Arial" panose="020B0604020202020204" pitchFamily="34" charset="0"/>
              </a:rPr>
              <a:t>2010-2020 </a:t>
            </a:r>
            <a:r>
              <a:rPr lang="en-US" sz="1400" b="1" dirty="0">
                <a:solidFill>
                  <a:prstClr val="black"/>
                </a:solidFill>
                <a:latin typeface="Goudy Old Style" panose="02020502050305020303" pitchFamily="18" charset="0"/>
                <a:cs typeface="Arial" panose="020B0604020202020204" pitchFamily="34" charset="0"/>
              </a:rPr>
              <a:t>Campus Master </a:t>
            </a:r>
            <a:r>
              <a:rPr lang="en-US" sz="1400" b="1" dirty="0" smtClean="0">
                <a:solidFill>
                  <a:prstClr val="black"/>
                </a:solidFill>
                <a:latin typeface="Goudy Old Style" panose="02020502050305020303" pitchFamily="18" charset="0"/>
                <a:cs typeface="Arial" panose="020B0604020202020204" pitchFamily="34" charset="0"/>
              </a:rPr>
              <a:t>Plan Update. </a:t>
            </a:r>
            <a:r>
              <a:rPr lang="en-US" sz="1400" b="1" dirty="0">
                <a:solidFill>
                  <a:prstClr val="black"/>
                </a:solidFill>
                <a:latin typeface="Goudy Old Style" panose="02020502050305020303" pitchFamily="18" charset="0"/>
                <a:cs typeface="Arial" panose="020B0604020202020204" pitchFamily="34" charset="0"/>
              </a:rPr>
              <a:t>The Agreement expires in December </a:t>
            </a:r>
            <a:r>
              <a:rPr lang="en-US" sz="1400" b="1" dirty="0" smtClean="0">
                <a:solidFill>
                  <a:prstClr val="black"/>
                </a:solidFill>
                <a:latin typeface="Goudy Old Style" panose="02020502050305020303" pitchFamily="18" charset="0"/>
                <a:cs typeface="Arial" panose="020B0604020202020204" pitchFamily="34" charset="0"/>
              </a:rPr>
              <a:t>2016.  </a:t>
            </a:r>
            <a:r>
              <a:rPr lang="en-US" sz="1400" b="1" dirty="0">
                <a:solidFill>
                  <a:prstClr val="black"/>
                </a:solidFill>
                <a:latin typeface="Goudy Old Style" panose="02020502050305020303" pitchFamily="18" charset="0"/>
                <a:cs typeface="Arial" panose="020B0604020202020204" pitchFamily="34" charset="0"/>
              </a:rPr>
              <a:t>Given unused development capacity to date, it is anticipated to be extended for </a:t>
            </a:r>
            <a:r>
              <a:rPr lang="en-US" sz="1400" b="1" dirty="0" smtClean="0">
                <a:solidFill>
                  <a:prstClr val="black"/>
                </a:solidFill>
                <a:latin typeface="Goudy Old Style" panose="02020502050305020303" pitchFamily="18" charset="0"/>
                <a:cs typeface="Arial" panose="020B0604020202020204" pitchFamily="34" charset="0"/>
              </a:rPr>
              <a:t>another </a:t>
            </a:r>
            <a:r>
              <a:rPr lang="en-US" sz="1400" b="1" dirty="0">
                <a:solidFill>
                  <a:prstClr val="black"/>
                </a:solidFill>
                <a:latin typeface="Goudy Old Style" panose="02020502050305020303" pitchFamily="18" charset="0"/>
                <a:cs typeface="Arial" panose="020B0604020202020204" pitchFamily="34" charset="0"/>
              </a:rPr>
              <a:t>5 </a:t>
            </a:r>
            <a:r>
              <a:rPr lang="en-US" sz="1400" b="1" dirty="0" smtClean="0">
                <a:solidFill>
                  <a:prstClr val="black"/>
                </a:solidFill>
                <a:latin typeface="Goudy Old Style" panose="02020502050305020303" pitchFamily="18" charset="0"/>
                <a:cs typeface="Arial" panose="020B0604020202020204" pitchFamily="34" charset="0"/>
              </a:rPr>
              <a:t>years</a:t>
            </a:r>
            <a:r>
              <a:rPr lang="en-US" sz="1400" b="1" dirty="0">
                <a:solidFill>
                  <a:prstClr val="black"/>
                </a:solidFill>
                <a:latin typeface="Goudy Old Style" panose="02020502050305020303" pitchFamily="18" charset="0"/>
                <a:cs typeface="Arial" panose="020B0604020202020204" pitchFamily="34" charset="0"/>
              </a:rPr>
              <a:t>.</a:t>
            </a:r>
          </a:p>
          <a:p>
            <a:endParaRPr lang="en-US" sz="2400" b="1" dirty="0">
              <a:solidFill>
                <a:srgbClr val="70AD47">
                  <a:lumMod val="50000"/>
                </a:srgbClr>
              </a:solidFill>
              <a:latin typeface="Goudy Old Style"/>
              <a:cs typeface="Goudy Old Style"/>
            </a:endParaRPr>
          </a:p>
          <a:p>
            <a:endParaRPr lang="en-US" sz="2400" b="1" dirty="0" smtClean="0">
              <a:solidFill>
                <a:srgbClr val="70AD47">
                  <a:lumMod val="50000"/>
                </a:srgbClr>
              </a:solidFill>
              <a:latin typeface="Goudy Old Style"/>
              <a:cs typeface="Goudy Old Style"/>
            </a:endParaRPr>
          </a:p>
        </p:txBody>
      </p:sp>
      <p:graphicFrame>
        <p:nvGraphicFramePr>
          <p:cNvPr id="4" name="Table 3"/>
          <p:cNvGraphicFramePr>
            <a:graphicFrameLocks noGrp="1"/>
          </p:cNvGraphicFramePr>
          <p:nvPr>
            <p:extLst>
              <p:ext uri="{D42A27DB-BD31-4B8C-83A1-F6EECF244321}">
                <p14:modId xmlns:p14="http://schemas.microsoft.com/office/powerpoint/2010/main" val="2908981140"/>
              </p:ext>
            </p:extLst>
          </p:nvPr>
        </p:nvGraphicFramePr>
        <p:xfrm>
          <a:off x="1066801" y="2286000"/>
          <a:ext cx="7915854" cy="3444845"/>
        </p:xfrm>
        <a:graphic>
          <a:graphicData uri="http://schemas.openxmlformats.org/drawingml/2006/table">
            <a:tbl>
              <a:tblPr/>
              <a:tblGrid>
                <a:gridCol w="1616129"/>
                <a:gridCol w="807657"/>
                <a:gridCol w="1310014"/>
                <a:gridCol w="1143000"/>
                <a:gridCol w="867354"/>
                <a:gridCol w="76200"/>
                <a:gridCol w="233638"/>
                <a:gridCol w="875670"/>
                <a:gridCol w="986192"/>
              </a:tblGrid>
              <a:tr h="176150">
                <a:tc gridSpan="8">
                  <a:txBody>
                    <a:bodyPr/>
                    <a:lstStyle/>
                    <a:p>
                      <a:pPr algn="l" rtl="0" fontAlgn="ctr"/>
                      <a:r>
                        <a:rPr lang="en-US" sz="2100" b="1" i="0" u="none" strike="noStrike" dirty="0">
                          <a:solidFill>
                            <a:srgbClr val="385723"/>
                          </a:solidFill>
                          <a:effectLst/>
                          <a:latin typeface="Goudy Old Style"/>
                        </a:rPr>
                        <a:t>Benchmarks to the Campus Development Agreement</a:t>
                      </a:r>
                    </a:p>
                  </a:txBody>
                  <a:tcPr marL="8511" marR="8511" marT="8511"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r>
              <a:tr h="170217">
                <a:tc>
                  <a:txBody>
                    <a:bodyPr/>
                    <a:lstStyle/>
                    <a:p>
                      <a:pPr algn="l"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endParaRPr lang="en-US" dirty="0"/>
                    </a:p>
                  </a:txBody>
                  <a:tcPr marL="8511" marR="8511" marT="8511"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r>
              <a:tr h="357455">
                <a:tc>
                  <a:txBody>
                    <a:bodyPr/>
                    <a:lstStyle/>
                    <a:p>
                      <a:pPr algn="r" fontAlgn="t"/>
                      <a:endParaRPr lang="en-US" sz="1000" b="0" i="0" u="none" strike="noStrike" dirty="0">
                        <a:solidFill>
                          <a:srgbClr val="000000"/>
                        </a:solidFill>
                        <a:effectLst/>
                        <a:latin typeface="Calibri"/>
                      </a:endParaRPr>
                    </a:p>
                  </a:txBody>
                  <a:tcPr marL="8511" marR="8511" marT="8511" marB="0">
                    <a:lnL>
                      <a:noFill/>
                    </a:lnL>
                    <a:lnR>
                      <a:noFill/>
                    </a:lnR>
                    <a:lnT>
                      <a:noFill/>
                    </a:lnT>
                    <a:lnB>
                      <a:noFill/>
                    </a:lnB>
                  </a:tcPr>
                </a:tc>
                <a:tc>
                  <a:txBody>
                    <a:bodyPr/>
                    <a:lstStyle/>
                    <a:p>
                      <a:pPr algn="r" fontAlgn="t"/>
                      <a:r>
                        <a:rPr lang="en-US" sz="1000" b="0" i="0" u="none" strike="noStrike">
                          <a:solidFill>
                            <a:srgbClr val="000000"/>
                          </a:solidFill>
                          <a:effectLst/>
                          <a:latin typeface="Calibri"/>
                        </a:rPr>
                        <a:t>Development Allowed</a:t>
                      </a:r>
                    </a:p>
                  </a:txBody>
                  <a:tcPr marL="8511" marR="8511" marT="8511" marB="0">
                    <a:lnL>
                      <a:noFill/>
                    </a:lnL>
                    <a:lnR>
                      <a:noFill/>
                    </a:lnR>
                    <a:lnT>
                      <a:noFill/>
                    </a:lnT>
                    <a:lnB>
                      <a:noFill/>
                    </a:lnB>
                  </a:tcPr>
                </a:tc>
                <a:tc>
                  <a:txBody>
                    <a:bodyPr/>
                    <a:lstStyle/>
                    <a:p>
                      <a:pPr algn="r" fontAlgn="t"/>
                      <a:r>
                        <a:rPr lang="en-US" sz="1000" b="0" i="0" u="none" strike="noStrike">
                          <a:solidFill>
                            <a:srgbClr val="000000"/>
                          </a:solidFill>
                          <a:effectLst/>
                          <a:latin typeface="Calibri"/>
                        </a:rPr>
                        <a:t>Current Used</a:t>
                      </a:r>
                    </a:p>
                  </a:txBody>
                  <a:tcPr marL="8511" marR="8511" marT="8511" marB="0">
                    <a:lnL>
                      <a:noFill/>
                    </a:lnL>
                    <a:lnR>
                      <a:noFill/>
                    </a:lnR>
                    <a:lnT>
                      <a:noFill/>
                    </a:lnT>
                    <a:lnB>
                      <a:noFill/>
                    </a:lnB>
                  </a:tcPr>
                </a:tc>
                <a:tc>
                  <a:txBody>
                    <a:bodyPr/>
                    <a:lstStyle/>
                    <a:p>
                      <a:pPr algn="r" fontAlgn="t"/>
                      <a:r>
                        <a:rPr lang="en-US" sz="1000" b="0" i="0" u="none" strike="noStrike">
                          <a:solidFill>
                            <a:srgbClr val="000000"/>
                          </a:solidFill>
                          <a:effectLst/>
                          <a:latin typeface="Calibri"/>
                        </a:rPr>
                        <a:t>Remaining balance</a:t>
                      </a:r>
                    </a:p>
                  </a:txBody>
                  <a:tcPr marL="8511" marR="8511" marT="8511" marB="0">
                    <a:lnL>
                      <a:noFill/>
                    </a:lnL>
                    <a:lnR>
                      <a:noFill/>
                    </a:lnR>
                    <a:lnT>
                      <a:noFill/>
                    </a:lnT>
                    <a:lnB>
                      <a:noFill/>
                    </a:lnB>
                  </a:tcPr>
                </a:tc>
                <a:tc>
                  <a:txBody>
                    <a:bodyPr/>
                    <a:lstStyle/>
                    <a:p>
                      <a:pPr algn="r" fontAlgn="t"/>
                      <a:r>
                        <a:rPr lang="en-US" sz="1000" b="0" i="0" u="none" strike="noStrike">
                          <a:solidFill>
                            <a:srgbClr val="000000"/>
                          </a:solidFill>
                          <a:effectLst/>
                          <a:latin typeface="Calibri"/>
                        </a:rPr>
                        <a:t>% used</a:t>
                      </a:r>
                    </a:p>
                  </a:txBody>
                  <a:tcPr marL="8511" marR="8511" marT="8511" marB="0">
                    <a:lnL>
                      <a:noFill/>
                    </a:lnL>
                    <a:lnR>
                      <a:noFill/>
                    </a:lnR>
                    <a:lnT>
                      <a:noFill/>
                    </a:lnT>
                    <a:lnB>
                      <a:noFill/>
                    </a:lnB>
                  </a:tcPr>
                </a:tc>
                <a:tc>
                  <a:txBody>
                    <a:bodyPr/>
                    <a:lstStyle/>
                    <a:p>
                      <a:endParaRPr lang="en-US" dirty="0"/>
                    </a:p>
                  </a:txBody>
                  <a:tcPr marL="8511" marR="8511" marT="8511" marB="0">
                    <a:lnL>
                      <a:noFill/>
                    </a:lnL>
                    <a:lnR>
                      <a:noFill/>
                    </a:lnR>
                    <a:lnT>
                      <a:noFill/>
                    </a:lnT>
                    <a:lnB>
                      <a:noFill/>
                    </a:lnB>
                  </a:tcPr>
                </a:tc>
                <a:tc>
                  <a:txBody>
                    <a:bodyPr/>
                    <a:lstStyle/>
                    <a:p>
                      <a:pPr algn="r" fontAlgn="t"/>
                      <a:endParaRPr lang="en-US" sz="1000" b="0" i="0" u="none" strike="noStrike" dirty="0">
                        <a:solidFill>
                          <a:srgbClr val="000000"/>
                        </a:solidFill>
                        <a:effectLst/>
                        <a:latin typeface="Calibri"/>
                      </a:endParaRPr>
                    </a:p>
                  </a:txBody>
                  <a:tcPr marL="8511" marR="8511" marT="8511" marB="0">
                    <a:lnL>
                      <a:noFill/>
                    </a:lnL>
                    <a:lnR>
                      <a:noFill/>
                    </a:lnR>
                    <a:lnT>
                      <a:noFill/>
                    </a:lnT>
                    <a:lnB>
                      <a:noFill/>
                    </a:lnB>
                  </a:tcPr>
                </a:tc>
                <a:tc>
                  <a:txBody>
                    <a:bodyPr/>
                    <a:lstStyle/>
                    <a:p>
                      <a:pPr algn="r" fontAlgn="t"/>
                      <a:endParaRPr lang="en-US" sz="1000" b="0" i="0" u="none" strike="noStrike" dirty="0">
                        <a:solidFill>
                          <a:srgbClr val="000000"/>
                        </a:solidFill>
                        <a:effectLst/>
                        <a:latin typeface="Calibri"/>
                      </a:endParaRPr>
                    </a:p>
                  </a:txBody>
                  <a:tcPr marL="8511" marR="8511" marT="8511" marB="0">
                    <a:lnL>
                      <a:noFill/>
                    </a:lnL>
                    <a:lnR>
                      <a:noFill/>
                    </a:lnR>
                    <a:lnT>
                      <a:noFill/>
                    </a:lnT>
                    <a:lnB>
                      <a:noFill/>
                    </a:lnB>
                  </a:tcPr>
                </a:tc>
                <a:tc>
                  <a:txBody>
                    <a:bodyPr/>
                    <a:lstStyle/>
                    <a:p>
                      <a:pPr algn="r" fontAlgn="t"/>
                      <a:endParaRPr lang="en-US" sz="1000" b="0" i="0" u="none" strike="noStrike">
                        <a:solidFill>
                          <a:srgbClr val="000000"/>
                        </a:solidFill>
                        <a:effectLst/>
                        <a:latin typeface="Calibri"/>
                      </a:endParaRPr>
                    </a:p>
                  </a:txBody>
                  <a:tcPr marL="8511" marR="8511" marT="8511" marB="0">
                    <a:lnL>
                      <a:noFill/>
                    </a:lnL>
                    <a:lnR>
                      <a:noFill/>
                    </a:lnR>
                    <a:lnT>
                      <a:noFill/>
                    </a:lnT>
                    <a:lnB>
                      <a:noFill/>
                    </a:lnB>
                  </a:tcPr>
                </a:tc>
              </a:tr>
              <a:tr h="170217">
                <a:tc>
                  <a:txBody>
                    <a:bodyPr/>
                    <a:lstStyle/>
                    <a:p>
                      <a:pPr algn="l" fontAlgn="b"/>
                      <a:endParaRPr lang="en-US" sz="1000" b="0" i="0" u="none" strike="noStrike" dirty="0" smtClean="0">
                        <a:solidFill>
                          <a:srgbClr val="000000"/>
                        </a:solidFill>
                        <a:effectLst/>
                        <a:latin typeface="Calibri"/>
                      </a:endParaRPr>
                    </a:p>
                    <a:p>
                      <a:pPr algn="l" fontAlgn="b"/>
                      <a:r>
                        <a:rPr lang="en-US" sz="1000" b="0" i="0" u="none" strike="noStrike" dirty="0" smtClean="0">
                          <a:solidFill>
                            <a:srgbClr val="000000"/>
                          </a:solidFill>
                          <a:effectLst/>
                          <a:latin typeface="Calibri"/>
                        </a:rPr>
                        <a:t>Academic </a:t>
                      </a:r>
                      <a:r>
                        <a:rPr lang="en-US" sz="1000" b="0" i="0" u="none" strike="noStrike" dirty="0">
                          <a:solidFill>
                            <a:srgbClr val="000000"/>
                          </a:solidFill>
                          <a:effectLst/>
                          <a:latin typeface="Calibri"/>
                        </a:rPr>
                        <a:t>GSF</a:t>
                      </a: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547,050</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102,952</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444,098</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19%</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endParaRPr lang="en-US"/>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r>
              <a:tr h="170217">
                <a:tc>
                  <a:txBody>
                    <a:bodyPr/>
                    <a:lstStyle/>
                    <a:p>
                      <a:pPr algn="l" fontAlgn="b"/>
                      <a:endParaRPr lang="en-US" sz="1000" b="0" i="0" u="none" strike="noStrike" dirty="0" smtClean="0">
                        <a:solidFill>
                          <a:srgbClr val="000000"/>
                        </a:solidFill>
                        <a:effectLst/>
                        <a:latin typeface="Calibri"/>
                      </a:endParaRPr>
                    </a:p>
                    <a:p>
                      <a:pPr algn="l" fontAlgn="b"/>
                      <a:r>
                        <a:rPr lang="en-US" sz="1000" b="0" i="0" u="none" strike="noStrike" dirty="0" smtClean="0">
                          <a:solidFill>
                            <a:srgbClr val="000000"/>
                          </a:solidFill>
                          <a:effectLst/>
                          <a:latin typeface="Calibri"/>
                        </a:rPr>
                        <a:t>Support </a:t>
                      </a:r>
                      <a:r>
                        <a:rPr lang="en-US" sz="1000" b="0" i="0" u="none" strike="noStrike" dirty="0">
                          <a:solidFill>
                            <a:srgbClr val="000000"/>
                          </a:solidFill>
                          <a:effectLst/>
                          <a:latin typeface="Calibri"/>
                        </a:rPr>
                        <a:t>GSF</a:t>
                      </a: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778,267</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217,767</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560,500</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28%</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endParaRPr lang="en-US"/>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r>
              <a:tr h="170217">
                <a:tc>
                  <a:txBody>
                    <a:bodyPr/>
                    <a:lstStyle/>
                    <a:p>
                      <a:pPr algn="l" fontAlgn="b"/>
                      <a:endParaRPr lang="en-US" sz="1000" b="0" i="0" u="none" strike="noStrike" dirty="0" smtClean="0">
                        <a:solidFill>
                          <a:srgbClr val="000000"/>
                        </a:solidFill>
                        <a:effectLst/>
                        <a:latin typeface="Calibri"/>
                      </a:endParaRPr>
                    </a:p>
                    <a:p>
                      <a:pPr algn="l" fontAlgn="b"/>
                      <a:r>
                        <a:rPr lang="en-US" sz="1000" b="0" i="0" u="none" strike="noStrike" dirty="0" smtClean="0">
                          <a:solidFill>
                            <a:srgbClr val="000000"/>
                          </a:solidFill>
                          <a:effectLst/>
                          <a:latin typeface="Calibri"/>
                        </a:rPr>
                        <a:t>Parking </a:t>
                      </a:r>
                      <a:r>
                        <a:rPr lang="en-US" sz="1000" b="0" i="0" u="none" strike="noStrike" dirty="0">
                          <a:solidFill>
                            <a:srgbClr val="000000"/>
                          </a:solidFill>
                          <a:effectLst/>
                          <a:latin typeface="Calibri"/>
                        </a:rPr>
                        <a:t>(in garages net) cars</a:t>
                      </a: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485,000</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375,000</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110,000</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77%</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endParaRPr lang="en-US"/>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r>
              <a:tr h="170217">
                <a:tc>
                  <a:txBody>
                    <a:bodyPr/>
                    <a:lstStyle/>
                    <a:p>
                      <a:pPr algn="l" fontAlgn="b"/>
                      <a:endParaRPr lang="en-US" sz="1000" b="0" i="0" u="none" strike="noStrike" dirty="0" smtClean="0">
                        <a:solidFill>
                          <a:srgbClr val="000000"/>
                        </a:solidFill>
                        <a:effectLst/>
                        <a:latin typeface="Calibri"/>
                      </a:endParaRPr>
                    </a:p>
                    <a:p>
                      <a:pPr algn="l" fontAlgn="b"/>
                      <a:r>
                        <a:rPr lang="en-US" sz="1000" b="0" i="0" u="none" strike="noStrike" dirty="0" smtClean="0">
                          <a:solidFill>
                            <a:srgbClr val="000000"/>
                          </a:solidFill>
                          <a:effectLst/>
                          <a:latin typeface="Calibri"/>
                        </a:rPr>
                        <a:t>Medical GSF</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NA</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endParaRPr lang="en-US"/>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r>
              <a:tr h="170217">
                <a:tc>
                  <a:txBody>
                    <a:bodyPr/>
                    <a:lstStyle/>
                    <a:p>
                      <a:pPr algn="l" fontAlgn="b"/>
                      <a:endParaRPr lang="en-US" sz="1000" b="0" i="0" u="none" strike="noStrike" dirty="0" smtClean="0">
                        <a:solidFill>
                          <a:srgbClr val="000000"/>
                        </a:solidFill>
                        <a:effectLst/>
                        <a:latin typeface="Calibri"/>
                      </a:endParaRPr>
                    </a:p>
                    <a:p>
                      <a:pPr algn="l" fontAlgn="b"/>
                      <a:r>
                        <a:rPr lang="en-US" sz="1000" b="0" i="0" u="none" strike="noStrike" dirty="0" smtClean="0">
                          <a:solidFill>
                            <a:srgbClr val="000000"/>
                          </a:solidFill>
                          <a:effectLst/>
                          <a:latin typeface="Calibri"/>
                        </a:rPr>
                        <a:t>Housing beds</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NA</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rgbClr val="000000"/>
                          </a:solidFill>
                          <a:effectLst/>
                          <a:latin typeface="Calibri"/>
                        </a:rPr>
                        <a:t>541</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endParaRPr lang="en-US"/>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r>
              <a:tr h="170217">
                <a:tc>
                  <a:txBody>
                    <a:bodyPr/>
                    <a:lstStyle/>
                    <a:p>
                      <a:pPr algn="l" fontAlgn="b"/>
                      <a:endParaRPr lang="en-US" sz="1000" b="0" i="0" u="none" strike="noStrike" dirty="0" smtClean="0">
                        <a:solidFill>
                          <a:srgbClr val="000000"/>
                        </a:solidFill>
                        <a:effectLst/>
                        <a:latin typeface="Calibri"/>
                      </a:endParaRPr>
                    </a:p>
                    <a:p>
                      <a:pPr algn="l" fontAlgn="b"/>
                      <a:r>
                        <a:rPr lang="en-US" sz="1000" b="0" i="0" u="none" strike="noStrike" dirty="0" smtClean="0">
                          <a:solidFill>
                            <a:srgbClr val="000000"/>
                          </a:solidFill>
                          <a:effectLst/>
                          <a:latin typeface="Calibri"/>
                        </a:rPr>
                        <a:t>Sports </a:t>
                      </a:r>
                      <a:r>
                        <a:rPr lang="en-US" sz="1000" b="0" i="0" u="none" strike="noStrike" dirty="0">
                          <a:solidFill>
                            <a:srgbClr val="000000"/>
                          </a:solidFill>
                          <a:effectLst/>
                          <a:latin typeface="Calibri"/>
                        </a:rPr>
                        <a:t>and Recreation </a:t>
                      </a:r>
                      <a:r>
                        <a:rPr lang="en-US" sz="1000" b="0" i="0" u="none" strike="noStrike" dirty="0" smtClean="0">
                          <a:solidFill>
                            <a:srgbClr val="000000"/>
                          </a:solidFill>
                          <a:effectLst/>
                          <a:latin typeface="Calibri"/>
                        </a:rPr>
                        <a:t>GSF</a:t>
                      </a:r>
                      <a:r>
                        <a:rPr lang="en-US" sz="1000" b="0" i="0" u="none" strike="noStrike" dirty="0" smtClean="0">
                          <a:solidFill>
                            <a:srgbClr val="FF0000"/>
                          </a:solidFill>
                          <a:effectLst/>
                          <a:latin typeface="Calibri"/>
                        </a:rPr>
                        <a:t>  </a:t>
                      </a:r>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r>
                        <a:rPr lang="en-US" sz="1000" b="0" i="0" u="none" strike="noStrike" dirty="0" smtClean="0">
                          <a:solidFill>
                            <a:schemeClr val="tx1"/>
                          </a:solidFill>
                          <a:effectLst/>
                          <a:latin typeface="Calibri"/>
                        </a:rPr>
                        <a:t>NA</a:t>
                      </a:r>
                      <a:endParaRPr lang="en-US" sz="1000" b="0" i="0" u="none" strike="noStrike" dirty="0">
                        <a:solidFill>
                          <a:schemeClr val="tx1"/>
                        </a:solidFill>
                        <a:effectLst/>
                        <a:latin typeface="Calibri"/>
                      </a:endParaRPr>
                    </a:p>
                  </a:txBody>
                  <a:tcPr marL="8511" marR="8511" marT="8511" marB="0" anchor="b">
                    <a:lnL>
                      <a:noFill/>
                    </a:lnL>
                    <a:lnR>
                      <a:noFill/>
                    </a:lnR>
                    <a:lnT>
                      <a:noFill/>
                    </a:lnT>
                    <a:lnB>
                      <a:noFill/>
                    </a:lnB>
                  </a:tcPr>
                </a:tc>
                <a:tc>
                  <a:txBody>
                    <a:bodyPr/>
                    <a:lstStyle/>
                    <a:p>
                      <a:pPr algn="l" fontAlgn="b"/>
                      <a:endParaRPr lang="en-US" sz="1000" b="0" i="0" u="none" strike="noStrike">
                        <a:solidFill>
                          <a:schemeClr val="tx1"/>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chemeClr val="tx1"/>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endParaRPr lang="en-US"/>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r>
              <a:tr h="170217">
                <a:tc>
                  <a:txBody>
                    <a:bodyPr/>
                    <a:lstStyle/>
                    <a:p>
                      <a:pPr algn="l" fontAlgn="b"/>
                      <a:endParaRPr lang="en-US" sz="1000" b="0" i="0" u="none" strike="noStrike" dirty="0" smtClean="0">
                        <a:solidFill>
                          <a:srgbClr val="000000"/>
                        </a:solidFill>
                        <a:effectLst/>
                        <a:latin typeface="Calibri"/>
                      </a:endParaRPr>
                    </a:p>
                    <a:p>
                      <a:pPr algn="l" fontAlgn="b"/>
                      <a:r>
                        <a:rPr lang="en-US" sz="1000" b="0" i="0" u="none" strike="noStrike" dirty="0" smtClean="0">
                          <a:solidFill>
                            <a:srgbClr val="000000"/>
                          </a:solidFill>
                          <a:effectLst/>
                          <a:latin typeface="Calibri"/>
                        </a:rPr>
                        <a:t>Outdoor </a:t>
                      </a:r>
                      <a:r>
                        <a:rPr lang="en-US" sz="1000" b="0" i="0" u="none" strike="noStrike" dirty="0">
                          <a:solidFill>
                            <a:srgbClr val="000000"/>
                          </a:solidFill>
                          <a:effectLst/>
                          <a:latin typeface="Calibri"/>
                        </a:rPr>
                        <a:t>Seating (seats)</a:t>
                      </a:r>
                    </a:p>
                  </a:txBody>
                  <a:tcPr marL="8511" marR="8511" marT="8511" marB="0" anchor="b">
                    <a:lnL>
                      <a:noFill/>
                    </a:lnL>
                    <a:lnR>
                      <a:noFill/>
                    </a:lnR>
                    <a:lnT>
                      <a:noFill/>
                    </a:lnT>
                    <a:lnB>
                      <a:noFill/>
                    </a:lnB>
                  </a:tcPr>
                </a:tc>
                <a:tc>
                  <a:txBody>
                    <a:bodyPr/>
                    <a:lstStyle/>
                    <a:p>
                      <a:pPr algn="r" fontAlgn="b"/>
                      <a:r>
                        <a:rPr lang="en-US" sz="1000" b="0" i="0" u="none" strike="noStrike" dirty="0" smtClean="0">
                          <a:solidFill>
                            <a:schemeClr val="tx1"/>
                          </a:solidFill>
                          <a:effectLst/>
                          <a:latin typeface="Calibri"/>
                        </a:rPr>
                        <a:t>NA</a:t>
                      </a:r>
                      <a:endParaRPr lang="en-US" sz="1000" b="0" i="0" u="none" strike="noStrike" dirty="0">
                        <a:solidFill>
                          <a:schemeClr val="tx1"/>
                        </a:solidFill>
                        <a:effectLst/>
                        <a:latin typeface="Calibri"/>
                      </a:endParaRPr>
                    </a:p>
                  </a:txBody>
                  <a:tcPr marL="8511" marR="8511" marT="8511" marB="0" anchor="b">
                    <a:lnL>
                      <a:noFill/>
                    </a:lnL>
                    <a:lnR>
                      <a:noFill/>
                    </a:lnR>
                    <a:lnT>
                      <a:noFill/>
                    </a:lnT>
                    <a:lnB>
                      <a:noFill/>
                    </a:lnB>
                  </a:tcPr>
                </a:tc>
                <a:tc>
                  <a:txBody>
                    <a:bodyPr/>
                    <a:lstStyle/>
                    <a:p>
                      <a:pPr algn="l" fontAlgn="b"/>
                      <a:endParaRPr lang="en-US" sz="1000" b="0" i="0" u="none" strike="noStrike" dirty="0">
                        <a:solidFill>
                          <a:schemeClr val="tx1"/>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chemeClr val="tx1"/>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endParaRPr lang="en-US"/>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r>
              <a:tr h="170217">
                <a:tc>
                  <a:txBody>
                    <a:bodyPr/>
                    <a:lstStyle/>
                    <a:p>
                      <a:pPr algn="l"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endParaRPr lang="en-US"/>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a:solidFill>
                          <a:srgbClr val="000000"/>
                        </a:solidFill>
                        <a:effectLst/>
                        <a:latin typeface="Calibri"/>
                      </a:endParaRPr>
                    </a:p>
                  </a:txBody>
                  <a:tcPr marL="8511" marR="8511" marT="8511" marB="0" anchor="b">
                    <a:lnL>
                      <a:noFill/>
                    </a:lnL>
                    <a:lnR>
                      <a:noFill/>
                    </a:lnR>
                    <a:lnT>
                      <a:noFill/>
                    </a:lnT>
                    <a:lnB>
                      <a:noFill/>
                    </a:lnB>
                  </a:tcPr>
                </a:tc>
                <a:tc>
                  <a:txBody>
                    <a:bodyPr/>
                    <a:lstStyle/>
                    <a:p>
                      <a:pPr algn="r" fontAlgn="b"/>
                      <a:endParaRPr lang="en-US" sz="1000" b="0" i="0" u="none" strike="noStrike" dirty="0">
                        <a:solidFill>
                          <a:srgbClr val="000000"/>
                        </a:solidFill>
                        <a:effectLst/>
                        <a:latin typeface="Calibri"/>
                      </a:endParaRPr>
                    </a:p>
                  </a:txBody>
                  <a:tcPr marL="8511" marR="8511" marT="8511" marB="0" anchor="b">
                    <a:lnL>
                      <a:noFill/>
                    </a:lnL>
                    <a:lnR>
                      <a:noFill/>
                    </a:lnR>
                    <a:lnT>
                      <a:noFill/>
                    </a:lnT>
                    <a:lnB>
                      <a:noFill/>
                    </a:lnB>
                  </a:tcPr>
                </a:tc>
              </a:tr>
            </a:tbl>
          </a:graphicData>
        </a:graphic>
      </p:graphicFrame>
      <p:sp>
        <p:nvSpPr>
          <p:cNvPr id="5" name="TextBox 4"/>
          <p:cNvSpPr txBox="1"/>
          <p:nvPr/>
        </p:nvSpPr>
        <p:spPr>
          <a:xfrm>
            <a:off x="225457" y="5941367"/>
            <a:ext cx="1925720" cy="461665"/>
          </a:xfrm>
          <a:prstGeom prst="rect">
            <a:avLst/>
          </a:prstGeom>
          <a:noFill/>
        </p:spPr>
        <p:txBody>
          <a:bodyPr wrap="none" rtlCol="0">
            <a:spAutoFit/>
          </a:bodyPr>
          <a:lstStyle/>
          <a:p>
            <a:r>
              <a:rPr lang="en-US" sz="2400" dirty="0" smtClean="0">
                <a:solidFill>
                  <a:srgbClr val="FFC000">
                    <a:lumMod val="20000"/>
                    <a:lumOff val="80000"/>
                  </a:srgbClr>
                </a:solidFill>
              </a:rPr>
              <a:t>St. Petersburg</a:t>
            </a:r>
            <a:endParaRPr lang="en-US" sz="2400" dirty="0">
              <a:solidFill>
                <a:srgbClr val="FFC000">
                  <a:lumMod val="20000"/>
                  <a:lumOff val="80000"/>
                </a:srgbClr>
              </a:solidFill>
            </a:endParaRPr>
          </a:p>
        </p:txBody>
      </p:sp>
    </p:spTree>
    <p:extLst>
      <p:ext uri="{BB962C8B-B14F-4D97-AF65-F5344CB8AC3E}">
        <p14:creationId xmlns:p14="http://schemas.microsoft.com/office/powerpoint/2010/main" val="386262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0" y="380999"/>
            <a:ext cx="8077199" cy="830997"/>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Proposed 2015-2025 Campus Master Plan Update</a:t>
            </a:r>
          </a:p>
          <a:p>
            <a:r>
              <a:rPr lang="en-US" sz="2400" b="1" dirty="0" smtClean="0">
                <a:solidFill>
                  <a:srgbClr val="70AD47">
                    <a:lumMod val="50000"/>
                  </a:srgbClr>
                </a:solidFill>
                <a:latin typeface="Goudy Old Style"/>
                <a:cs typeface="Goudy Old Style"/>
              </a:rPr>
              <a:t>Schedule</a:t>
            </a:r>
          </a:p>
        </p:txBody>
      </p:sp>
      <p:sp>
        <p:nvSpPr>
          <p:cNvPr id="5" name="TextBox 4"/>
          <p:cNvSpPr txBox="1"/>
          <p:nvPr/>
        </p:nvSpPr>
        <p:spPr>
          <a:xfrm>
            <a:off x="225457" y="5941367"/>
            <a:ext cx="1925720" cy="461665"/>
          </a:xfrm>
          <a:prstGeom prst="rect">
            <a:avLst/>
          </a:prstGeom>
          <a:noFill/>
        </p:spPr>
        <p:txBody>
          <a:bodyPr wrap="none" rtlCol="0">
            <a:spAutoFit/>
          </a:bodyPr>
          <a:lstStyle/>
          <a:p>
            <a:r>
              <a:rPr lang="en-US" sz="2400" dirty="0" smtClean="0">
                <a:solidFill>
                  <a:srgbClr val="FFC000">
                    <a:lumMod val="20000"/>
                    <a:lumOff val="80000"/>
                  </a:srgbClr>
                </a:solidFill>
              </a:rPr>
              <a:t>St. Petersburg</a:t>
            </a:r>
            <a:endParaRPr lang="en-US" sz="2400" dirty="0">
              <a:solidFill>
                <a:srgbClr val="FFC000">
                  <a:lumMod val="20000"/>
                  <a:lumOff val="80000"/>
                </a:srgbClr>
              </a:solidFill>
            </a:endParaRPr>
          </a:p>
        </p:txBody>
      </p:sp>
      <p:sp>
        <p:nvSpPr>
          <p:cNvPr id="11" name="TextBox 10"/>
          <p:cNvSpPr txBox="1"/>
          <p:nvPr/>
        </p:nvSpPr>
        <p:spPr>
          <a:xfrm>
            <a:off x="762000" y="1295400"/>
            <a:ext cx="7315200" cy="4367349"/>
          </a:xfrm>
          <a:prstGeom prst="rect">
            <a:avLst/>
          </a:prstGeom>
          <a:noFill/>
        </p:spPr>
        <p:txBody>
          <a:bodyPr wrap="square" rtlCol="0">
            <a:spAutoFit/>
          </a:bodyPr>
          <a:lstStyle/>
          <a:p>
            <a:pPr>
              <a:lnSpc>
                <a:spcPct val="90000"/>
              </a:lnSpc>
              <a:spcBef>
                <a:spcPts val="1000"/>
              </a:spcBef>
            </a:pPr>
            <a:r>
              <a:rPr lang="en-US" sz="1400" b="1" dirty="0" smtClean="0">
                <a:solidFill>
                  <a:prstClr val="black"/>
                </a:solidFill>
              </a:rPr>
              <a:t>Reviews</a:t>
            </a:r>
            <a:endParaRPr lang="en-US" sz="1400" b="1" dirty="0">
              <a:solidFill>
                <a:prstClr val="black"/>
              </a:solidFill>
            </a:endParaRPr>
          </a:p>
          <a:p>
            <a:pPr marL="228600" indent="-228600">
              <a:lnSpc>
                <a:spcPct val="90000"/>
              </a:lnSpc>
              <a:spcBef>
                <a:spcPts val="1000"/>
              </a:spcBef>
              <a:buFont typeface="Arial" panose="020B0604020202020204" pitchFamily="34" charset="0"/>
              <a:buChar char="•"/>
            </a:pPr>
            <a:r>
              <a:rPr lang="en-US" sz="1400" dirty="0">
                <a:solidFill>
                  <a:prstClr val="black"/>
                </a:solidFill>
              </a:rPr>
              <a:t>August 6		Review </a:t>
            </a:r>
            <a:r>
              <a:rPr lang="en-US" sz="1400" dirty="0" smtClean="0">
                <a:solidFill>
                  <a:prstClr val="black"/>
                </a:solidFill>
              </a:rPr>
              <a:t>draft with President Genshaft </a:t>
            </a:r>
            <a:endParaRPr lang="en-US" sz="1400" dirty="0">
              <a:solidFill>
                <a:prstClr val="black"/>
              </a:solidFill>
            </a:endParaRPr>
          </a:p>
          <a:p>
            <a:pPr marL="228600" indent="-228600">
              <a:lnSpc>
                <a:spcPct val="90000"/>
              </a:lnSpc>
              <a:spcBef>
                <a:spcPts val="1000"/>
              </a:spcBef>
              <a:buFont typeface="Arial" panose="020B0604020202020204" pitchFamily="34" charset="0"/>
              <a:buChar char="•"/>
            </a:pPr>
            <a:r>
              <a:rPr lang="en-US" sz="1400" dirty="0">
                <a:solidFill>
                  <a:prstClr val="black"/>
                </a:solidFill>
              </a:rPr>
              <a:t>August </a:t>
            </a:r>
            <a:r>
              <a:rPr lang="en-US" sz="1400" dirty="0" smtClean="0">
                <a:solidFill>
                  <a:prstClr val="black"/>
                </a:solidFill>
              </a:rPr>
              <a:t>21	Faculty / Staff Presentation</a:t>
            </a:r>
            <a:endParaRPr lang="en-US" sz="1400" dirty="0">
              <a:solidFill>
                <a:prstClr val="black"/>
              </a:solidFill>
            </a:endParaRPr>
          </a:p>
          <a:p>
            <a:pPr marL="228600" indent="-228600">
              <a:lnSpc>
                <a:spcPct val="90000"/>
              </a:lnSpc>
              <a:spcBef>
                <a:spcPts val="1000"/>
              </a:spcBef>
              <a:buFont typeface="Arial" panose="020B0604020202020204" pitchFamily="34" charset="0"/>
              <a:buChar char="•"/>
            </a:pPr>
            <a:r>
              <a:rPr lang="en-US" sz="1400" dirty="0" smtClean="0">
                <a:solidFill>
                  <a:prstClr val="black"/>
                </a:solidFill>
              </a:rPr>
              <a:t>August 26 </a:t>
            </a:r>
            <a:r>
              <a:rPr lang="en-US" sz="1400" dirty="0">
                <a:solidFill>
                  <a:prstClr val="black"/>
                </a:solidFill>
              </a:rPr>
              <a:t>	</a:t>
            </a:r>
            <a:r>
              <a:rPr lang="en-US" sz="1400" dirty="0" smtClean="0">
                <a:solidFill>
                  <a:prstClr val="black"/>
                </a:solidFill>
              </a:rPr>
              <a:t>City of St. Petersburg</a:t>
            </a:r>
            <a:endParaRPr lang="en-US" sz="1400" dirty="0">
              <a:solidFill>
                <a:prstClr val="black"/>
              </a:solidFill>
            </a:endParaRPr>
          </a:p>
          <a:p>
            <a:pPr marL="228600" indent="-228600">
              <a:lnSpc>
                <a:spcPct val="90000"/>
              </a:lnSpc>
              <a:spcBef>
                <a:spcPts val="1000"/>
              </a:spcBef>
              <a:buFont typeface="Arial" panose="020B0604020202020204" pitchFamily="34" charset="0"/>
              <a:buChar char="•"/>
            </a:pPr>
            <a:r>
              <a:rPr lang="en-US" sz="1400" dirty="0" smtClean="0">
                <a:solidFill>
                  <a:prstClr val="black"/>
                </a:solidFill>
              </a:rPr>
              <a:t>October   </a:t>
            </a:r>
            <a:r>
              <a:rPr lang="en-US" sz="1400" dirty="0">
                <a:solidFill>
                  <a:prstClr val="black"/>
                </a:solidFill>
              </a:rPr>
              <a:t>	 Student Government</a:t>
            </a:r>
          </a:p>
          <a:p>
            <a:pPr>
              <a:lnSpc>
                <a:spcPct val="90000"/>
              </a:lnSpc>
              <a:spcBef>
                <a:spcPts val="1000"/>
              </a:spcBef>
            </a:pPr>
            <a:r>
              <a:rPr lang="en-US" sz="1400" b="1" dirty="0" smtClean="0">
                <a:solidFill>
                  <a:prstClr val="black"/>
                </a:solidFill>
              </a:rPr>
              <a:t>Committee </a:t>
            </a:r>
            <a:r>
              <a:rPr lang="en-US" sz="1400" b="1" dirty="0">
                <a:solidFill>
                  <a:prstClr val="black"/>
                </a:solidFill>
              </a:rPr>
              <a:t>Reviews leading to USF UBOT </a:t>
            </a:r>
            <a:r>
              <a:rPr lang="en-US" sz="1400" b="1" dirty="0" smtClean="0">
                <a:solidFill>
                  <a:prstClr val="black"/>
                </a:solidFill>
              </a:rPr>
              <a:t>Adoption:</a:t>
            </a:r>
          </a:p>
          <a:p>
            <a:pPr marL="285750" indent="-285750">
              <a:lnSpc>
                <a:spcPct val="90000"/>
              </a:lnSpc>
              <a:spcBef>
                <a:spcPts val="1000"/>
              </a:spcBef>
              <a:buFont typeface="Arial" panose="020B0604020202020204" pitchFamily="34" charset="0"/>
              <a:buChar char="•"/>
            </a:pPr>
            <a:r>
              <a:rPr lang="en-US" sz="1400" dirty="0" smtClean="0">
                <a:solidFill>
                  <a:prstClr val="black"/>
                </a:solidFill>
              </a:rPr>
              <a:t>October 20	USFSP Campus Board</a:t>
            </a:r>
          </a:p>
          <a:p>
            <a:pPr marL="228600" indent="-228600">
              <a:lnSpc>
                <a:spcPct val="90000"/>
              </a:lnSpc>
              <a:spcBef>
                <a:spcPts val="1000"/>
              </a:spcBef>
              <a:buFont typeface="Arial" panose="020B0604020202020204" pitchFamily="34" charset="0"/>
              <a:buChar char="•"/>
            </a:pPr>
            <a:r>
              <a:rPr lang="en-US" sz="1400" dirty="0" smtClean="0">
                <a:solidFill>
                  <a:prstClr val="black"/>
                </a:solidFill>
              </a:rPr>
              <a:t>October 21</a:t>
            </a:r>
            <a:r>
              <a:rPr lang="en-US" sz="1400" dirty="0">
                <a:solidFill>
                  <a:prstClr val="black"/>
                </a:solidFill>
              </a:rPr>
              <a:t>	Campus Development Committee</a:t>
            </a:r>
          </a:p>
          <a:p>
            <a:pPr marL="228600" indent="-228600">
              <a:lnSpc>
                <a:spcPct val="90000"/>
              </a:lnSpc>
              <a:spcBef>
                <a:spcPts val="1000"/>
              </a:spcBef>
              <a:buFont typeface="Arial" panose="020B0604020202020204" pitchFamily="34" charset="0"/>
              <a:buChar char="•"/>
            </a:pPr>
            <a:r>
              <a:rPr lang="en-US" sz="1400" dirty="0" smtClean="0">
                <a:solidFill>
                  <a:prstClr val="black"/>
                </a:solidFill>
              </a:rPr>
              <a:t>October 26</a:t>
            </a:r>
            <a:r>
              <a:rPr lang="en-US" sz="1400" dirty="0">
                <a:solidFill>
                  <a:prstClr val="black"/>
                </a:solidFill>
              </a:rPr>
              <a:t>	ACE Advisory Committee	</a:t>
            </a:r>
          </a:p>
          <a:p>
            <a:pPr marL="228600" indent="-228600">
              <a:lnSpc>
                <a:spcPct val="90000"/>
              </a:lnSpc>
              <a:spcBef>
                <a:spcPts val="1000"/>
              </a:spcBef>
              <a:buFont typeface="Arial" panose="020B0604020202020204" pitchFamily="34" charset="0"/>
              <a:buChar char="•"/>
            </a:pPr>
            <a:r>
              <a:rPr lang="en-US" sz="1400" dirty="0">
                <a:solidFill>
                  <a:prstClr val="black"/>
                </a:solidFill>
              </a:rPr>
              <a:t>November </a:t>
            </a:r>
            <a:r>
              <a:rPr lang="en-US" sz="1400" dirty="0" smtClean="0">
                <a:solidFill>
                  <a:prstClr val="black"/>
                </a:solidFill>
              </a:rPr>
              <a:t>12</a:t>
            </a:r>
            <a:r>
              <a:rPr lang="en-US" sz="1400" dirty="0">
                <a:solidFill>
                  <a:prstClr val="black"/>
                </a:solidFill>
              </a:rPr>
              <a:t>	</a:t>
            </a:r>
            <a:r>
              <a:rPr lang="en-US" sz="1400" dirty="0" smtClean="0">
                <a:solidFill>
                  <a:prstClr val="black"/>
                </a:solidFill>
              </a:rPr>
              <a:t>ACE</a:t>
            </a:r>
          </a:p>
          <a:p>
            <a:pPr marL="228600" indent="-228600">
              <a:lnSpc>
                <a:spcPct val="90000"/>
              </a:lnSpc>
              <a:spcBef>
                <a:spcPts val="1000"/>
              </a:spcBef>
              <a:buFont typeface="Arial" panose="020B0604020202020204" pitchFamily="34" charset="0"/>
              <a:buChar char="•"/>
            </a:pPr>
            <a:r>
              <a:rPr lang="en-US" sz="1400" dirty="0" smtClean="0">
                <a:solidFill>
                  <a:prstClr val="black"/>
                </a:solidFill>
              </a:rPr>
              <a:t>November 23	St. Petersburg City Council</a:t>
            </a:r>
            <a:endParaRPr lang="en-US" sz="1400" dirty="0">
              <a:solidFill>
                <a:prstClr val="black"/>
              </a:solidFill>
            </a:endParaRPr>
          </a:p>
          <a:p>
            <a:pPr marL="228600" indent="-228600">
              <a:lnSpc>
                <a:spcPct val="90000"/>
              </a:lnSpc>
              <a:spcBef>
                <a:spcPts val="1000"/>
              </a:spcBef>
              <a:buFont typeface="Arial" panose="020B0604020202020204" pitchFamily="34" charset="0"/>
              <a:buChar char="•"/>
            </a:pPr>
            <a:r>
              <a:rPr lang="en-US" sz="1400" dirty="0">
                <a:solidFill>
                  <a:prstClr val="black"/>
                </a:solidFill>
              </a:rPr>
              <a:t>December 3	USF Board of Trustees </a:t>
            </a:r>
            <a:endParaRPr lang="en-US" sz="1400" dirty="0" smtClean="0">
              <a:solidFill>
                <a:prstClr val="black"/>
              </a:solidFill>
            </a:endParaRPr>
          </a:p>
          <a:p>
            <a:pPr>
              <a:lnSpc>
                <a:spcPct val="90000"/>
              </a:lnSpc>
              <a:spcBef>
                <a:spcPts val="1000"/>
              </a:spcBef>
            </a:pPr>
            <a:r>
              <a:rPr lang="en-US" sz="1400" b="1" dirty="0" smtClean="0">
                <a:solidFill>
                  <a:prstClr val="black"/>
                </a:solidFill>
              </a:rPr>
              <a:t>Campus Development Agreement - 2016</a:t>
            </a:r>
            <a:endParaRPr lang="en-US" sz="1400" b="1" dirty="0">
              <a:solidFill>
                <a:prstClr val="black"/>
              </a:solidFill>
            </a:endParaRPr>
          </a:p>
          <a:p>
            <a:endParaRPr lang="en-US" sz="1400" dirty="0">
              <a:solidFill>
                <a:prstClr val="black"/>
              </a:solidFill>
            </a:endParaRPr>
          </a:p>
        </p:txBody>
      </p:sp>
    </p:spTree>
    <p:extLst>
      <p:ext uri="{BB962C8B-B14F-4D97-AF65-F5344CB8AC3E}">
        <p14:creationId xmlns:p14="http://schemas.microsoft.com/office/powerpoint/2010/main" val="344958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0192" y="762000"/>
            <a:ext cx="6715008" cy="1938992"/>
          </a:xfrm>
          <a:prstGeom prst="rect">
            <a:avLst/>
          </a:prstGeom>
          <a:noFill/>
        </p:spPr>
        <p:txBody>
          <a:bodyPr wrap="square" rtlCol="0">
            <a:spAutoFit/>
          </a:bodyPr>
          <a:lstStyle/>
          <a:p>
            <a:r>
              <a:rPr lang="en-US" sz="4000" b="1" dirty="0" smtClean="0">
                <a:solidFill>
                  <a:srgbClr val="70AD47">
                    <a:lumMod val="50000"/>
                  </a:srgbClr>
                </a:solidFill>
                <a:latin typeface="Goudy Old Style"/>
                <a:cs typeface="Goudy Old Style"/>
              </a:rPr>
              <a:t>2015-2025 </a:t>
            </a:r>
          </a:p>
          <a:p>
            <a:r>
              <a:rPr lang="en-US" sz="4000" b="1" dirty="0" smtClean="0">
                <a:solidFill>
                  <a:srgbClr val="70AD47">
                    <a:lumMod val="50000"/>
                  </a:srgbClr>
                </a:solidFill>
                <a:latin typeface="Goudy Old Style"/>
                <a:cs typeface="Goudy Old Style"/>
              </a:rPr>
              <a:t>USF System </a:t>
            </a:r>
          </a:p>
          <a:p>
            <a:r>
              <a:rPr lang="en-US" sz="4000" b="1" dirty="0" smtClean="0">
                <a:solidFill>
                  <a:srgbClr val="70AD47">
                    <a:lumMod val="50000"/>
                  </a:srgbClr>
                </a:solidFill>
                <a:latin typeface="Goudy Old Style"/>
                <a:cs typeface="Goudy Old Style"/>
              </a:rPr>
              <a:t>Campus Master Plan Update</a:t>
            </a:r>
            <a:endParaRPr lang="en-US" sz="4000" b="1" dirty="0">
              <a:solidFill>
                <a:srgbClr val="70AD47">
                  <a:lumMod val="50000"/>
                </a:srgbClr>
              </a:solidFill>
              <a:latin typeface="Goudy Old Style"/>
              <a:cs typeface="Goudy Old Style"/>
            </a:endParaRPr>
          </a:p>
        </p:txBody>
      </p:sp>
      <p:sp>
        <p:nvSpPr>
          <p:cNvPr id="4" name="TextBox 3"/>
          <p:cNvSpPr txBox="1"/>
          <p:nvPr/>
        </p:nvSpPr>
        <p:spPr>
          <a:xfrm>
            <a:off x="619685" y="4724399"/>
            <a:ext cx="1842171" cy="830997"/>
          </a:xfrm>
          <a:prstGeom prst="rect">
            <a:avLst/>
          </a:prstGeom>
          <a:noFill/>
        </p:spPr>
        <p:txBody>
          <a:bodyPr wrap="none" rtlCol="0">
            <a:spAutoFit/>
          </a:bodyPr>
          <a:lstStyle/>
          <a:p>
            <a:r>
              <a:rPr lang="en-US" sz="4800" dirty="0" smtClean="0">
                <a:solidFill>
                  <a:prstClr val="black"/>
                </a:solidFill>
              </a:rPr>
              <a:t>Tampa</a:t>
            </a:r>
            <a:endParaRPr lang="en-US" sz="4800" dirty="0">
              <a:solidFill>
                <a:prstClr val="black"/>
              </a:solidFill>
            </a:endParaRPr>
          </a:p>
        </p:txBody>
      </p:sp>
    </p:spTree>
    <p:extLst>
      <p:ext uri="{BB962C8B-B14F-4D97-AF65-F5344CB8AC3E}">
        <p14:creationId xmlns:p14="http://schemas.microsoft.com/office/powerpoint/2010/main" val="2322491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381000"/>
            <a:ext cx="7772401" cy="461665"/>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USF Campus Property</a:t>
            </a:r>
            <a:endParaRPr lang="en-US" sz="2400" b="1" dirty="0">
              <a:solidFill>
                <a:srgbClr val="70AD47">
                  <a:lumMod val="50000"/>
                </a:srgbClr>
              </a:solidFill>
              <a:latin typeface="Goudy Old Style"/>
              <a:cs typeface="Goudy Old Style"/>
            </a:endParaRPr>
          </a:p>
        </p:txBody>
      </p:sp>
      <p:sp>
        <p:nvSpPr>
          <p:cNvPr id="3" name="TextBox 2"/>
          <p:cNvSpPr txBox="1"/>
          <p:nvPr/>
        </p:nvSpPr>
        <p:spPr>
          <a:xfrm>
            <a:off x="225457" y="5941367"/>
            <a:ext cx="1013419" cy="461665"/>
          </a:xfrm>
          <a:prstGeom prst="rect">
            <a:avLst/>
          </a:prstGeom>
          <a:noFill/>
        </p:spPr>
        <p:txBody>
          <a:bodyPr wrap="none" rtlCol="0">
            <a:spAutoFit/>
          </a:bodyPr>
          <a:lstStyle/>
          <a:p>
            <a:r>
              <a:rPr lang="en-US" sz="2400" dirty="0" smtClean="0">
                <a:solidFill>
                  <a:srgbClr val="FFC000">
                    <a:lumMod val="20000"/>
                    <a:lumOff val="80000"/>
                  </a:srgbClr>
                </a:solidFill>
              </a:rPr>
              <a:t>Tampa</a:t>
            </a:r>
            <a:endParaRPr lang="en-US" sz="2400" dirty="0">
              <a:solidFill>
                <a:srgbClr val="FFC000">
                  <a:lumMod val="20000"/>
                  <a:lumOff val="80000"/>
                </a:srgb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7653814" cy="483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042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381000"/>
            <a:ext cx="7772401" cy="461665"/>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Proposed Updates to 2010-2020 </a:t>
            </a:r>
            <a:r>
              <a:rPr lang="en-US" sz="2400" b="1" dirty="0">
                <a:solidFill>
                  <a:srgbClr val="70AD47">
                    <a:lumMod val="50000"/>
                  </a:srgbClr>
                </a:solidFill>
                <a:latin typeface="Goudy Old Style"/>
                <a:cs typeface="Goudy Old Style"/>
              </a:rPr>
              <a:t> </a:t>
            </a:r>
            <a:r>
              <a:rPr lang="en-US" sz="2400" b="1" dirty="0" smtClean="0">
                <a:solidFill>
                  <a:srgbClr val="70AD47">
                    <a:lumMod val="50000"/>
                  </a:srgbClr>
                </a:solidFill>
                <a:latin typeface="Goudy Old Style"/>
                <a:cs typeface="Goudy Old Style"/>
              </a:rPr>
              <a:t>Campus </a:t>
            </a:r>
            <a:r>
              <a:rPr lang="en-US" sz="2400" b="1" dirty="0">
                <a:solidFill>
                  <a:srgbClr val="70AD47">
                    <a:lumMod val="50000"/>
                  </a:srgbClr>
                </a:solidFill>
                <a:latin typeface="Goudy Old Style"/>
                <a:cs typeface="Goudy Old Style"/>
              </a:rPr>
              <a:t>M</a:t>
            </a:r>
            <a:r>
              <a:rPr lang="en-US" sz="2400" b="1" dirty="0" smtClean="0">
                <a:solidFill>
                  <a:srgbClr val="70AD47">
                    <a:lumMod val="50000"/>
                  </a:srgbClr>
                </a:solidFill>
                <a:latin typeface="Goudy Old Style"/>
                <a:cs typeface="Goudy Old Style"/>
              </a:rPr>
              <a:t>aster </a:t>
            </a:r>
            <a:r>
              <a:rPr lang="en-US" sz="2400" b="1" dirty="0">
                <a:solidFill>
                  <a:srgbClr val="70AD47">
                    <a:lumMod val="50000"/>
                  </a:srgbClr>
                </a:solidFill>
                <a:latin typeface="Goudy Old Style"/>
                <a:cs typeface="Goudy Old Style"/>
              </a:rPr>
              <a:t>P</a:t>
            </a:r>
            <a:r>
              <a:rPr lang="en-US" sz="2400" b="1" dirty="0" smtClean="0">
                <a:solidFill>
                  <a:srgbClr val="70AD47">
                    <a:lumMod val="50000"/>
                  </a:srgbClr>
                </a:solidFill>
                <a:latin typeface="Goudy Old Style"/>
                <a:cs typeface="Goudy Old Style"/>
              </a:rPr>
              <a:t>lan</a:t>
            </a:r>
            <a:endParaRPr lang="en-US" sz="2400" b="1" dirty="0">
              <a:solidFill>
                <a:srgbClr val="70AD47">
                  <a:lumMod val="50000"/>
                </a:srgbClr>
              </a:solidFill>
              <a:latin typeface="Goudy Old Style"/>
              <a:cs typeface="Goudy Old Style"/>
            </a:endParaRPr>
          </a:p>
        </p:txBody>
      </p:sp>
      <p:sp>
        <p:nvSpPr>
          <p:cNvPr id="3" name="TextBox 2"/>
          <p:cNvSpPr txBox="1"/>
          <p:nvPr/>
        </p:nvSpPr>
        <p:spPr>
          <a:xfrm>
            <a:off x="225457" y="5941367"/>
            <a:ext cx="1013419" cy="461665"/>
          </a:xfrm>
          <a:prstGeom prst="rect">
            <a:avLst/>
          </a:prstGeom>
          <a:noFill/>
        </p:spPr>
        <p:txBody>
          <a:bodyPr wrap="none" rtlCol="0">
            <a:spAutoFit/>
          </a:bodyPr>
          <a:lstStyle/>
          <a:p>
            <a:r>
              <a:rPr lang="en-US" sz="2400" dirty="0" smtClean="0">
                <a:solidFill>
                  <a:srgbClr val="FFC000">
                    <a:lumMod val="20000"/>
                    <a:lumOff val="80000"/>
                  </a:srgbClr>
                </a:solidFill>
              </a:rPr>
              <a:t>Tampa</a:t>
            </a:r>
            <a:endParaRPr lang="en-US" sz="2400" dirty="0">
              <a:solidFill>
                <a:srgbClr val="FFC000">
                  <a:lumMod val="20000"/>
                  <a:lumOff val="80000"/>
                </a:srgb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26592"/>
            <a:ext cx="8418957" cy="4864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7816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381000"/>
            <a:ext cx="7772401" cy="461665"/>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Illustrative 10 year Plan</a:t>
            </a:r>
            <a:endParaRPr lang="en-US" sz="2400" b="1" dirty="0">
              <a:solidFill>
                <a:srgbClr val="70AD47">
                  <a:lumMod val="50000"/>
                </a:srgbClr>
              </a:solidFill>
              <a:latin typeface="Goudy Old Style"/>
              <a:cs typeface="Goudy Old Style"/>
            </a:endParaRPr>
          </a:p>
        </p:txBody>
      </p:sp>
      <p:sp>
        <p:nvSpPr>
          <p:cNvPr id="3" name="TextBox 2"/>
          <p:cNvSpPr txBox="1"/>
          <p:nvPr/>
        </p:nvSpPr>
        <p:spPr>
          <a:xfrm>
            <a:off x="225457" y="5941367"/>
            <a:ext cx="1013419" cy="461665"/>
          </a:xfrm>
          <a:prstGeom prst="rect">
            <a:avLst/>
          </a:prstGeom>
          <a:noFill/>
        </p:spPr>
        <p:txBody>
          <a:bodyPr wrap="none" rtlCol="0">
            <a:spAutoFit/>
          </a:bodyPr>
          <a:lstStyle/>
          <a:p>
            <a:r>
              <a:rPr lang="en-US" sz="2400" dirty="0" smtClean="0">
                <a:solidFill>
                  <a:srgbClr val="FFC000">
                    <a:lumMod val="20000"/>
                    <a:lumOff val="80000"/>
                  </a:srgbClr>
                </a:solidFill>
              </a:rPr>
              <a:t>Tampa</a:t>
            </a:r>
            <a:endParaRPr lang="en-US" sz="2400" dirty="0">
              <a:solidFill>
                <a:srgbClr val="FFC000">
                  <a:lumMod val="20000"/>
                  <a:lumOff val="80000"/>
                </a:srgb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43" y="990600"/>
            <a:ext cx="8462201" cy="4784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259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8" y="300335"/>
            <a:ext cx="7772401" cy="461665"/>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2015-2025 Campus Master Plan Update</a:t>
            </a:r>
          </a:p>
        </p:txBody>
      </p:sp>
      <p:sp>
        <p:nvSpPr>
          <p:cNvPr id="3" name="TextBox 2"/>
          <p:cNvSpPr txBox="1"/>
          <p:nvPr/>
        </p:nvSpPr>
        <p:spPr>
          <a:xfrm>
            <a:off x="225457" y="5941367"/>
            <a:ext cx="1013419" cy="461665"/>
          </a:xfrm>
          <a:prstGeom prst="rect">
            <a:avLst/>
          </a:prstGeom>
          <a:noFill/>
        </p:spPr>
        <p:txBody>
          <a:bodyPr wrap="none" rtlCol="0">
            <a:spAutoFit/>
          </a:bodyPr>
          <a:lstStyle/>
          <a:p>
            <a:r>
              <a:rPr lang="en-US" sz="2400" dirty="0" smtClean="0">
                <a:solidFill>
                  <a:srgbClr val="FFC000">
                    <a:lumMod val="20000"/>
                    <a:lumOff val="80000"/>
                  </a:srgbClr>
                </a:solidFill>
              </a:rPr>
              <a:t>Tampa</a:t>
            </a:r>
            <a:endParaRPr lang="en-US" sz="2400" dirty="0">
              <a:solidFill>
                <a:srgbClr val="FFC000">
                  <a:lumMod val="20000"/>
                  <a:lumOff val="80000"/>
                </a:srgbClr>
              </a:solidFill>
            </a:endParaRPr>
          </a:p>
        </p:txBody>
      </p:sp>
      <p:sp>
        <p:nvSpPr>
          <p:cNvPr id="6" name="TextBox 5"/>
          <p:cNvSpPr txBox="1"/>
          <p:nvPr/>
        </p:nvSpPr>
        <p:spPr>
          <a:xfrm>
            <a:off x="457200" y="762000"/>
            <a:ext cx="8107034" cy="5047536"/>
          </a:xfrm>
          <a:prstGeom prst="rect">
            <a:avLst/>
          </a:prstGeom>
          <a:noFill/>
        </p:spPr>
        <p:txBody>
          <a:bodyPr wrap="square" rtlCol="0">
            <a:spAutoFit/>
          </a:bodyPr>
          <a:lstStyle/>
          <a:p>
            <a:pPr marL="171450" indent="-171450">
              <a:buFont typeface="Wingdings" panose="05000000000000000000" pitchFamily="2" charset="2"/>
              <a:buChar char="§"/>
            </a:pPr>
            <a:r>
              <a:rPr lang="en-US" sz="1400" b="1" dirty="0">
                <a:solidFill>
                  <a:prstClr val="black"/>
                </a:solidFill>
              </a:rPr>
              <a:t>Future Land Use</a:t>
            </a:r>
            <a:r>
              <a:rPr lang="en-US" sz="1400" dirty="0">
                <a:solidFill>
                  <a:prstClr val="black"/>
                </a:solidFill>
              </a:rPr>
              <a:t>: Continues emphasis on increased </a:t>
            </a:r>
            <a:r>
              <a:rPr lang="en-US" sz="1400" dirty="0" smtClean="0">
                <a:solidFill>
                  <a:prstClr val="black"/>
                </a:solidFill>
              </a:rPr>
              <a:t>development density, </a:t>
            </a:r>
            <a:r>
              <a:rPr lang="en-US" sz="1400" dirty="0">
                <a:solidFill>
                  <a:prstClr val="black"/>
                </a:solidFill>
              </a:rPr>
              <a:t>funding decisions </a:t>
            </a:r>
            <a:r>
              <a:rPr lang="en-US" sz="1400" dirty="0" smtClean="0">
                <a:solidFill>
                  <a:prstClr val="black"/>
                </a:solidFill>
              </a:rPr>
              <a:t>to support a </a:t>
            </a:r>
            <a:r>
              <a:rPr lang="en-US" sz="1400" dirty="0">
                <a:solidFill>
                  <a:prstClr val="black"/>
                </a:solidFill>
              </a:rPr>
              <a:t>vibrant integrated core </a:t>
            </a:r>
            <a:r>
              <a:rPr lang="en-US" sz="1400" dirty="0" smtClean="0">
                <a:solidFill>
                  <a:prstClr val="black"/>
                </a:solidFill>
              </a:rPr>
              <a:t>campus, and completion and protection of the campus greenway. Establishes a minimum 3 story building height and 30 foot setback from property lines</a:t>
            </a:r>
            <a:endParaRPr lang="en-US" sz="1400" dirty="0">
              <a:solidFill>
                <a:prstClr val="black"/>
              </a:solidFill>
            </a:endParaRPr>
          </a:p>
          <a:p>
            <a:pPr marL="171450" indent="-171450">
              <a:buFont typeface="Wingdings" panose="05000000000000000000" pitchFamily="2" charset="2"/>
              <a:buChar char="§"/>
            </a:pPr>
            <a:r>
              <a:rPr lang="en-US" sz="1400" b="1" dirty="0">
                <a:solidFill>
                  <a:prstClr val="black"/>
                </a:solidFill>
              </a:rPr>
              <a:t>Transportation</a:t>
            </a:r>
            <a:r>
              <a:rPr lang="en-US" sz="1400" dirty="0">
                <a:solidFill>
                  <a:prstClr val="black"/>
                </a:solidFill>
              </a:rPr>
              <a:t>: Promotes campus pedestrian, bike, transit, parking, and road system improvements. </a:t>
            </a:r>
          </a:p>
          <a:p>
            <a:pPr marL="628650" lvl="1" indent="-171450">
              <a:buFont typeface="Arial" panose="020B0604020202020204" pitchFamily="34" charset="0"/>
              <a:buChar char="•"/>
            </a:pPr>
            <a:r>
              <a:rPr lang="en-US" sz="1400" dirty="0">
                <a:solidFill>
                  <a:prstClr val="black"/>
                </a:solidFill>
              </a:rPr>
              <a:t>Create </a:t>
            </a:r>
            <a:r>
              <a:rPr lang="en-US" sz="1400" dirty="0" smtClean="0">
                <a:solidFill>
                  <a:prstClr val="black"/>
                </a:solidFill>
              </a:rPr>
              <a:t>new USF Dogwood </a:t>
            </a:r>
            <a:r>
              <a:rPr lang="en-US" sz="1400" dirty="0">
                <a:solidFill>
                  <a:prstClr val="black"/>
                </a:solidFill>
              </a:rPr>
              <a:t>Dr</a:t>
            </a:r>
            <a:r>
              <a:rPr lang="en-US" sz="1400" dirty="0" smtClean="0">
                <a:solidFill>
                  <a:prstClr val="black"/>
                </a:solidFill>
              </a:rPr>
              <a:t>. with connection to Fletcher/46</a:t>
            </a:r>
            <a:r>
              <a:rPr lang="en-US" sz="1400" baseline="30000" dirty="0" smtClean="0">
                <a:solidFill>
                  <a:prstClr val="black"/>
                </a:solidFill>
              </a:rPr>
              <a:t>th</a:t>
            </a:r>
            <a:r>
              <a:rPr lang="en-US" sz="1400" dirty="0" smtClean="0">
                <a:solidFill>
                  <a:prstClr val="black"/>
                </a:solidFill>
              </a:rPr>
              <a:t> St. </a:t>
            </a:r>
          </a:p>
          <a:p>
            <a:pPr marL="628650" lvl="1" indent="-171450">
              <a:buFont typeface="Arial" panose="020B0604020202020204" pitchFamily="34" charset="0"/>
              <a:buChar char="•"/>
            </a:pPr>
            <a:r>
              <a:rPr lang="en-US" sz="1400" dirty="0" smtClean="0">
                <a:solidFill>
                  <a:prstClr val="black"/>
                </a:solidFill>
              </a:rPr>
              <a:t>Close USF East Holly </a:t>
            </a:r>
            <a:r>
              <a:rPr lang="en-US" sz="1400" dirty="0">
                <a:solidFill>
                  <a:prstClr val="black"/>
                </a:solidFill>
              </a:rPr>
              <a:t>residential section </a:t>
            </a:r>
            <a:r>
              <a:rPr lang="en-US" sz="1400" dirty="0" smtClean="0">
                <a:solidFill>
                  <a:prstClr val="black"/>
                </a:solidFill>
              </a:rPr>
              <a:t>to </a:t>
            </a:r>
            <a:r>
              <a:rPr lang="en-US" sz="1400" dirty="0">
                <a:solidFill>
                  <a:prstClr val="black"/>
                </a:solidFill>
              </a:rPr>
              <a:t>through traffic (allows transit, emergency, and move-in move-out).             </a:t>
            </a:r>
          </a:p>
          <a:p>
            <a:pPr marL="628650" lvl="1" indent="-171450">
              <a:buFont typeface="Arial" panose="020B0604020202020204" pitchFamily="34" charset="0"/>
              <a:buChar char="•"/>
            </a:pPr>
            <a:r>
              <a:rPr lang="en-US" sz="1400" dirty="0">
                <a:solidFill>
                  <a:prstClr val="black"/>
                </a:solidFill>
              </a:rPr>
              <a:t>New </a:t>
            </a:r>
            <a:r>
              <a:rPr lang="en-US" sz="1400" dirty="0" smtClean="0">
                <a:solidFill>
                  <a:prstClr val="black"/>
                </a:solidFill>
              </a:rPr>
              <a:t>campus entrance/exit at new signal at Bruce </a:t>
            </a:r>
            <a:r>
              <a:rPr lang="en-US" sz="1400" dirty="0">
                <a:solidFill>
                  <a:prstClr val="black"/>
                </a:solidFill>
              </a:rPr>
              <a:t>B Downs</a:t>
            </a:r>
          </a:p>
          <a:p>
            <a:pPr marL="628650" lvl="1" indent="-171450">
              <a:buFont typeface="Arial" panose="020B0604020202020204" pitchFamily="34" charset="0"/>
              <a:buChar char="•"/>
            </a:pPr>
            <a:r>
              <a:rPr lang="en-US" sz="1400" dirty="0">
                <a:solidFill>
                  <a:prstClr val="black"/>
                </a:solidFill>
              </a:rPr>
              <a:t>Re-route Shriners Access road to shorten Pine Dr. and connect Greenway/Botanical Gardens</a:t>
            </a:r>
          </a:p>
          <a:p>
            <a:pPr marL="171450" indent="-171450">
              <a:buFont typeface="Wingdings" panose="05000000000000000000" pitchFamily="2" charset="2"/>
              <a:buChar char="§"/>
            </a:pPr>
            <a:r>
              <a:rPr lang="en-US" sz="1400" b="1" dirty="0" smtClean="0">
                <a:solidFill>
                  <a:prstClr val="black"/>
                </a:solidFill>
              </a:rPr>
              <a:t>Housing </a:t>
            </a:r>
            <a:r>
              <a:rPr lang="en-US" sz="1400" b="1" dirty="0">
                <a:solidFill>
                  <a:prstClr val="black"/>
                </a:solidFill>
              </a:rPr>
              <a:t>and Student Support Services</a:t>
            </a:r>
            <a:r>
              <a:rPr lang="en-US" sz="1400" dirty="0">
                <a:solidFill>
                  <a:prstClr val="black"/>
                </a:solidFill>
              </a:rPr>
              <a:t>: Includes P3 housing mixed use project, additional capacity, and other </a:t>
            </a:r>
            <a:r>
              <a:rPr lang="en-US" sz="1400" dirty="0" smtClean="0">
                <a:solidFill>
                  <a:prstClr val="black"/>
                </a:solidFill>
              </a:rPr>
              <a:t>Student Support Services.</a:t>
            </a:r>
          </a:p>
          <a:p>
            <a:pPr marL="171450" indent="-171450">
              <a:buFont typeface="Wingdings" panose="05000000000000000000" pitchFamily="2" charset="2"/>
              <a:buChar char="§"/>
            </a:pPr>
            <a:r>
              <a:rPr lang="en-US" sz="1400" b="1" dirty="0">
                <a:solidFill>
                  <a:prstClr val="black"/>
                </a:solidFill>
              </a:rPr>
              <a:t>Infrastructure and Utilities: </a:t>
            </a:r>
            <a:r>
              <a:rPr lang="en-US" sz="1400" dirty="0">
                <a:solidFill>
                  <a:prstClr val="black"/>
                </a:solidFill>
              </a:rPr>
              <a:t>Existing aging campus utility systems are in need of critical deferred maintenance and capital renewal to support existing facilities and future growth. Capacity and technological upgrades will </a:t>
            </a:r>
            <a:r>
              <a:rPr lang="en-US" sz="1400" dirty="0" smtClean="0">
                <a:solidFill>
                  <a:prstClr val="black"/>
                </a:solidFill>
              </a:rPr>
              <a:t>provide reliability of service and reduce </a:t>
            </a:r>
            <a:r>
              <a:rPr lang="en-US" sz="1400" dirty="0">
                <a:solidFill>
                  <a:prstClr val="black"/>
                </a:solidFill>
              </a:rPr>
              <a:t>consumption, waste, and cost</a:t>
            </a:r>
            <a:r>
              <a:rPr lang="en-US" sz="1400" dirty="0" smtClean="0">
                <a:solidFill>
                  <a:prstClr val="black"/>
                </a:solidFill>
              </a:rPr>
              <a:t>.</a:t>
            </a:r>
            <a:endParaRPr lang="en-US" sz="1400" dirty="0">
              <a:solidFill>
                <a:prstClr val="black"/>
              </a:solidFill>
            </a:endParaRPr>
          </a:p>
          <a:p>
            <a:pPr marL="171450" indent="-171450">
              <a:buFont typeface="Wingdings" panose="05000000000000000000" pitchFamily="2" charset="2"/>
              <a:buChar char="§"/>
            </a:pPr>
            <a:r>
              <a:rPr lang="en-US" sz="1400" b="1" dirty="0">
                <a:solidFill>
                  <a:prstClr val="black"/>
                </a:solidFill>
              </a:rPr>
              <a:t>Conservation </a:t>
            </a:r>
            <a:r>
              <a:rPr lang="en-US" sz="1400" dirty="0">
                <a:solidFill>
                  <a:prstClr val="black"/>
                </a:solidFill>
              </a:rPr>
              <a:t>and Sustainability: Continues to promote </a:t>
            </a:r>
            <a:r>
              <a:rPr lang="en-US" sz="1400" dirty="0" smtClean="0">
                <a:solidFill>
                  <a:prstClr val="black"/>
                </a:solidFill>
              </a:rPr>
              <a:t>water, energy, and other resource </a:t>
            </a:r>
            <a:r>
              <a:rPr lang="en-US" sz="1400" dirty="0">
                <a:solidFill>
                  <a:prstClr val="black"/>
                </a:solidFill>
              </a:rPr>
              <a:t>conservation and the American College and University Presidents Climate Commitment </a:t>
            </a:r>
          </a:p>
          <a:p>
            <a:pPr marL="171450" indent="-171450">
              <a:buFont typeface="Wingdings" panose="05000000000000000000" pitchFamily="2" charset="2"/>
              <a:buChar char="§"/>
            </a:pPr>
            <a:r>
              <a:rPr lang="en-US" sz="1400" b="1" dirty="0">
                <a:solidFill>
                  <a:prstClr val="black"/>
                </a:solidFill>
              </a:rPr>
              <a:t>Recreation and Open Space</a:t>
            </a:r>
            <a:r>
              <a:rPr lang="en-US" sz="1400" dirty="0">
                <a:solidFill>
                  <a:prstClr val="black"/>
                </a:solidFill>
              </a:rPr>
              <a:t>: Includes revisions to Campus Recreation /Athletics facilities and open space. </a:t>
            </a:r>
          </a:p>
          <a:p>
            <a:pPr marL="628650" lvl="1" indent="-171450">
              <a:buFont typeface="Arial" panose="020B0604020202020204" pitchFamily="34" charset="0"/>
              <a:buChar char="•"/>
            </a:pPr>
            <a:r>
              <a:rPr lang="en-US" sz="1400" dirty="0">
                <a:solidFill>
                  <a:prstClr val="black"/>
                </a:solidFill>
              </a:rPr>
              <a:t>Tennis to </a:t>
            </a:r>
            <a:r>
              <a:rPr lang="en-US" sz="1400" dirty="0" smtClean="0">
                <a:solidFill>
                  <a:prstClr val="black"/>
                </a:solidFill>
              </a:rPr>
              <a:t>remain, add clubhouse for Tennis and Baseball/Softball. </a:t>
            </a:r>
            <a:endParaRPr lang="en-US" sz="1400" dirty="0">
              <a:solidFill>
                <a:prstClr val="black"/>
              </a:solidFill>
            </a:endParaRPr>
          </a:p>
          <a:p>
            <a:pPr marL="628650" lvl="1" indent="-171450">
              <a:buFont typeface="Arial" panose="020B0604020202020204" pitchFamily="34" charset="0"/>
              <a:buChar char="•"/>
            </a:pPr>
            <a:r>
              <a:rPr lang="en-US" sz="1400" dirty="0">
                <a:solidFill>
                  <a:prstClr val="black"/>
                </a:solidFill>
              </a:rPr>
              <a:t>Displaced future Campus Recreation fields moved to </a:t>
            </a:r>
            <a:r>
              <a:rPr lang="en-US" sz="1400" dirty="0" smtClean="0">
                <a:solidFill>
                  <a:prstClr val="black"/>
                </a:solidFill>
              </a:rPr>
              <a:t>USF Sycamore </a:t>
            </a:r>
            <a:r>
              <a:rPr lang="en-US" sz="1400" dirty="0">
                <a:solidFill>
                  <a:prstClr val="black"/>
                </a:solidFill>
              </a:rPr>
              <a:t>cul-de-sac</a:t>
            </a:r>
            <a:r>
              <a:rPr lang="en-US" sz="1400" dirty="0" smtClean="0">
                <a:solidFill>
                  <a:prstClr val="black"/>
                </a:solidFill>
              </a:rPr>
              <a:t>.</a:t>
            </a:r>
            <a:endParaRPr lang="en-US" sz="1400" dirty="0">
              <a:solidFill>
                <a:prstClr val="black"/>
              </a:solidFill>
            </a:endParaRPr>
          </a:p>
          <a:p>
            <a:pPr marL="171450" indent="-171450">
              <a:buFont typeface="Wingdings" panose="05000000000000000000" pitchFamily="2" charset="2"/>
              <a:buChar char="§"/>
            </a:pPr>
            <a:r>
              <a:rPr lang="en-US" sz="1400" b="1" dirty="0" smtClean="0">
                <a:solidFill>
                  <a:prstClr val="black"/>
                </a:solidFill>
              </a:rPr>
              <a:t>Intergovernmental Coordination: </a:t>
            </a:r>
            <a:r>
              <a:rPr lang="en-US" sz="1400" dirty="0" smtClean="0">
                <a:solidFill>
                  <a:prstClr val="black"/>
                </a:solidFill>
              </a:rPr>
              <a:t>Continued coordination with the City for the extension of the USF Development Agreement and with the County for proposed new road connections and area pedestrian/bike safety improvement projects.</a:t>
            </a:r>
          </a:p>
          <a:p>
            <a:pPr marL="171450" indent="-171450">
              <a:buFont typeface="Wingdings" panose="05000000000000000000" pitchFamily="2" charset="2"/>
              <a:buChar char="§"/>
            </a:pPr>
            <a:r>
              <a:rPr lang="en-US" sz="1400" b="1" dirty="0" smtClean="0">
                <a:solidFill>
                  <a:prstClr val="black"/>
                </a:solidFill>
              </a:rPr>
              <a:t>Capital </a:t>
            </a:r>
            <a:r>
              <a:rPr lang="en-US" sz="1400" b="1" dirty="0">
                <a:solidFill>
                  <a:prstClr val="black"/>
                </a:solidFill>
              </a:rPr>
              <a:t>Improvements</a:t>
            </a:r>
            <a:r>
              <a:rPr lang="en-US" sz="1400" dirty="0">
                <a:solidFill>
                  <a:prstClr val="black"/>
                </a:solidFill>
              </a:rPr>
              <a:t>: Includes current CIP, policy of automatic update when BOT approves CIP each </a:t>
            </a:r>
            <a:r>
              <a:rPr lang="en-US" sz="1400" dirty="0" smtClean="0">
                <a:solidFill>
                  <a:prstClr val="black"/>
                </a:solidFill>
              </a:rPr>
              <a:t>year</a:t>
            </a:r>
            <a:endParaRPr lang="en-US" sz="1400" dirty="0">
              <a:solidFill>
                <a:prstClr val="black"/>
              </a:solidFill>
            </a:endParaRPr>
          </a:p>
        </p:txBody>
      </p:sp>
    </p:spTree>
    <p:extLst>
      <p:ext uri="{BB962C8B-B14F-4D97-AF65-F5344CB8AC3E}">
        <p14:creationId xmlns:p14="http://schemas.microsoft.com/office/powerpoint/2010/main" val="1309798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38200" y="990600"/>
            <a:ext cx="7924800" cy="5507533"/>
          </a:xfrm>
          <a:prstGeom prst="rect">
            <a:avLst/>
          </a:prstGeom>
        </p:spPr>
        <p:txBody>
          <a:bodyPr wrap="square" numCol="2">
            <a:spAutoFit/>
          </a:bodyPr>
          <a:lstStyle/>
          <a:p>
            <a:pPr marL="285750" indent="-285750">
              <a:buFont typeface="Arial" panose="020B0604020202020204" pitchFamily="34" charset="0"/>
              <a:buChar char="•"/>
            </a:pPr>
            <a:endParaRPr lang="en-US" sz="1400" b="1" dirty="0">
              <a:solidFill>
                <a:prstClr val="black"/>
              </a:solidFill>
            </a:endParaRPr>
          </a:p>
          <a:p>
            <a:pPr marL="285750" indent="-285750">
              <a:buFont typeface="Arial" panose="020B0604020202020204" pitchFamily="34" charset="0"/>
              <a:buChar char="•"/>
            </a:pPr>
            <a:r>
              <a:rPr lang="en-US" sz="1400" b="1" dirty="0" smtClean="0">
                <a:solidFill>
                  <a:prstClr val="black"/>
                </a:solidFill>
              </a:rPr>
              <a:t>Management of USF property</a:t>
            </a:r>
          </a:p>
          <a:p>
            <a:pPr marL="285750" indent="-285750">
              <a:buFont typeface="Arial" panose="020B0604020202020204" pitchFamily="34" charset="0"/>
              <a:buChar char="•"/>
            </a:pPr>
            <a:endParaRPr lang="en-US" sz="1400" b="1" dirty="0" smtClean="0">
              <a:solidFill>
                <a:prstClr val="black"/>
              </a:solidFill>
            </a:endParaRPr>
          </a:p>
          <a:p>
            <a:pPr marL="285750" indent="-285750">
              <a:buFont typeface="Arial" panose="020B0604020202020204" pitchFamily="34" charset="0"/>
              <a:buChar char="•"/>
            </a:pPr>
            <a:r>
              <a:rPr lang="en-US" sz="1400" b="1" dirty="0">
                <a:solidFill>
                  <a:prstClr val="black"/>
                </a:solidFill>
              </a:rPr>
              <a:t>Updated every five </a:t>
            </a:r>
            <a:r>
              <a:rPr lang="en-US" sz="1400" b="1" dirty="0" smtClean="0">
                <a:solidFill>
                  <a:prstClr val="black"/>
                </a:solidFill>
              </a:rPr>
              <a:t>years</a:t>
            </a:r>
          </a:p>
          <a:p>
            <a:pPr marL="285750" indent="-285750">
              <a:buFont typeface="Arial" panose="020B0604020202020204" pitchFamily="34" charset="0"/>
              <a:buChar char="•"/>
            </a:pPr>
            <a:endParaRPr lang="en-US" sz="1400" b="1" dirty="0">
              <a:solidFill>
                <a:prstClr val="black"/>
              </a:solidFill>
            </a:endParaRPr>
          </a:p>
          <a:p>
            <a:pPr marL="285750" indent="-285750">
              <a:buFont typeface="Arial" panose="020B0604020202020204" pitchFamily="34" charset="0"/>
              <a:buChar char="•"/>
            </a:pPr>
            <a:r>
              <a:rPr lang="en-US" sz="1400" b="1" dirty="0" smtClean="0">
                <a:solidFill>
                  <a:prstClr val="black"/>
                </a:solidFill>
              </a:rPr>
              <a:t>Florida Statutes and BOG requirements </a:t>
            </a:r>
          </a:p>
          <a:p>
            <a:endParaRPr lang="en-US" sz="1400" b="1" dirty="0">
              <a:solidFill>
                <a:prstClr val="black"/>
              </a:solidFill>
            </a:endParaRPr>
          </a:p>
          <a:p>
            <a:endParaRPr lang="en-US" sz="1400" b="1" dirty="0">
              <a:solidFill>
                <a:prstClr val="black"/>
              </a:solidFill>
            </a:endParaRPr>
          </a:p>
          <a:p>
            <a:pPr marL="171450" indent="-171450">
              <a:buFont typeface="Arial" panose="020B0604020202020204" pitchFamily="34" charset="0"/>
              <a:buChar char="•"/>
            </a:pPr>
            <a:r>
              <a:rPr lang="en-US" sz="1400" b="1" dirty="0" smtClean="0">
                <a:solidFill>
                  <a:prstClr val="black"/>
                </a:solidFill>
              </a:rPr>
              <a:t>  Master Plan Components:</a:t>
            </a:r>
          </a:p>
          <a:p>
            <a:pPr marL="628650" lvl="1" indent="-171450">
              <a:buFont typeface="Arial" panose="020B0604020202020204" pitchFamily="34" charset="0"/>
              <a:buChar char="•"/>
            </a:pPr>
            <a:r>
              <a:rPr lang="en-US" sz="1400" b="1" dirty="0" smtClean="0">
                <a:solidFill>
                  <a:prstClr val="black"/>
                </a:solidFill>
              </a:rPr>
              <a:t>Evaluation </a:t>
            </a:r>
            <a:r>
              <a:rPr lang="en-US" sz="1400" b="1" dirty="0">
                <a:solidFill>
                  <a:prstClr val="black"/>
                </a:solidFill>
              </a:rPr>
              <a:t>and Appraisal </a:t>
            </a:r>
            <a:r>
              <a:rPr lang="en-US" sz="1400" b="1" dirty="0" smtClean="0">
                <a:solidFill>
                  <a:prstClr val="black"/>
                </a:solidFill>
              </a:rPr>
              <a:t>Report </a:t>
            </a:r>
          </a:p>
          <a:p>
            <a:pPr marL="628650" lvl="1" indent="-171450">
              <a:buFont typeface="Arial" panose="020B0604020202020204" pitchFamily="34" charset="0"/>
              <a:buChar char="•"/>
            </a:pPr>
            <a:r>
              <a:rPr lang="en-US" sz="1400" b="1" dirty="0" smtClean="0">
                <a:solidFill>
                  <a:prstClr val="black"/>
                </a:solidFill>
              </a:rPr>
              <a:t>Data </a:t>
            </a:r>
            <a:r>
              <a:rPr lang="en-US" sz="1400" b="1" dirty="0">
                <a:solidFill>
                  <a:prstClr val="black"/>
                </a:solidFill>
              </a:rPr>
              <a:t>Collection and </a:t>
            </a:r>
            <a:r>
              <a:rPr lang="en-US" sz="1400" b="1" dirty="0" smtClean="0">
                <a:solidFill>
                  <a:prstClr val="black"/>
                </a:solidFill>
              </a:rPr>
              <a:t>Analysis</a:t>
            </a:r>
          </a:p>
          <a:p>
            <a:pPr marL="628650" lvl="1" indent="-171450">
              <a:buFont typeface="Arial" panose="020B0604020202020204" pitchFamily="34" charset="0"/>
              <a:buChar char="•"/>
            </a:pPr>
            <a:r>
              <a:rPr lang="en-US" sz="1400" b="1" dirty="0">
                <a:solidFill>
                  <a:prstClr val="black"/>
                </a:solidFill>
              </a:rPr>
              <a:t>Goals Objectives, and </a:t>
            </a:r>
            <a:r>
              <a:rPr lang="en-US" sz="1400" b="1" dirty="0" smtClean="0">
                <a:solidFill>
                  <a:prstClr val="black"/>
                </a:solidFill>
              </a:rPr>
              <a:t>Policies updates </a:t>
            </a:r>
          </a:p>
          <a:p>
            <a:pPr marL="628650" lvl="1" indent="-171450">
              <a:buFont typeface="Arial" panose="020B0604020202020204" pitchFamily="34" charset="0"/>
              <a:buChar char="•"/>
            </a:pPr>
            <a:r>
              <a:rPr lang="en-US" sz="1400" b="1" dirty="0" smtClean="0">
                <a:solidFill>
                  <a:prstClr val="black"/>
                </a:solidFill>
              </a:rPr>
              <a:t>Campus Development Agreement</a:t>
            </a:r>
          </a:p>
          <a:p>
            <a:pPr marL="171450" indent="-171450">
              <a:lnSpc>
                <a:spcPct val="150000"/>
              </a:lnSpc>
              <a:buFont typeface="Arial" panose="020B0604020202020204" pitchFamily="34" charset="0"/>
              <a:buChar char="•"/>
            </a:pPr>
            <a:endParaRPr lang="en-US" sz="1400" b="1" dirty="0" smtClean="0">
              <a:solidFill>
                <a:prstClr val="black"/>
              </a:solidFill>
            </a:endParaRPr>
          </a:p>
          <a:p>
            <a:pPr marL="171450" indent="-171450">
              <a:lnSpc>
                <a:spcPct val="150000"/>
              </a:lnSpc>
              <a:buFont typeface="Arial" panose="020B0604020202020204" pitchFamily="34" charset="0"/>
              <a:buChar char="•"/>
            </a:pPr>
            <a:endParaRPr lang="en-US" sz="1400" b="1" dirty="0">
              <a:solidFill>
                <a:prstClr val="black"/>
              </a:solidFill>
            </a:endParaRPr>
          </a:p>
          <a:p>
            <a:pPr marL="171450" indent="-171450">
              <a:lnSpc>
                <a:spcPct val="150000"/>
              </a:lnSpc>
              <a:buFont typeface="Arial" panose="020B0604020202020204" pitchFamily="34" charset="0"/>
              <a:buChar char="•"/>
            </a:pPr>
            <a:endParaRPr lang="en-US" sz="1400" b="1" dirty="0" smtClean="0">
              <a:solidFill>
                <a:prstClr val="black"/>
              </a:solidFill>
            </a:endParaRPr>
          </a:p>
          <a:p>
            <a:pPr marL="171450" indent="-171450">
              <a:lnSpc>
                <a:spcPct val="150000"/>
              </a:lnSpc>
              <a:buFont typeface="Arial" panose="020B0604020202020204" pitchFamily="34" charset="0"/>
              <a:buChar char="•"/>
            </a:pPr>
            <a:endParaRPr lang="en-US" sz="1400" b="1" dirty="0">
              <a:solidFill>
                <a:prstClr val="black"/>
              </a:solidFill>
            </a:endParaRPr>
          </a:p>
          <a:p>
            <a:r>
              <a:rPr lang="en-US" sz="1200" b="1" dirty="0">
                <a:solidFill>
                  <a:prstClr val="black"/>
                </a:solidFill>
              </a:rPr>
              <a:t>	</a:t>
            </a:r>
            <a:endParaRPr lang="en-US" sz="1200" b="1" dirty="0" smtClean="0">
              <a:solidFill>
                <a:prstClr val="black"/>
              </a:solidFill>
            </a:endParaRPr>
          </a:p>
          <a:p>
            <a:endParaRPr lang="en-US" sz="1200" b="1" dirty="0">
              <a:solidFill>
                <a:prstClr val="black"/>
              </a:solidFill>
            </a:endParaRPr>
          </a:p>
          <a:p>
            <a:endParaRPr lang="en-US" sz="1200" b="1" dirty="0" smtClean="0">
              <a:solidFill>
                <a:prstClr val="black"/>
              </a:solidFill>
            </a:endParaRPr>
          </a:p>
          <a:p>
            <a:endParaRPr lang="en-US" sz="1200" b="1" dirty="0">
              <a:solidFill>
                <a:prstClr val="black"/>
              </a:solidFill>
            </a:endParaRPr>
          </a:p>
          <a:p>
            <a:endParaRPr lang="en-US" sz="1200" b="1" dirty="0" smtClean="0">
              <a:solidFill>
                <a:prstClr val="black"/>
              </a:solidFill>
            </a:endParaRPr>
          </a:p>
          <a:p>
            <a:r>
              <a:rPr lang="en-US" sz="1200" b="1" dirty="0" smtClean="0">
                <a:solidFill>
                  <a:prstClr val="black"/>
                </a:solidFill>
              </a:rPr>
              <a:t>	</a:t>
            </a:r>
          </a:p>
          <a:p>
            <a:r>
              <a:rPr lang="en-US" sz="1200" b="1" dirty="0">
                <a:solidFill>
                  <a:prstClr val="black"/>
                </a:solidFill>
              </a:rPr>
              <a:t>	</a:t>
            </a:r>
            <a:endParaRPr lang="en-US" sz="1200" b="1" dirty="0" smtClean="0">
              <a:solidFill>
                <a:prstClr val="black"/>
              </a:solidFill>
            </a:endParaRPr>
          </a:p>
          <a:p>
            <a:endParaRPr lang="en-US" sz="1200" b="1" dirty="0">
              <a:solidFill>
                <a:prstClr val="black"/>
              </a:solidFill>
            </a:endParaRPr>
          </a:p>
          <a:p>
            <a:endParaRPr lang="en-US" sz="1200" b="1" dirty="0" smtClean="0">
              <a:solidFill>
                <a:prstClr val="black"/>
              </a:solidFill>
            </a:endParaRPr>
          </a:p>
          <a:p>
            <a:endParaRPr lang="en-US" sz="1200" b="1" dirty="0">
              <a:solidFill>
                <a:prstClr val="black"/>
              </a:solidFill>
            </a:endParaRPr>
          </a:p>
          <a:p>
            <a:endParaRPr lang="en-US" sz="1200" b="1" dirty="0" smtClean="0">
              <a:solidFill>
                <a:prstClr val="black"/>
              </a:solidFill>
            </a:endParaRPr>
          </a:p>
          <a:p>
            <a:endParaRPr lang="en-US" sz="1200" b="1" dirty="0">
              <a:solidFill>
                <a:prstClr val="black"/>
              </a:solidFill>
            </a:endParaRPr>
          </a:p>
          <a:p>
            <a:endParaRPr lang="en-US" sz="1200" b="1" dirty="0" smtClean="0">
              <a:solidFill>
                <a:prstClr val="black"/>
              </a:solidFill>
            </a:endParaRPr>
          </a:p>
          <a:p>
            <a:r>
              <a:rPr lang="en-US" sz="1200" b="1" dirty="0" smtClean="0">
                <a:solidFill>
                  <a:prstClr val="black"/>
                </a:solidFill>
              </a:rPr>
              <a:t>	</a:t>
            </a:r>
            <a:r>
              <a:rPr lang="en-US" sz="1400" b="1" dirty="0">
                <a:solidFill>
                  <a:prstClr val="black"/>
                </a:solidFill>
              </a:rPr>
              <a:t>Master Plan Elements:</a:t>
            </a:r>
          </a:p>
          <a:p>
            <a:pPr marL="1085850" lvl="2" indent="-171450">
              <a:buFont typeface="Arial" panose="020B0604020202020204" pitchFamily="34" charset="0"/>
              <a:buChar char="•"/>
            </a:pPr>
            <a:r>
              <a:rPr lang="en-US" sz="1200" b="1" dirty="0" smtClean="0">
                <a:solidFill>
                  <a:prstClr val="black"/>
                </a:solidFill>
              </a:rPr>
              <a:t>Introduction </a:t>
            </a:r>
          </a:p>
          <a:p>
            <a:pPr marL="1085850" lvl="2" indent="-171450">
              <a:buFont typeface="Arial" panose="020B0604020202020204" pitchFamily="34" charset="0"/>
              <a:buChar char="•"/>
            </a:pPr>
            <a:r>
              <a:rPr lang="en-US" sz="1200" b="1" dirty="0" smtClean="0">
                <a:solidFill>
                  <a:prstClr val="black"/>
                </a:solidFill>
              </a:rPr>
              <a:t>Strategic Plan</a:t>
            </a:r>
            <a:endParaRPr lang="en-US" sz="1200" b="1"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Introduction </a:t>
            </a:r>
            <a:r>
              <a:rPr lang="en-US" sz="1200" b="1" dirty="0">
                <a:solidFill>
                  <a:prstClr val="black"/>
                </a:solidFill>
              </a:rPr>
              <a:t>to the Campus Master </a:t>
            </a:r>
            <a:r>
              <a:rPr lang="en-US" sz="1200" b="1" dirty="0" smtClean="0">
                <a:solidFill>
                  <a:prstClr val="black"/>
                </a:solidFill>
              </a:rPr>
              <a:t>Plan</a:t>
            </a:r>
            <a:endParaRPr lang="en-US" sz="1200" b="1"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Academic </a:t>
            </a:r>
            <a:r>
              <a:rPr lang="en-US" sz="1200" b="1" dirty="0">
                <a:solidFill>
                  <a:prstClr val="black"/>
                </a:solidFill>
              </a:rPr>
              <a:t>Program </a:t>
            </a:r>
            <a:r>
              <a:rPr lang="en-US" sz="1200" b="1" dirty="0" smtClean="0">
                <a:solidFill>
                  <a:prstClr val="black"/>
                </a:solidFill>
              </a:rPr>
              <a:t>Overview</a:t>
            </a:r>
            <a:endParaRPr lang="en-US" sz="1200" b="1"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Future </a:t>
            </a:r>
            <a:r>
              <a:rPr lang="en-US" sz="1200" b="1" dirty="0">
                <a:solidFill>
                  <a:prstClr val="black"/>
                </a:solidFill>
              </a:rPr>
              <a:t>Land </a:t>
            </a:r>
            <a:r>
              <a:rPr lang="en-US" sz="1200" b="1" dirty="0" smtClean="0">
                <a:solidFill>
                  <a:prstClr val="black"/>
                </a:solidFill>
              </a:rPr>
              <a:t>Use</a:t>
            </a:r>
            <a:r>
              <a:rPr lang="en-US" sz="1200" dirty="0" smtClean="0">
                <a:solidFill>
                  <a:prstClr val="black"/>
                </a:solidFill>
              </a:rPr>
              <a:t> </a:t>
            </a:r>
            <a:endParaRPr lang="en-US" sz="1200"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Transportation</a:t>
            </a:r>
            <a:r>
              <a:rPr lang="en-US" sz="1200" dirty="0" smtClean="0">
                <a:solidFill>
                  <a:prstClr val="black"/>
                </a:solidFill>
              </a:rPr>
              <a:t> </a:t>
            </a:r>
            <a:endParaRPr lang="en-US" sz="1200"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Housing </a:t>
            </a:r>
            <a:r>
              <a:rPr lang="en-US" sz="1200" b="1" dirty="0">
                <a:solidFill>
                  <a:prstClr val="black"/>
                </a:solidFill>
              </a:rPr>
              <a:t>and Student Support </a:t>
            </a:r>
            <a:r>
              <a:rPr lang="en-US" sz="1200" b="1" dirty="0" smtClean="0">
                <a:solidFill>
                  <a:prstClr val="black"/>
                </a:solidFill>
              </a:rPr>
              <a:t>Services</a:t>
            </a:r>
            <a:endParaRPr lang="en-US" sz="1200"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Infrastructure and Utilities</a:t>
            </a:r>
            <a:endParaRPr lang="en-US" sz="1200"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Conservation</a:t>
            </a:r>
            <a:endParaRPr lang="en-US" sz="1200"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Recreation </a:t>
            </a:r>
            <a:r>
              <a:rPr lang="en-US" sz="1200" b="1" dirty="0">
                <a:solidFill>
                  <a:prstClr val="black"/>
                </a:solidFill>
              </a:rPr>
              <a:t>and Open </a:t>
            </a:r>
            <a:r>
              <a:rPr lang="en-US" sz="1200" b="1" dirty="0" smtClean="0">
                <a:solidFill>
                  <a:prstClr val="black"/>
                </a:solidFill>
              </a:rPr>
              <a:t>Space</a:t>
            </a:r>
            <a:r>
              <a:rPr lang="en-US" sz="1200" dirty="0" smtClean="0">
                <a:solidFill>
                  <a:prstClr val="black"/>
                </a:solidFill>
              </a:rPr>
              <a:t> </a:t>
            </a:r>
            <a:endParaRPr lang="en-US" sz="1200"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Intergovernmental Coordination</a:t>
            </a:r>
            <a:r>
              <a:rPr lang="en-US" sz="1200" dirty="0" smtClean="0">
                <a:solidFill>
                  <a:prstClr val="black"/>
                </a:solidFill>
              </a:rPr>
              <a:t> </a:t>
            </a:r>
            <a:endParaRPr lang="en-US" sz="1200"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Capital Improvements</a:t>
            </a:r>
            <a:endParaRPr lang="en-US" sz="1200" dirty="0">
              <a:solidFill>
                <a:prstClr val="black"/>
              </a:solidFill>
            </a:endParaRPr>
          </a:p>
          <a:p>
            <a:pPr marL="1085850" lvl="2" indent="-171450">
              <a:buFont typeface="Arial" panose="020B0604020202020204" pitchFamily="34" charset="0"/>
              <a:buChar char="•"/>
            </a:pPr>
            <a:r>
              <a:rPr lang="en-US" sz="1200" b="1" dirty="0" smtClean="0">
                <a:solidFill>
                  <a:prstClr val="black"/>
                </a:solidFill>
              </a:rPr>
              <a:t>Appendixes</a:t>
            </a:r>
            <a:endParaRPr lang="en-US" sz="1200" dirty="0">
              <a:solidFill>
                <a:prstClr val="black"/>
              </a:solidFill>
            </a:endParaRPr>
          </a:p>
        </p:txBody>
      </p:sp>
      <p:sp>
        <p:nvSpPr>
          <p:cNvPr id="4" name="Rectangle 3"/>
          <p:cNvSpPr/>
          <p:nvPr/>
        </p:nvSpPr>
        <p:spPr>
          <a:xfrm>
            <a:off x="1371600" y="405094"/>
            <a:ext cx="6781800" cy="461665"/>
          </a:xfrm>
          <a:prstGeom prst="rect">
            <a:avLst/>
          </a:prstGeom>
        </p:spPr>
        <p:txBody>
          <a:bodyPr wrap="square">
            <a:spAutoFit/>
          </a:bodyPr>
          <a:lstStyle/>
          <a:p>
            <a:r>
              <a:rPr lang="en-US" sz="2400" b="1" dirty="0">
                <a:solidFill>
                  <a:srgbClr val="70AD47">
                    <a:lumMod val="50000"/>
                  </a:srgbClr>
                </a:solidFill>
                <a:latin typeface="Goudy Old Style"/>
                <a:cs typeface="Goudy Old Style"/>
              </a:rPr>
              <a:t>Proposed 2015-2025 Campus Master Plan </a:t>
            </a:r>
            <a:r>
              <a:rPr lang="en-US" sz="2400" b="1" dirty="0" smtClean="0">
                <a:solidFill>
                  <a:srgbClr val="70AD47">
                    <a:lumMod val="50000"/>
                  </a:srgbClr>
                </a:solidFill>
                <a:latin typeface="Goudy Old Style"/>
                <a:cs typeface="Goudy Old Style"/>
              </a:rPr>
              <a:t>Update</a:t>
            </a:r>
            <a:endParaRPr lang="en-US" sz="2400" b="1" dirty="0">
              <a:solidFill>
                <a:srgbClr val="70AD47">
                  <a:lumMod val="50000"/>
                </a:srgbClr>
              </a:solidFill>
              <a:latin typeface="Goudy Old Style"/>
              <a:cs typeface="Goudy Old Style"/>
            </a:endParaRPr>
          </a:p>
        </p:txBody>
      </p:sp>
    </p:spTree>
    <p:extLst>
      <p:ext uri="{BB962C8B-B14F-4D97-AF65-F5344CB8AC3E}">
        <p14:creationId xmlns:p14="http://schemas.microsoft.com/office/powerpoint/2010/main" val="2257510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381000"/>
            <a:ext cx="7772401" cy="1692771"/>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Campus Development Agreement</a:t>
            </a:r>
          </a:p>
          <a:p>
            <a:endParaRPr lang="en-US" sz="2400" b="1" dirty="0" smtClean="0">
              <a:solidFill>
                <a:srgbClr val="70AD47">
                  <a:lumMod val="50000"/>
                </a:srgbClr>
              </a:solidFill>
              <a:latin typeface="Goudy Old Style"/>
              <a:cs typeface="Goudy Old Style"/>
            </a:endParaRPr>
          </a:p>
          <a:p>
            <a:r>
              <a:rPr lang="en-US" sz="1400" dirty="0" smtClean="0">
                <a:solidFill>
                  <a:prstClr val="black"/>
                </a:solidFill>
                <a:latin typeface="Arial" panose="020B0604020202020204" pitchFamily="34" charset="0"/>
                <a:cs typeface="Arial" panose="020B0604020202020204" pitchFamily="34" charset="0"/>
              </a:rPr>
              <a:t>The Campus Development Agreement with the City of Tampa was based on the 2005-2015 Campus Master Plan. The Agreement expires in December 2015.  Given current unused development capacity, the City of Tampa is in the process of approvals to extend the existing Agreement for 10 years to 2025.</a:t>
            </a:r>
          </a:p>
        </p:txBody>
      </p:sp>
      <p:sp>
        <p:nvSpPr>
          <p:cNvPr id="5" name="TextBox 4"/>
          <p:cNvSpPr txBox="1"/>
          <p:nvPr/>
        </p:nvSpPr>
        <p:spPr>
          <a:xfrm>
            <a:off x="225457" y="5941367"/>
            <a:ext cx="1013419" cy="461665"/>
          </a:xfrm>
          <a:prstGeom prst="rect">
            <a:avLst/>
          </a:prstGeom>
          <a:noFill/>
        </p:spPr>
        <p:txBody>
          <a:bodyPr wrap="none" rtlCol="0">
            <a:spAutoFit/>
          </a:bodyPr>
          <a:lstStyle/>
          <a:p>
            <a:r>
              <a:rPr lang="en-US" sz="2400" dirty="0" smtClean="0">
                <a:solidFill>
                  <a:srgbClr val="FFC000">
                    <a:lumMod val="20000"/>
                    <a:lumOff val="80000"/>
                  </a:srgbClr>
                </a:solidFill>
              </a:rPr>
              <a:t>Tampa</a:t>
            </a:r>
            <a:endParaRPr lang="en-US" sz="2400" dirty="0">
              <a:solidFill>
                <a:srgbClr val="FFC000">
                  <a:lumMod val="20000"/>
                  <a:lumOff val="80000"/>
                </a:srgb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2209800"/>
            <a:ext cx="6372225" cy="3433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052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5457" y="381000"/>
            <a:ext cx="8616886" cy="1200329"/>
          </a:xfrm>
          <a:prstGeom prst="rect">
            <a:avLst/>
          </a:prstGeom>
          <a:noFill/>
        </p:spPr>
        <p:txBody>
          <a:bodyPr wrap="square" rtlCol="0">
            <a:spAutoFit/>
          </a:bodyPr>
          <a:lstStyle/>
          <a:p>
            <a:pPr algn="ctr"/>
            <a:r>
              <a:rPr lang="en-US" sz="2400" b="1" dirty="0" smtClean="0">
                <a:solidFill>
                  <a:srgbClr val="70AD47">
                    <a:lumMod val="50000"/>
                  </a:srgbClr>
                </a:solidFill>
                <a:latin typeface="Goudy Old Style"/>
                <a:cs typeface="Goudy Old Style"/>
              </a:rPr>
              <a:t>2015-2025 </a:t>
            </a:r>
          </a:p>
          <a:p>
            <a:pPr algn="ctr"/>
            <a:r>
              <a:rPr lang="en-US" sz="2400" b="1" dirty="0" smtClean="0">
                <a:solidFill>
                  <a:srgbClr val="70AD47">
                    <a:lumMod val="50000"/>
                  </a:srgbClr>
                </a:solidFill>
                <a:latin typeface="Goudy Old Style"/>
                <a:cs typeface="Goudy Old Style"/>
              </a:rPr>
              <a:t>USF System Campus Master Plan Update                </a:t>
            </a:r>
          </a:p>
          <a:p>
            <a:pPr algn="ctr"/>
            <a:r>
              <a:rPr lang="en-US" sz="2400" b="1" dirty="0" smtClean="0">
                <a:solidFill>
                  <a:srgbClr val="70AD47">
                    <a:lumMod val="50000"/>
                  </a:srgbClr>
                </a:solidFill>
                <a:latin typeface="Goudy Old Style"/>
                <a:cs typeface="Goudy Old Style"/>
              </a:rPr>
              <a:t>GO USF BULLS !</a:t>
            </a:r>
          </a:p>
        </p:txBody>
      </p:sp>
      <p:pic>
        <p:nvPicPr>
          <p:cNvPr id="71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31" t="21989" r="27740" b="6912"/>
          <a:stretch/>
        </p:blipFill>
        <p:spPr bwMode="auto">
          <a:xfrm>
            <a:off x="2786161" y="2438400"/>
            <a:ext cx="3460595" cy="3341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75" r="20663" b="14379"/>
          <a:stretch/>
        </p:blipFill>
        <p:spPr bwMode="auto">
          <a:xfrm>
            <a:off x="441122" y="1306745"/>
            <a:ext cx="2345039" cy="246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1323"/>
          <a:stretch/>
        </p:blipFill>
        <p:spPr bwMode="auto">
          <a:xfrm>
            <a:off x="6246756" y="2057400"/>
            <a:ext cx="2350157"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119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0192" y="762000"/>
            <a:ext cx="6715008" cy="1938992"/>
          </a:xfrm>
          <a:prstGeom prst="rect">
            <a:avLst/>
          </a:prstGeom>
          <a:noFill/>
        </p:spPr>
        <p:txBody>
          <a:bodyPr wrap="square" rtlCol="0">
            <a:spAutoFit/>
          </a:bodyPr>
          <a:lstStyle/>
          <a:p>
            <a:r>
              <a:rPr lang="en-US" sz="4000" b="1" dirty="0" smtClean="0">
                <a:solidFill>
                  <a:srgbClr val="70AD47">
                    <a:lumMod val="50000"/>
                  </a:srgbClr>
                </a:solidFill>
                <a:latin typeface="Goudy Old Style"/>
                <a:cs typeface="Goudy Old Style"/>
              </a:rPr>
              <a:t>2015-2025 </a:t>
            </a:r>
          </a:p>
          <a:p>
            <a:r>
              <a:rPr lang="en-US" sz="4000" b="1" dirty="0" smtClean="0">
                <a:solidFill>
                  <a:srgbClr val="70AD47">
                    <a:lumMod val="50000"/>
                  </a:srgbClr>
                </a:solidFill>
                <a:latin typeface="Goudy Old Style"/>
                <a:cs typeface="Goudy Old Style"/>
              </a:rPr>
              <a:t>USF System </a:t>
            </a:r>
          </a:p>
          <a:p>
            <a:r>
              <a:rPr lang="en-US" sz="4000" b="1" dirty="0" smtClean="0">
                <a:solidFill>
                  <a:srgbClr val="70AD47">
                    <a:lumMod val="50000"/>
                  </a:srgbClr>
                </a:solidFill>
                <a:latin typeface="Goudy Old Style"/>
                <a:cs typeface="Goudy Old Style"/>
              </a:rPr>
              <a:t>Campus Master Plan Update</a:t>
            </a:r>
            <a:endParaRPr lang="en-US" sz="4000" b="1" dirty="0">
              <a:solidFill>
                <a:srgbClr val="70AD47">
                  <a:lumMod val="50000"/>
                </a:srgbClr>
              </a:solidFill>
              <a:latin typeface="Goudy Old Style"/>
              <a:cs typeface="Goudy Old Style"/>
            </a:endParaRPr>
          </a:p>
        </p:txBody>
      </p:sp>
      <p:sp>
        <p:nvSpPr>
          <p:cNvPr id="4" name="TextBox 3"/>
          <p:cNvSpPr txBox="1"/>
          <p:nvPr/>
        </p:nvSpPr>
        <p:spPr>
          <a:xfrm>
            <a:off x="619685" y="4724399"/>
            <a:ext cx="4754443" cy="830997"/>
          </a:xfrm>
          <a:prstGeom prst="rect">
            <a:avLst/>
          </a:prstGeom>
          <a:noFill/>
        </p:spPr>
        <p:txBody>
          <a:bodyPr wrap="none" rtlCol="0">
            <a:spAutoFit/>
          </a:bodyPr>
          <a:lstStyle/>
          <a:p>
            <a:r>
              <a:rPr lang="en-US" sz="4800" dirty="0" smtClean="0">
                <a:solidFill>
                  <a:prstClr val="black"/>
                </a:solidFill>
              </a:rPr>
              <a:t>Sarasota-Manatee</a:t>
            </a:r>
            <a:endParaRPr lang="en-US" sz="4800" dirty="0">
              <a:solidFill>
                <a:prstClr val="black"/>
              </a:solidFill>
            </a:endParaRPr>
          </a:p>
        </p:txBody>
      </p:sp>
    </p:spTree>
    <p:extLst>
      <p:ext uri="{BB962C8B-B14F-4D97-AF65-F5344CB8AC3E}">
        <p14:creationId xmlns:p14="http://schemas.microsoft.com/office/powerpoint/2010/main" val="2945356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800" y="288258"/>
            <a:ext cx="6781801" cy="830997"/>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Proposed 2015-2025 Campus Master Plan Update</a:t>
            </a:r>
          </a:p>
          <a:p>
            <a:r>
              <a:rPr lang="en-US" sz="2400" b="1" dirty="0" smtClean="0">
                <a:solidFill>
                  <a:srgbClr val="70AD47">
                    <a:lumMod val="50000"/>
                  </a:srgbClr>
                </a:solidFill>
                <a:latin typeface="Goudy Old Style"/>
                <a:cs typeface="Goudy Old Style"/>
              </a:rPr>
              <a:t>Campus Context Map</a:t>
            </a:r>
            <a:endParaRPr lang="en-US" sz="2400" b="1" dirty="0">
              <a:solidFill>
                <a:srgbClr val="70AD47">
                  <a:lumMod val="50000"/>
                </a:srgbClr>
              </a:solidFill>
              <a:latin typeface="Goudy Old Style"/>
              <a:cs typeface="Goudy Old Style"/>
            </a:endParaRPr>
          </a:p>
        </p:txBody>
      </p:sp>
      <p:sp>
        <p:nvSpPr>
          <p:cNvPr id="6" name="TextBox 5"/>
          <p:cNvSpPr txBox="1"/>
          <p:nvPr/>
        </p:nvSpPr>
        <p:spPr>
          <a:xfrm>
            <a:off x="225457" y="5941367"/>
            <a:ext cx="2468689" cy="461665"/>
          </a:xfrm>
          <a:prstGeom prst="rect">
            <a:avLst/>
          </a:prstGeom>
          <a:noFill/>
        </p:spPr>
        <p:txBody>
          <a:bodyPr wrap="none" rtlCol="0">
            <a:spAutoFit/>
          </a:bodyPr>
          <a:lstStyle/>
          <a:p>
            <a:r>
              <a:rPr lang="en-US" sz="2400" dirty="0" smtClean="0">
                <a:solidFill>
                  <a:srgbClr val="FFC000">
                    <a:lumMod val="20000"/>
                    <a:lumOff val="80000"/>
                  </a:srgbClr>
                </a:solidFill>
              </a:rPr>
              <a:t>Sarasota-Manatee</a:t>
            </a:r>
            <a:endParaRPr lang="en-US" sz="2400" dirty="0">
              <a:solidFill>
                <a:srgbClr val="FFC000">
                  <a:lumMod val="20000"/>
                  <a:lumOff val="80000"/>
                </a:srgbClr>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1119255"/>
            <a:ext cx="7102515" cy="4595745"/>
          </a:xfrm>
          <a:prstGeom prst="rect">
            <a:avLst/>
          </a:prstGeom>
        </p:spPr>
      </p:pic>
    </p:spTree>
    <p:extLst>
      <p:ext uri="{BB962C8B-B14F-4D97-AF65-F5344CB8AC3E}">
        <p14:creationId xmlns:p14="http://schemas.microsoft.com/office/powerpoint/2010/main" val="1956824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28329" y="228600"/>
            <a:ext cx="7772401" cy="830997"/>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Proposed 2015-2025 Campus Master Plan Update       Primary Updates</a:t>
            </a:r>
          </a:p>
        </p:txBody>
      </p:sp>
      <p:sp>
        <p:nvSpPr>
          <p:cNvPr id="3" name="TextBox 2"/>
          <p:cNvSpPr txBox="1"/>
          <p:nvPr/>
        </p:nvSpPr>
        <p:spPr>
          <a:xfrm>
            <a:off x="225457" y="5941367"/>
            <a:ext cx="2468689" cy="461665"/>
          </a:xfrm>
          <a:prstGeom prst="rect">
            <a:avLst/>
          </a:prstGeom>
          <a:noFill/>
        </p:spPr>
        <p:txBody>
          <a:bodyPr wrap="none" rtlCol="0">
            <a:spAutoFit/>
          </a:bodyPr>
          <a:lstStyle/>
          <a:p>
            <a:r>
              <a:rPr lang="en-US" sz="2400" dirty="0" smtClean="0">
                <a:solidFill>
                  <a:srgbClr val="FFC000">
                    <a:lumMod val="20000"/>
                    <a:lumOff val="80000"/>
                  </a:srgbClr>
                </a:solidFill>
              </a:rPr>
              <a:t>Sarasota-Manatee</a:t>
            </a:r>
            <a:endParaRPr lang="en-US" sz="2400" dirty="0">
              <a:solidFill>
                <a:srgbClr val="FFC000">
                  <a:lumMod val="20000"/>
                  <a:lumOff val="80000"/>
                </a:srgbClr>
              </a:solidFill>
            </a:endParaRPr>
          </a:p>
        </p:txBody>
      </p:sp>
      <p:sp>
        <p:nvSpPr>
          <p:cNvPr id="6" name="TextBox 5"/>
          <p:cNvSpPr txBox="1"/>
          <p:nvPr/>
        </p:nvSpPr>
        <p:spPr>
          <a:xfrm>
            <a:off x="457199" y="1115213"/>
            <a:ext cx="8314660" cy="4524315"/>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solidFill>
                  <a:prstClr val="black"/>
                </a:solidFill>
              </a:rPr>
              <a:t>Future Land Use:  </a:t>
            </a:r>
            <a:endParaRPr lang="en-US" sz="1600" b="1" dirty="0" smtClean="0">
              <a:solidFill>
                <a:prstClr val="black"/>
              </a:solidFill>
            </a:endParaRPr>
          </a:p>
          <a:p>
            <a:pPr marL="742950" lvl="1" indent="-285750">
              <a:buFont typeface="Arial" panose="020B0604020202020204" pitchFamily="34" charset="0"/>
              <a:buChar char="•"/>
            </a:pPr>
            <a:r>
              <a:rPr lang="en-US" sz="1600" dirty="0">
                <a:solidFill>
                  <a:prstClr val="black"/>
                </a:solidFill>
              </a:rPr>
              <a:t>Reinforces mission, vision and goals of </a:t>
            </a:r>
            <a:r>
              <a:rPr lang="en-US" sz="1600" dirty="0" smtClean="0">
                <a:solidFill>
                  <a:prstClr val="black"/>
                </a:solidFill>
              </a:rPr>
              <a:t>“</a:t>
            </a:r>
            <a:r>
              <a:rPr lang="en-US" sz="1600" b="1" i="1" u="sng" dirty="0" smtClean="0">
                <a:solidFill>
                  <a:prstClr val="black"/>
                </a:solidFill>
              </a:rPr>
              <a:t>USFSM </a:t>
            </a:r>
            <a:r>
              <a:rPr lang="en-US" sz="1600" b="1" i="1" u="sng" dirty="0">
                <a:solidFill>
                  <a:prstClr val="black"/>
                </a:solidFill>
              </a:rPr>
              <a:t>Strategic Plan: Focus on Quality </a:t>
            </a:r>
            <a:r>
              <a:rPr lang="en-US" sz="1600" b="1" i="1" u="sng" dirty="0" smtClean="0">
                <a:solidFill>
                  <a:prstClr val="black"/>
                </a:solidFill>
              </a:rPr>
              <a:t>2020</a:t>
            </a:r>
            <a:r>
              <a:rPr lang="en-US" sz="1600" i="1" dirty="0" smtClean="0">
                <a:solidFill>
                  <a:prstClr val="black"/>
                </a:solidFill>
              </a:rPr>
              <a:t>”.  </a:t>
            </a:r>
            <a:endParaRPr lang="en-US" sz="1600" i="1" dirty="0">
              <a:solidFill>
                <a:prstClr val="black"/>
              </a:solidFill>
            </a:endParaRPr>
          </a:p>
          <a:p>
            <a:pPr marL="742950" lvl="1" indent="-285750">
              <a:buFont typeface="Arial" panose="020B0604020202020204" pitchFamily="34" charset="0"/>
              <a:buChar char="•"/>
            </a:pPr>
            <a:r>
              <a:rPr lang="en-US" sz="1600" dirty="0" smtClean="0">
                <a:solidFill>
                  <a:prstClr val="black"/>
                </a:solidFill>
              </a:rPr>
              <a:t>Maintains currently adopted Campus Master </a:t>
            </a:r>
            <a:r>
              <a:rPr lang="en-US" sz="1600" dirty="0">
                <a:solidFill>
                  <a:prstClr val="black"/>
                </a:solidFill>
              </a:rPr>
              <a:t>P</a:t>
            </a:r>
            <a:r>
              <a:rPr lang="en-US" sz="1600" dirty="0" smtClean="0">
                <a:solidFill>
                  <a:prstClr val="black"/>
                </a:solidFill>
              </a:rPr>
              <a:t>lan </a:t>
            </a:r>
            <a:r>
              <a:rPr lang="en-US" sz="1600" dirty="0">
                <a:solidFill>
                  <a:prstClr val="black"/>
                </a:solidFill>
              </a:rPr>
              <a:t>land acquisition </a:t>
            </a:r>
            <a:r>
              <a:rPr lang="en-US" sz="1600" dirty="0" smtClean="0">
                <a:solidFill>
                  <a:prstClr val="black"/>
                </a:solidFill>
              </a:rPr>
              <a:t>strategy.</a:t>
            </a:r>
          </a:p>
          <a:p>
            <a:pPr marL="742950" lvl="1" indent="-285750">
              <a:buFont typeface="Arial" panose="020B0604020202020204" pitchFamily="34" charset="0"/>
              <a:buChar char="•"/>
            </a:pPr>
            <a:r>
              <a:rPr lang="en-US" sz="1600" dirty="0" smtClean="0">
                <a:solidFill>
                  <a:prstClr val="black"/>
                </a:solidFill>
              </a:rPr>
              <a:t>No University development is proposed on land not currently owned.</a:t>
            </a:r>
          </a:p>
          <a:p>
            <a:pPr marL="742950" lvl="1" indent="-285750">
              <a:buFont typeface="Arial" panose="020B0604020202020204" pitchFamily="34" charset="0"/>
              <a:buChar char="•"/>
            </a:pPr>
            <a:r>
              <a:rPr lang="en-US" sz="1600" dirty="0">
                <a:solidFill>
                  <a:prstClr val="black"/>
                </a:solidFill>
              </a:rPr>
              <a:t>Continues emphasis to develop the campus core through strategic placement of buildings of compatible use, type and massing.</a:t>
            </a:r>
          </a:p>
          <a:p>
            <a:pPr marL="742950" lvl="1" indent="-285750">
              <a:buFont typeface="Arial" panose="020B0604020202020204" pitchFamily="34" charset="0"/>
              <a:buChar char="•"/>
            </a:pPr>
            <a:r>
              <a:rPr lang="en-US" sz="1600" dirty="0">
                <a:solidFill>
                  <a:prstClr val="black"/>
                </a:solidFill>
              </a:rPr>
              <a:t>Incorporates sustainability framework prescribed by FBOG Chapter 21.</a:t>
            </a:r>
            <a:endParaRPr lang="en-US" sz="1600" dirty="0" smtClean="0">
              <a:solidFill>
                <a:prstClr val="black"/>
              </a:solidFill>
            </a:endParaRPr>
          </a:p>
          <a:p>
            <a:pPr lvl="1"/>
            <a:endParaRPr lang="en-US" sz="1600" dirty="0">
              <a:solidFill>
                <a:prstClr val="black"/>
              </a:solidFill>
            </a:endParaRPr>
          </a:p>
          <a:p>
            <a:pPr marL="285750" indent="-285750">
              <a:buFont typeface="Wingdings" panose="05000000000000000000" pitchFamily="2" charset="2"/>
              <a:buChar char="§"/>
            </a:pPr>
            <a:r>
              <a:rPr lang="en-US" sz="1600" b="1" dirty="0" smtClean="0">
                <a:solidFill>
                  <a:prstClr val="black"/>
                </a:solidFill>
              </a:rPr>
              <a:t>Transportation</a:t>
            </a:r>
            <a:r>
              <a:rPr lang="en-US" sz="1600" b="1" dirty="0">
                <a:solidFill>
                  <a:prstClr val="black"/>
                </a:solidFill>
              </a:rPr>
              <a:t>:  </a:t>
            </a:r>
            <a:r>
              <a:rPr lang="en-US" sz="1600" dirty="0" smtClean="0">
                <a:solidFill>
                  <a:prstClr val="black"/>
                </a:solidFill>
              </a:rPr>
              <a:t>Includes high-priority safety </a:t>
            </a:r>
            <a:r>
              <a:rPr lang="en-US" sz="1600" dirty="0">
                <a:solidFill>
                  <a:prstClr val="black"/>
                </a:solidFill>
              </a:rPr>
              <a:t>improvements for campus </a:t>
            </a:r>
            <a:r>
              <a:rPr lang="en-US" sz="1600" dirty="0" smtClean="0">
                <a:solidFill>
                  <a:prstClr val="black"/>
                </a:solidFill>
              </a:rPr>
              <a:t>pedestrian and bicycle routes, public transit, roadways and intersections by relocating the main campus entrance to Seagate Drive (USFSM Strategic Plan 2.8).</a:t>
            </a:r>
            <a:endParaRPr lang="en-US" sz="1600" dirty="0">
              <a:solidFill>
                <a:prstClr val="black"/>
              </a:solidFill>
            </a:endParaRPr>
          </a:p>
          <a:p>
            <a:pPr lvl="1"/>
            <a:endParaRPr lang="en-US" sz="1600" dirty="0">
              <a:solidFill>
                <a:prstClr val="black"/>
              </a:solidFill>
            </a:endParaRPr>
          </a:p>
          <a:p>
            <a:pPr marL="285750" indent="-285750">
              <a:buFont typeface="Wingdings" panose="05000000000000000000" pitchFamily="2" charset="2"/>
              <a:buChar char="§"/>
            </a:pPr>
            <a:r>
              <a:rPr lang="en-US" sz="1600" b="1" dirty="0" smtClean="0">
                <a:solidFill>
                  <a:prstClr val="black"/>
                </a:solidFill>
              </a:rPr>
              <a:t>Housing:  </a:t>
            </a:r>
            <a:r>
              <a:rPr lang="en-US" sz="1600" dirty="0" smtClean="0">
                <a:solidFill>
                  <a:prstClr val="black"/>
                </a:solidFill>
              </a:rPr>
              <a:t>USFSM will actively promote student </a:t>
            </a:r>
            <a:r>
              <a:rPr lang="en-US" sz="1600" dirty="0">
                <a:solidFill>
                  <a:prstClr val="black"/>
                </a:solidFill>
              </a:rPr>
              <a:t>housing </a:t>
            </a:r>
            <a:r>
              <a:rPr lang="en-US" sz="1600" dirty="0" smtClean="0">
                <a:solidFill>
                  <a:prstClr val="black"/>
                </a:solidFill>
              </a:rPr>
              <a:t>through </a:t>
            </a:r>
            <a:r>
              <a:rPr lang="en-US" sz="1600" dirty="0">
                <a:solidFill>
                  <a:prstClr val="black"/>
                </a:solidFill>
              </a:rPr>
              <a:t>affiliation agreements </a:t>
            </a:r>
            <a:r>
              <a:rPr lang="en-US" sz="1600" dirty="0" smtClean="0">
                <a:solidFill>
                  <a:prstClr val="black"/>
                </a:solidFill>
              </a:rPr>
              <a:t>(</a:t>
            </a:r>
            <a:r>
              <a:rPr lang="en-US" sz="1600" dirty="0">
                <a:solidFill>
                  <a:prstClr val="black"/>
                </a:solidFill>
              </a:rPr>
              <a:t>USFSM Strategic Plan 2.3). </a:t>
            </a:r>
          </a:p>
          <a:p>
            <a:pPr marL="285750" indent="-285750">
              <a:buFont typeface="Wingdings" panose="05000000000000000000" pitchFamily="2" charset="2"/>
              <a:buChar char="§"/>
            </a:pPr>
            <a:endParaRPr lang="en-US" sz="1600" b="1" dirty="0">
              <a:solidFill>
                <a:prstClr val="black"/>
              </a:solidFill>
            </a:endParaRPr>
          </a:p>
          <a:p>
            <a:pPr marL="285750" indent="-285750">
              <a:buFont typeface="Wingdings" panose="05000000000000000000" pitchFamily="2" charset="2"/>
              <a:buChar char="§"/>
            </a:pPr>
            <a:r>
              <a:rPr lang="en-US" sz="1600" b="1" dirty="0" smtClean="0">
                <a:solidFill>
                  <a:prstClr val="black"/>
                </a:solidFill>
              </a:rPr>
              <a:t>Student </a:t>
            </a:r>
            <a:r>
              <a:rPr lang="en-US" sz="1600" b="1" dirty="0">
                <a:solidFill>
                  <a:prstClr val="black"/>
                </a:solidFill>
              </a:rPr>
              <a:t>Support Services:  </a:t>
            </a:r>
            <a:r>
              <a:rPr lang="en-US" sz="1600" dirty="0" smtClean="0">
                <a:solidFill>
                  <a:prstClr val="black"/>
                </a:solidFill>
              </a:rPr>
              <a:t>USFSM </a:t>
            </a:r>
            <a:r>
              <a:rPr lang="en-US" sz="1600" smtClean="0">
                <a:solidFill>
                  <a:prstClr val="black"/>
                </a:solidFill>
              </a:rPr>
              <a:t>will support </a:t>
            </a:r>
            <a:r>
              <a:rPr lang="en-US" sz="1600" dirty="0" smtClean="0">
                <a:solidFill>
                  <a:prstClr val="black"/>
                </a:solidFill>
              </a:rPr>
              <a:t>student engagement and success through the addition of new facilities and repurposing existing facilities (USFSM Strategic Plan 2.1).  </a:t>
            </a:r>
          </a:p>
          <a:p>
            <a:pPr lvl="1"/>
            <a:r>
              <a:rPr lang="en-US" sz="1600" dirty="0" smtClean="0">
                <a:solidFill>
                  <a:prstClr val="black"/>
                </a:solidFill>
              </a:rPr>
              <a:t>  </a:t>
            </a:r>
            <a:endParaRPr lang="en-US" sz="1600" dirty="0">
              <a:solidFill>
                <a:prstClr val="black"/>
              </a:solidFill>
            </a:endParaRPr>
          </a:p>
        </p:txBody>
      </p:sp>
    </p:spTree>
    <p:extLst>
      <p:ext uri="{BB962C8B-B14F-4D97-AF65-F5344CB8AC3E}">
        <p14:creationId xmlns:p14="http://schemas.microsoft.com/office/powerpoint/2010/main" val="40264002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381000"/>
            <a:ext cx="7772401" cy="830997"/>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Proposed 2015-2025 Campus Master Plan Update</a:t>
            </a:r>
          </a:p>
          <a:p>
            <a:r>
              <a:rPr lang="en-US" sz="2400" b="1" dirty="0" smtClean="0">
                <a:solidFill>
                  <a:srgbClr val="70AD47">
                    <a:lumMod val="50000"/>
                  </a:srgbClr>
                </a:solidFill>
                <a:latin typeface="Goudy Old Style"/>
                <a:cs typeface="Goudy Old Style"/>
              </a:rPr>
              <a:t>Proposed Updates</a:t>
            </a:r>
            <a:endParaRPr lang="en-US" sz="2400" b="1" dirty="0">
              <a:solidFill>
                <a:srgbClr val="70AD47">
                  <a:lumMod val="50000"/>
                </a:srgbClr>
              </a:solidFill>
              <a:latin typeface="Goudy Old Style"/>
              <a:cs typeface="Goudy Old Style"/>
            </a:endParaRPr>
          </a:p>
        </p:txBody>
      </p:sp>
      <p:sp>
        <p:nvSpPr>
          <p:cNvPr id="3" name="TextBox 2"/>
          <p:cNvSpPr txBox="1"/>
          <p:nvPr/>
        </p:nvSpPr>
        <p:spPr>
          <a:xfrm>
            <a:off x="225457" y="5941367"/>
            <a:ext cx="2468689" cy="461665"/>
          </a:xfrm>
          <a:prstGeom prst="rect">
            <a:avLst/>
          </a:prstGeom>
          <a:noFill/>
        </p:spPr>
        <p:txBody>
          <a:bodyPr wrap="none" rtlCol="0">
            <a:spAutoFit/>
          </a:bodyPr>
          <a:lstStyle/>
          <a:p>
            <a:r>
              <a:rPr lang="en-US" sz="2400" dirty="0" smtClean="0">
                <a:solidFill>
                  <a:srgbClr val="FFC000">
                    <a:lumMod val="20000"/>
                    <a:lumOff val="80000"/>
                  </a:srgbClr>
                </a:solidFill>
              </a:rPr>
              <a:t>Sarasota-Manatee</a:t>
            </a:r>
            <a:endParaRPr lang="en-US" sz="2400" dirty="0">
              <a:solidFill>
                <a:srgbClr val="FFC000">
                  <a:lumMod val="20000"/>
                  <a:lumOff val="80000"/>
                </a:srgb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790" y="1211997"/>
            <a:ext cx="6760010" cy="4421425"/>
          </a:xfrm>
          <a:prstGeom prst="rect">
            <a:avLst/>
          </a:prstGeom>
        </p:spPr>
      </p:pic>
    </p:spTree>
    <p:extLst>
      <p:ext uri="{BB962C8B-B14F-4D97-AF65-F5344CB8AC3E}">
        <p14:creationId xmlns:p14="http://schemas.microsoft.com/office/powerpoint/2010/main" val="3165652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381000"/>
            <a:ext cx="7772401" cy="830997"/>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Proposed 2015-2025 Campus Master Plan Update</a:t>
            </a:r>
          </a:p>
          <a:p>
            <a:r>
              <a:rPr lang="en-US" sz="2400" b="1" dirty="0" smtClean="0">
                <a:solidFill>
                  <a:srgbClr val="70AD47">
                    <a:lumMod val="50000"/>
                  </a:srgbClr>
                </a:solidFill>
                <a:latin typeface="Goudy Old Style"/>
                <a:cs typeface="Goudy Old Style"/>
              </a:rPr>
              <a:t>Illustrative 10-year Plan</a:t>
            </a:r>
            <a:endParaRPr lang="en-US" sz="2400" b="1" dirty="0">
              <a:solidFill>
                <a:srgbClr val="70AD47">
                  <a:lumMod val="50000"/>
                </a:srgbClr>
              </a:solidFill>
              <a:latin typeface="Goudy Old Style"/>
              <a:cs typeface="Goudy Old Style"/>
            </a:endParaRPr>
          </a:p>
        </p:txBody>
      </p:sp>
      <p:sp>
        <p:nvSpPr>
          <p:cNvPr id="3" name="TextBox 2"/>
          <p:cNvSpPr txBox="1"/>
          <p:nvPr/>
        </p:nvSpPr>
        <p:spPr>
          <a:xfrm>
            <a:off x="225457" y="5941367"/>
            <a:ext cx="2468689" cy="461665"/>
          </a:xfrm>
          <a:prstGeom prst="rect">
            <a:avLst/>
          </a:prstGeom>
          <a:noFill/>
        </p:spPr>
        <p:txBody>
          <a:bodyPr wrap="none" rtlCol="0">
            <a:spAutoFit/>
          </a:bodyPr>
          <a:lstStyle/>
          <a:p>
            <a:r>
              <a:rPr lang="en-US" sz="2400" dirty="0" smtClean="0">
                <a:solidFill>
                  <a:srgbClr val="FFC000">
                    <a:lumMod val="20000"/>
                    <a:lumOff val="80000"/>
                  </a:srgbClr>
                </a:solidFill>
              </a:rPr>
              <a:t>Sarasota-Manatee</a:t>
            </a:r>
            <a:endParaRPr lang="en-US" sz="2400" dirty="0">
              <a:solidFill>
                <a:srgbClr val="FFC000">
                  <a:lumMod val="20000"/>
                  <a:lumOff val="80000"/>
                </a:srgb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56" y="1211997"/>
            <a:ext cx="7680344" cy="4401207"/>
          </a:xfrm>
          <a:prstGeom prst="rect">
            <a:avLst/>
          </a:prstGeom>
        </p:spPr>
      </p:pic>
    </p:spTree>
    <p:extLst>
      <p:ext uri="{BB962C8B-B14F-4D97-AF65-F5344CB8AC3E}">
        <p14:creationId xmlns:p14="http://schemas.microsoft.com/office/powerpoint/2010/main" val="2901525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381000"/>
            <a:ext cx="7848601" cy="2339102"/>
          </a:xfrm>
          <a:prstGeom prst="rect">
            <a:avLst/>
          </a:prstGeom>
          <a:noFill/>
        </p:spPr>
        <p:txBody>
          <a:bodyPr wrap="square" rtlCol="0">
            <a:spAutoFit/>
          </a:bodyPr>
          <a:lstStyle/>
          <a:p>
            <a:r>
              <a:rPr lang="en-US" sz="2400" b="1" dirty="0" smtClean="0">
                <a:solidFill>
                  <a:srgbClr val="70AD47">
                    <a:lumMod val="50000"/>
                  </a:srgbClr>
                </a:solidFill>
                <a:latin typeface="Goudy Old Style"/>
                <a:cs typeface="Goudy Old Style"/>
              </a:rPr>
              <a:t>Proposed 2015-2025 Campus Master Plan Update</a:t>
            </a:r>
          </a:p>
          <a:p>
            <a:endParaRPr lang="en-US" sz="2200" b="1" dirty="0" smtClean="0">
              <a:solidFill>
                <a:srgbClr val="70AD47">
                  <a:lumMod val="50000"/>
                </a:srgbClr>
              </a:solidFill>
              <a:latin typeface="Goudy Old Style"/>
              <a:cs typeface="Goudy Old Style"/>
            </a:endParaRPr>
          </a:p>
          <a:p>
            <a:r>
              <a:rPr lang="en-US" sz="2200" b="1" dirty="0" smtClean="0">
                <a:solidFill>
                  <a:srgbClr val="70AD47">
                    <a:lumMod val="50000"/>
                  </a:srgbClr>
                </a:solidFill>
                <a:latin typeface="Goudy Old Style"/>
                <a:cs typeface="Goudy Old Style"/>
              </a:rPr>
              <a:t>Extension of the Campus Development Agreement</a:t>
            </a:r>
          </a:p>
          <a:p>
            <a:endParaRPr lang="en-US" sz="1400" b="1" dirty="0" smtClean="0">
              <a:solidFill>
                <a:srgbClr val="70AD47">
                  <a:lumMod val="50000"/>
                </a:srgbClr>
              </a:solidFill>
              <a:latin typeface="Goudy Old Style"/>
              <a:cs typeface="Goudy Old Style"/>
            </a:endParaRPr>
          </a:p>
          <a:p>
            <a:r>
              <a:rPr lang="en-US" sz="1600" dirty="0">
                <a:solidFill>
                  <a:prstClr val="black"/>
                </a:solidFill>
                <a:cs typeface="Arial" panose="020B0604020202020204" pitchFamily="34" charset="0"/>
              </a:rPr>
              <a:t>The </a:t>
            </a:r>
            <a:r>
              <a:rPr lang="en-US" sz="1600" dirty="0" smtClean="0">
                <a:solidFill>
                  <a:prstClr val="black"/>
                </a:solidFill>
                <a:cs typeface="Arial" panose="020B0604020202020204" pitchFamily="34" charset="0"/>
              </a:rPr>
              <a:t>most recent Campus </a:t>
            </a:r>
            <a:r>
              <a:rPr lang="en-US" sz="1600" dirty="0">
                <a:solidFill>
                  <a:prstClr val="black"/>
                </a:solidFill>
                <a:cs typeface="Arial" panose="020B0604020202020204" pitchFamily="34" charset="0"/>
              </a:rPr>
              <a:t>Development Agreement with Manatee County Government was based on the 2000-2010 Campus Master Plan.  </a:t>
            </a:r>
            <a:r>
              <a:rPr lang="en-US" sz="1600" dirty="0" smtClean="0">
                <a:solidFill>
                  <a:prstClr val="black"/>
                </a:solidFill>
                <a:cs typeface="Arial" panose="020B0604020202020204" pitchFamily="34" charset="0"/>
              </a:rPr>
              <a:t>The Agreement expired in July 2013.  Given </a:t>
            </a:r>
            <a:r>
              <a:rPr lang="en-US" sz="1600" dirty="0">
                <a:solidFill>
                  <a:prstClr val="black"/>
                </a:solidFill>
                <a:cs typeface="Arial" panose="020B0604020202020204" pitchFamily="34" charset="0"/>
              </a:rPr>
              <a:t>the unused capacity projected through 2020, it is anticipated that the terms of the previous agreement will be extended for </a:t>
            </a:r>
            <a:r>
              <a:rPr lang="en-US" sz="1600" dirty="0" smtClean="0">
                <a:solidFill>
                  <a:prstClr val="black"/>
                </a:solidFill>
                <a:cs typeface="Arial" panose="020B0604020202020204" pitchFamily="34" charset="0"/>
              </a:rPr>
              <a:t>the five-year period. </a:t>
            </a:r>
          </a:p>
        </p:txBody>
      </p:sp>
      <p:sp>
        <p:nvSpPr>
          <p:cNvPr id="5" name="TextBox 4"/>
          <p:cNvSpPr txBox="1"/>
          <p:nvPr/>
        </p:nvSpPr>
        <p:spPr>
          <a:xfrm>
            <a:off x="225457" y="5941367"/>
            <a:ext cx="2468689" cy="461665"/>
          </a:xfrm>
          <a:prstGeom prst="rect">
            <a:avLst/>
          </a:prstGeom>
          <a:noFill/>
        </p:spPr>
        <p:txBody>
          <a:bodyPr wrap="none" rtlCol="0">
            <a:spAutoFit/>
          </a:bodyPr>
          <a:lstStyle/>
          <a:p>
            <a:r>
              <a:rPr lang="en-US" sz="2400" dirty="0" smtClean="0">
                <a:solidFill>
                  <a:srgbClr val="FFC000">
                    <a:lumMod val="20000"/>
                    <a:lumOff val="80000"/>
                  </a:srgbClr>
                </a:solidFill>
              </a:rPr>
              <a:t>Sarasota-Manatee</a:t>
            </a:r>
            <a:endParaRPr lang="en-US" sz="2400" dirty="0">
              <a:solidFill>
                <a:srgbClr val="FFC000">
                  <a:lumMod val="20000"/>
                  <a:lumOff val="80000"/>
                </a:srgb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001842414"/>
              </p:ext>
            </p:extLst>
          </p:nvPr>
        </p:nvGraphicFramePr>
        <p:xfrm>
          <a:off x="609600" y="3198569"/>
          <a:ext cx="7467601" cy="2973630"/>
        </p:xfrm>
        <a:graphic>
          <a:graphicData uri="http://schemas.openxmlformats.org/drawingml/2006/table">
            <a:tbl>
              <a:tblPr/>
              <a:tblGrid>
                <a:gridCol w="3081561"/>
                <a:gridCol w="1018609"/>
                <a:gridCol w="972148"/>
                <a:gridCol w="914962"/>
                <a:gridCol w="1480321"/>
              </a:tblGrid>
              <a:tr h="329835">
                <a:tc gridSpan="5">
                  <a:txBody>
                    <a:bodyPr/>
                    <a:lstStyle/>
                    <a:p>
                      <a:pPr algn="l" rtl="0" fontAlgn="ctr"/>
                      <a:r>
                        <a:rPr lang="en-US" sz="2200" b="1" i="0" u="none" strike="noStrike" dirty="0" smtClean="0">
                          <a:solidFill>
                            <a:srgbClr val="385723"/>
                          </a:solidFill>
                          <a:effectLst/>
                          <a:latin typeface="Goudy Old Style"/>
                        </a:rPr>
                        <a:t>     Benchmarks </a:t>
                      </a:r>
                      <a:r>
                        <a:rPr lang="en-US" sz="2200" b="1" i="0" u="none" strike="noStrike" dirty="0">
                          <a:solidFill>
                            <a:srgbClr val="385723"/>
                          </a:solidFill>
                          <a:effectLst/>
                          <a:latin typeface="Goudy Old Style"/>
                        </a:rPr>
                        <a:t>to the Campus Development Agreement</a:t>
                      </a:r>
                    </a:p>
                  </a:txBody>
                  <a:tcPr marL="9525" marR="9525" marT="9525"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9560">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r>
              <a:tr h="487605">
                <a:tc>
                  <a:txBody>
                    <a:bodyPr/>
                    <a:lstStyle/>
                    <a:p>
                      <a:pPr algn="ctr" fontAlgn="ctr"/>
                      <a:r>
                        <a:rPr lang="en-US" sz="1400" b="1" i="0" u="none" strike="noStrike" dirty="0" smtClean="0">
                          <a:solidFill>
                            <a:srgbClr val="000000"/>
                          </a:solidFill>
                          <a:effectLst/>
                          <a:latin typeface="Calibri" panose="020F0502020204030204" pitchFamily="34" charset="0"/>
                        </a:rPr>
                        <a:t> Type</a:t>
                      </a:r>
                      <a:endParaRPr lang="en-US" sz="1400" b="1" i="0" u="none" strike="noStrike" dirty="0">
                        <a:solidFill>
                          <a:srgbClr val="000000"/>
                        </a:solidFill>
                        <a:effectLst/>
                        <a:latin typeface="Calibri" panose="020F0502020204030204" pitchFamily="34" charset="0"/>
                      </a:endParaRP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Development Allowed</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Current      Used</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Remaining Balance</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 Used</a:t>
                      </a:r>
                    </a:p>
                  </a:txBody>
                  <a:tcPr marL="7620" marR="7620" marT="7620" marB="0" anchor="ctr">
                    <a:lnL>
                      <a:noFill/>
                    </a:lnL>
                    <a:lnR>
                      <a:noFill/>
                    </a:lnR>
                    <a:lnT>
                      <a:noFill/>
                    </a:lnT>
                    <a:lnB>
                      <a:noFill/>
                    </a:lnB>
                    <a:solidFill>
                      <a:schemeClr val="accent4">
                        <a:lumMod val="20000"/>
                        <a:lumOff val="80000"/>
                      </a:schemeClr>
                    </a:solidFill>
                  </a:tcPr>
                </a:tc>
              </a:tr>
              <a:tr h="128560">
                <a:tc>
                  <a:txBody>
                    <a:bodyPr/>
                    <a:lstStyle/>
                    <a:p>
                      <a:pPr algn="ctr" fontAlgn="ctr"/>
                      <a:r>
                        <a:rPr lang="en-US" sz="1400" b="1"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GSF</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GSF</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GSF</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chemeClr val="accent4">
                        <a:lumMod val="20000"/>
                        <a:lumOff val="80000"/>
                      </a:schemeClr>
                    </a:solidFill>
                  </a:tcPr>
                </a:tc>
              </a:tr>
              <a:tr h="128560">
                <a:tc>
                  <a:txBody>
                    <a:bodyPr/>
                    <a:lstStyle/>
                    <a:p>
                      <a:pPr algn="ctr" fontAlgn="ctr"/>
                      <a:r>
                        <a:rPr lang="en-US" sz="1400" b="0"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7620" marR="7620" marT="7620" marB="0" anchor="ctr">
                    <a:lnL>
                      <a:noFill/>
                    </a:lnL>
                    <a:lnR>
                      <a:noFill/>
                    </a:lnR>
                    <a:lnT>
                      <a:noFill/>
                    </a:lnT>
                    <a:lnB>
                      <a:noFill/>
                    </a:lnB>
                    <a:solidFill>
                      <a:schemeClr val="accent4">
                        <a:lumMod val="20000"/>
                        <a:lumOff val="80000"/>
                      </a:schemeClr>
                    </a:solidFill>
                  </a:tcPr>
                </a:tc>
              </a:tr>
              <a:tr h="128560">
                <a:tc>
                  <a:txBody>
                    <a:bodyPr/>
                    <a:lstStyle/>
                    <a:p>
                      <a:pPr algn="ctr" fontAlgn="ctr"/>
                      <a:r>
                        <a:rPr lang="en-US" sz="1600" b="0" i="0" u="none" strike="noStrike" dirty="0" smtClean="0">
                          <a:solidFill>
                            <a:srgbClr val="000000"/>
                          </a:solidFill>
                          <a:effectLst/>
                          <a:latin typeface="Calibri" panose="020F0502020204030204" pitchFamily="34" charset="0"/>
                        </a:rPr>
                        <a:t>   Academic </a:t>
                      </a:r>
                      <a:r>
                        <a:rPr lang="en-US" sz="1600" b="0" i="0" u="none" strike="noStrike" dirty="0">
                          <a:solidFill>
                            <a:srgbClr val="000000"/>
                          </a:solidFill>
                          <a:effectLst/>
                          <a:latin typeface="Calibri" panose="020F0502020204030204" pitchFamily="34" charset="0"/>
                        </a:rPr>
                        <a:t>and </a:t>
                      </a:r>
                      <a:r>
                        <a:rPr lang="en-US" sz="1600" b="0" i="0" u="none" strike="noStrike" dirty="0" smtClean="0">
                          <a:solidFill>
                            <a:srgbClr val="000000"/>
                          </a:solidFill>
                          <a:effectLst/>
                          <a:latin typeface="Calibri" panose="020F0502020204030204" pitchFamily="34" charset="0"/>
                        </a:rPr>
                        <a:t>Support </a:t>
                      </a:r>
                      <a:endParaRPr lang="en-US" sz="1600" b="0" i="0" u="none" strike="noStrike" dirty="0">
                        <a:solidFill>
                          <a:srgbClr val="000000"/>
                        </a:solidFill>
                        <a:effectLst/>
                        <a:latin typeface="Calibri" panose="020F0502020204030204" pitchFamily="34" charset="0"/>
                      </a:endParaRP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250,000</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140,950</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109,950</a:t>
                      </a:r>
                    </a:p>
                  </a:txBody>
                  <a:tcPr marL="7620" marR="7620" marT="7620" marB="0" anchor="ctr">
                    <a:lnL>
                      <a:noFill/>
                    </a:lnL>
                    <a:lnR>
                      <a:noFill/>
                    </a:lnR>
                    <a:lnT>
                      <a:noFill/>
                    </a:lnT>
                    <a:lnB>
                      <a:noFill/>
                    </a:lnB>
                    <a:solidFill>
                      <a:schemeClr val="accent4">
                        <a:lumMod val="20000"/>
                        <a:lumOff val="8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56%</a:t>
                      </a:r>
                    </a:p>
                  </a:txBody>
                  <a:tcPr marL="7620" marR="7620" marT="7620" marB="0" anchor="ctr">
                    <a:lnL>
                      <a:noFill/>
                    </a:lnL>
                    <a:lnR>
                      <a:noFill/>
                    </a:lnR>
                    <a:lnT>
                      <a:noFill/>
                    </a:lnT>
                    <a:lnB>
                      <a:noFill/>
                    </a:lnB>
                    <a:solidFill>
                      <a:schemeClr val="accent4">
                        <a:lumMod val="20000"/>
                        <a:lumOff val="80000"/>
                      </a:schemeClr>
                    </a:solidFill>
                  </a:tcPr>
                </a:tc>
              </a:tr>
              <a:tr h="119560">
                <a:tc>
                  <a:txBody>
                    <a:bodyPr/>
                    <a:lstStyle/>
                    <a:p>
                      <a:pPr algn="r" fontAlgn="b"/>
                      <a:endParaRPr lang="en-US" sz="13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3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3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3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300" b="0" i="0" u="none" strike="noStrike" dirty="0">
                        <a:solidFill>
                          <a:srgbClr val="000000"/>
                        </a:solidFill>
                        <a:effectLst/>
                        <a:latin typeface="Calibri"/>
                      </a:endParaRPr>
                    </a:p>
                  </a:txBody>
                  <a:tcPr marL="9525" marR="9525" marT="9525" marB="0" anchor="b">
                    <a:lnL>
                      <a:noFill/>
                    </a:lnL>
                    <a:lnR>
                      <a:noFill/>
                    </a:lnR>
                    <a:lnT>
                      <a:noFill/>
                    </a:lnT>
                    <a:lnB>
                      <a:noFill/>
                    </a:lnB>
                  </a:tcPr>
                </a:tc>
              </a:tr>
              <a:tr h="119560">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r>
              <a:tr h="119560">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r>
              <a:tr h="119560">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r>
              <a:tr h="119560">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r>
              <a:tr h="119560">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r>
              <a:tr h="119560">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70736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0192" y="762000"/>
            <a:ext cx="6715008" cy="1938992"/>
          </a:xfrm>
          <a:prstGeom prst="rect">
            <a:avLst/>
          </a:prstGeom>
          <a:noFill/>
        </p:spPr>
        <p:txBody>
          <a:bodyPr wrap="square" rtlCol="0">
            <a:spAutoFit/>
          </a:bodyPr>
          <a:lstStyle/>
          <a:p>
            <a:r>
              <a:rPr lang="en-US" sz="4000" b="1" dirty="0" smtClean="0">
                <a:solidFill>
                  <a:srgbClr val="70AD47">
                    <a:lumMod val="50000"/>
                  </a:srgbClr>
                </a:solidFill>
                <a:latin typeface="Goudy Old Style"/>
                <a:cs typeface="Goudy Old Style"/>
              </a:rPr>
              <a:t>2015-2025 </a:t>
            </a:r>
          </a:p>
          <a:p>
            <a:r>
              <a:rPr lang="en-US" sz="4000" b="1" dirty="0" smtClean="0">
                <a:solidFill>
                  <a:srgbClr val="70AD47">
                    <a:lumMod val="50000"/>
                  </a:srgbClr>
                </a:solidFill>
                <a:latin typeface="Goudy Old Style"/>
                <a:cs typeface="Goudy Old Style"/>
              </a:rPr>
              <a:t>USF System </a:t>
            </a:r>
          </a:p>
          <a:p>
            <a:r>
              <a:rPr lang="en-US" sz="4000" b="1" dirty="0" smtClean="0">
                <a:solidFill>
                  <a:srgbClr val="70AD47">
                    <a:lumMod val="50000"/>
                  </a:srgbClr>
                </a:solidFill>
                <a:latin typeface="Goudy Old Style"/>
                <a:cs typeface="Goudy Old Style"/>
              </a:rPr>
              <a:t>Campus Master Plan Update</a:t>
            </a:r>
            <a:endParaRPr lang="en-US" sz="4000" b="1" dirty="0">
              <a:solidFill>
                <a:srgbClr val="70AD47">
                  <a:lumMod val="50000"/>
                </a:srgbClr>
              </a:solidFill>
              <a:latin typeface="Goudy Old Style"/>
              <a:cs typeface="Goudy Old Style"/>
            </a:endParaRPr>
          </a:p>
        </p:txBody>
      </p:sp>
      <p:sp>
        <p:nvSpPr>
          <p:cNvPr id="4" name="TextBox 3"/>
          <p:cNvSpPr txBox="1"/>
          <p:nvPr/>
        </p:nvSpPr>
        <p:spPr>
          <a:xfrm>
            <a:off x="619685" y="4724399"/>
            <a:ext cx="3671711" cy="830997"/>
          </a:xfrm>
          <a:prstGeom prst="rect">
            <a:avLst/>
          </a:prstGeom>
          <a:noFill/>
        </p:spPr>
        <p:txBody>
          <a:bodyPr wrap="none" rtlCol="0">
            <a:spAutoFit/>
          </a:bodyPr>
          <a:lstStyle/>
          <a:p>
            <a:r>
              <a:rPr lang="en-US" sz="4800" dirty="0" smtClean="0">
                <a:solidFill>
                  <a:prstClr val="black"/>
                </a:solidFill>
              </a:rPr>
              <a:t>St. Petersburg</a:t>
            </a:r>
            <a:endParaRPr lang="en-US" sz="4800" dirty="0">
              <a:solidFill>
                <a:prstClr val="black"/>
              </a:solidFill>
            </a:endParaRPr>
          </a:p>
        </p:txBody>
      </p:sp>
    </p:spTree>
    <p:extLst>
      <p:ext uri="{BB962C8B-B14F-4D97-AF65-F5344CB8AC3E}">
        <p14:creationId xmlns:p14="http://schemas.microsoft.com/office/powerpoint/2010/main" val="2861019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F3AB710BC2F2459DB58BEE3C2D1DC5" ma:contentTypeVersion="" ma:contentTypeDescription="Create a new document." ma:contentTypeScope="" ma:versionID="a80ddaa0d3ec83a3962192402535618c">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5B0034-B26B-4832-BAEE-6F75E2F03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C88E4EC-9F83-48CB-93AD-F3501349F586}">
  <ds:schemaRefs>
    <ds:schemaRef ds:uri="http://schemas.microsoft.com/sharepoint/v3/contenttype/forms"/>
  </ds:schemaRefs>
</ds:datastoreItem>
</file>

<file path=customXml/itemProps3.xml><?xml version="1.0" encoding="utf-8"?>
<ds:datastoreItem xmlns:ds="http://schemas.openxmlformats.org/officeDocument/2006/customXml" ds:itemID="{E133D366-8200-4C30-B0B8-91E9A2CE1A40}">
  <ds:schemaRefs>
    <ds:schemaRef ds:uri="http://schemas.openxmlformats.org/package/2006/metadata/core-properties"/>
    <ds:schemaRef ds:uri="http://schemas.microsoft.com/office/2006/documentManagement/types"/>
    <ds:schemaRef ds:uri="http://purl.org/dc/terms/"/>
    <ds:schemaRef ds:uri="http://purl.org/dc/dcmitype/"/>
    <ds:schemaRef ds:uri="http://www.w3.org/XML/1998/namespace"/>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2342</TotalTime>
  <Words>769</Words>
  <Application>Microsoft Office PowerPoint</Application>
  <PresentationFormat>On-screen Show (4:3)</PresentationFormat>
  <Paragraphs>255</Paragraphs>
  <Slides>21</Slides>
  <Notes>20</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21</vt:i4>
      </vt:variant>
    </vt:vector>
  </HeadingPairs>
  <TitlesOfParts>
    <vt:vector size="28" baseType="lpstr">
      <vt:lpstr>2_Office Theme</vt:lpstr>
      <vt:lpstr>1_Office Theme</vt:lpstr>
      <vt:lpstr>3_Office Theme</vt:lpstr>
      <vt:lpstr>4_Office Theme</vt:lpstr>
      <vt:lpstr>5_Office Theme</vt:lpstr>
      <vt:lpstr>6_Office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South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Master Plan Review PPT</dc:title>
  <dc:creator>rwilcox</dc:creator>
  <cp:lastModifiedBy>Donerly, Barbara</cp:lastModifiedBy>
  <cp:revision>249</cp:revision>
  <cp:lastPrinted>2015-08-05T18:27:24Z</cp:lastPrinted>
  <dcterms:created xsi:type="dcterms:W3CDTF">2015-01-20T13:03:23Z</dcterms:created>
  <dcterms:modified xsi:type="dcterms:W3CDTF">2015-10-19T20:27:22Z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0x0101000CF3AB710BC2F2459DB58BEE3C2D1DC5</vt:lpwstr>
  </property>
</Properties>
</file>